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zybrick@mdsol.com" TargetMode="External"/><Relationship Id="rId2" Type="http://schemas.openxmlformats.org/officeDocument/2006/relationships/hyperlink" Target="mailto:pzybrick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etezybric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1961280"/>
            <a:ext cx="8935200" cy="12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BlockChain, SupplyChain,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Demonstration Application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4636080"/>
            <a:ext cx="9071280" cy="182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Pete </a:t>
            </a:r>
            <a:r>
              <a:rPr lang="en-US" sz="3200" dirty="0" err="1">
                <a:latin typeface="Arial"/>
              </a:rPr>
              <a:t>Zybrick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2"/>
              </a:rPr>
              <a:t>pzybrick@gmail.com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3"/>
              </a:rPr>
              <a:t>pzybrick@mdsol.com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4"/>
              </a:rPr>
              <a:t>https://github.com/petezybrick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Landscape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0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0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0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11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1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1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1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1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Initialization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3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3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3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3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37" name="Line 21"/>
          <p:cNvSpPr/>
          <p:nvPr/>
        </p:nvSpPr>
        <p:spPr>
          <a:xfrm flipH="1">
            <a:off x="4291200" y="22860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38" name="Line 22"/>
          <p:cNvSpPr/>
          <p:nvPr/>
        </p:nvSpPr>
        <p:spPr>
          <a:xfrm flipH="1">
            <a:off x="4291200" y="2286000"/>
            <a:ext cx="1728720" cy="20116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39" name="TextShape 23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40" name="Line 24"/>
          <p:cNvSpPr/>
          <p:nvPr/>
        </p:nvSpPr>
        <p:spPr>
          <a:xfrm flipH="1">
            <a:off x="4300560" y="22788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41" name="CustomShape 25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43" name="CustomShape 27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Suppliers, Lots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5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5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5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6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6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6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64" name="Picture 16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65" name="TextShape 21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66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67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68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69" name="Line 25"/>
          <p:cNvSpPr/>
          <p:nvPr/>
        </p:nvSpPr>
        <p:spPr>
          <a:xfrm flipH="1">
            <a:off x="5943600" y="2413440"/>
            <a:ext cx="822960" cy="3813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1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Suppliers, Lots</a:t>
            </a:r>
            <a:endParaRPr dirty="0"/>
          </a:p>
        </p:txBody>
      </p:sp>
      <p:sp>
        <p:nvSpPr>
          <p:cNvPr id="172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4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6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7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9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0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2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3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88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89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91" name="TextShape 21"/>
          <p:cNvSpPr txBox="1"/>
          <p:nvPr/>
        </p:nvSpPr>
        <p:spPr>
          <a:xfrm>
            <a:off x="27360" y="6138360"/>
            <a:ext cx="41983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SimBlockchainSequenceItems.json</a:t>
            </a:r>
            <a:endParaRPr/>
          </a:p>
        </p:txBody>
      </p:sp>
      <p:sp>
        <p:nvSpPr>
          <p:cNvPr id="192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93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94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95" name="Line 25"/>
          <p:cNvSpPr/>
          <p:nvPr/>
        </p:nvSpPr>
        <p:spPr>
          <a:xfrm>
            <a:off x="4114800" y="6309360"/>
            <a:ext cx="7927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9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0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0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0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1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1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1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1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1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1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16" name="Picture 21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17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18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19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20" name="Line 24"/>
          <p:cNvSpPr/>
          <p:nvPr/>
        </p:nvSpPr>
        <p:spPr>
          <a:xfrm flipV="1">
            <a:off x="5943600" y="3781440"/>
            <a:ext cx="2194560" cy="2445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21" name="Line 25"/>
          <p:cNvSpPr/>
          <p:nvPr/>
        </p:nvSpPr>
        <p:spPr>
          <a:xfrm flipV="1">
            <a:off x="5943600" y="4011840"/>
            <a:ext cx="457200" cy="22147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2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3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3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3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3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3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3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24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4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42" name="Picture 2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4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4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4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46" name="Line 24"/>
          <p:cNvSpPr/>
          <p:nvPr/>
        </p:nvSpPr>
        <p:spPr>
          <a:xfrm flipV="1">
            <a:off x="1005840" y="2834640"/>
            <a:ext cx="1463040" cy="72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4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4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6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6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6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6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6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67" name="Picture 26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6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7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71" name="Line 24"/>
          <p:cNvSpPr/>
          <p:nvPr/>
        </p:nvSpPr>
        <p:spPr>
          <a:xfrm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72" name="TextShape 25"/>
          <p:cNvSpPr txBox="1"/>
          <p:nvPr/>
        </p:nvSpPr>
        <p:spPr>
          <a:xfrm>
            <a:off x="958320" y="3330360"/>
            <a:ext cx="53949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bcsc-api: CanineApiService.findLotTree()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7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8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8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8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9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93" name="Picture 29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9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9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9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97" name="Line 24"/>
          <p:cNvSpPr/>
          <p:nvPr/>
        </p:nvSpPr>
        <p:spPr>
          <a:xfrm flipV="1">
            <a:off x="4291200" y="3657600"/>
            <a:ext cx="1618560" cy="6400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98" name="TextShape 25"/>
          <p:cNvSpPr txBox="1"/>
          <p:nvPr/>
        </p:nvSpPr>
        <p:spPr>
          <a:xfrm>
            <a:off x="4882320" y="4050360"/>
            <a:ext cx="53949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bcsc-service: LotCanineDao.findLotTree()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0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1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1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1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1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19" name="Picture 31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2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23" name="Line 24"/>
          <p:cNvSpPr/>
          <p:nvPr/>
        </p:nvSpPr>
        <p:spPr>
          <a:xfrm flipH="1">
            <a:off x="4291200" y="3749040"/>
            <a:ext cx="161856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2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2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3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4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4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44" name="Picture 34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45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46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47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48" name="Line 24"/>
          <p:cNvSpPr/>
          <p:nvPr/>
        </p:nvSpPr>
        <p:spPr>
          <a:xfrm flipV="1"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Pete Zybrick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Bell Labs to BMW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Bridging Business and Technology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Solving Business Challenges by Intelligently Combining Reasonable Advanced Technology Solutions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Design and Deliver Full Life Cycle Architectures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Lifelong Learner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Sr. Lead Architect, Big Data Engineering, Medidata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5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6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6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69" name="Picture 36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7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7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73" name="Line 24"/>
          <p:cNvSpPr/>
          <p:nvPr/>
        </p:nvSpPr>
        <p:spPr>
          <a:xfrm flipH="1" flipV="1">
            <a:off x="1005840" y="2834640"/>
            <a:ext cx="127368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374" name="TextShape 25"/>
          <p:cNvSpPr txBox="1"/>
          <p:nvPr/>
        </p:nvSpPr>
        <p:spPr>
          <a:xfrm>
            <a:off x="166320" y="3366360"/>
            <a:ext cx="2158560" cy="392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HTML5 &lt;details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8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9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9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9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95" name="Picture 39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96" name="TextShape 21"/>
          <p:cNvSpPr txBox="1"/>
          <p:nvPr/>
        </p:nvSpPr>
        <p:spPr>
          <a:xfrm>
            <a:off x="6714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397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98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99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00" name="Line 25"/>
          <p:cNvSpPr/>
          <p:nvPr/>
        </p:nvSpPr>
        <p:spPr>
          <a:xfrm flipH="1">
            <a:off x="5943600" y="2413440"/>
            <a:ext cx="822960" cy="4209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40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5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06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7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8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0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1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3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4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15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16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17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18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19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20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21" name="Picture 420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22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23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24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25" name="TextShape 24"/>
          <p:cNvSpPr txBox="1"/>
          <p:nvPr/>
        </p:nvSpPr>
        <p:spPr>
          <a:xfrm>
            <a:off x="1395360" y="6462360"/>
            <a:ext cx="20757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simUsers.csv</a:t>
            </a:r>
            <a:endParaRPr/>
          </a:p>
        </p:txBody>
      </p:sp>
      <p:sp>
        <p:nvSpPr>
          <p:cNvPr id="426" name="Line 25"/>
          <p:cNvSpPr/>
          <p:nvPr/>
        </p:nvSpPr>
        <p:spPr>
          <a:xfrm>
            <a:off x="3108960" y="6675120"/>
            <a:ext cx="179856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2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42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3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3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4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4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4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4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4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4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4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47" name="Picture 44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4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4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5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51" name="Line 24"/>
          <p:cNvSpPr/>
          <p:nvPr/>
        </p:nvSpPr>
        <p:spPr>
          <a:xfrm flipV="1">
            <a:off x="5852160" y="4011840"/>
            <a:ext cx="548640" cy="26107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452" name="Line 25"/>
          <p:cNvSpPr/>
          <p:nvPr/>
        </p:nvSpPr>
        <p:spPr>
          <a:xfrm flipV="1">
            <a:off x="5852160" y="3733200"/>
            <a:ext cx="2390400" cy="288936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45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6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6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6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6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7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7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7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73" name="Picture 4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7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7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7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77" name="TextShape 24"/>
          <p:cNvSpPr txBox="1"/>
          <p:nvPr/>
        </p:nvSpPr>
        <p:spPr>
          <a:xfrm>
            <a:off x="468000" y="5742360"/>
            <a:ext cx="347112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spark-submit: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CustomerComplaintService</a:t>
            </a:r>
            <a:endParaRPr/>
          </a:p>
        </p:txBody>
      </p:sp>
      <p:sp>
        <p:nvSpPr>
          <p:cNvPr id="478" name="Line 25"/>
          <p:cNvSpPr/>
          <p:nvPr/>
        </p:nvSpPr>
        <p:spPr>
          <a:xfrm flipV="1">
            <a:off x="3566160" y="5120640"/>
            <a:ext cx="3965760" cy="10972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48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8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8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9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9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9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9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9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9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9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99" name="Picture 49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0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0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0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03" name="TextShape 24"/>
          <p:cNvSpPr txBox="1"/>
          <p:nvPr/>
        </p:nvSpPr>
        <p:spPr>
          <a:xfrm>
            <a:off x="6012000" y="4230360"/>
            <a:ext cx="22708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Query Complaints</a:t>
            </a:r>
            <a:endParaRPr/>
          </a:p>
        </p:txBody>
      </p:sp>
      <p:sp>
        <p:nvSpPr>
          <p:cNvPr id="504" name="Line 25"/>
          <p:cNvSpPr/>
          <p:nvPr/>
        </p:nvSpPr>
        <p:spPr>
          <a:xfrm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50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1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1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1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1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2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2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2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2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2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25" name="Picture 52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26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27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28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29" name="TextShape 24"/>
          <p:cNvSpPr txBox="1"/>
          <p:nvPr/>
        </p:nvSpPr>
        <p:spPr>
          <a:xfrm>
            <a:off x="5292000" y="4158360"/>
            <a:ext cx="313200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Write SupplierComplaint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ORC Tables as Files</a:t>
            </a:r>
            <a:endParaRPr/>
          </a:p>
        </p:txBody>
      </p:sp>
      <p:sp>
        <p:nvSpPr>
          <p:cNvPr id="530" name="Line 25"/>
          <p:cNvSpPr/>
          <p:nvPr/>
        </p:nvSpPr>
        <p:spPr>
          <a:xfrm flipV="1"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479920" y="4249440"/>
            <a:ext cx="147528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b="1" i="1">
                <a:solidFill>
                  <a:srgbClr val="FF3333"/>
                </a:solidFill>
                <a:latin typeface="Arial"/>
              </a:rPr>
              <a:t>Distributed</a:t>
            </a:r>
            <a:endParaRPr/>
          </a:p>
          <a:p>
            <a:pPr algn="ctr"/>
            <a:r>
              <a:rPr lang="en-US" b="1" i="1">
                <a:solidFill>
                  <a:srgbClr val="FF3333"/>
                </a:solidFill>
                <a:latin typeface="Arial"/>
              </a:rPr>
              <a:t>Query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3" name="CustomShape 3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534" name="CustomShape 4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CustomShape 5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6" name="CustomShape 6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37" name="CustomShape 7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8" name="CustomShape 8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9" name="CustomShape 9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40" name="CustomShape 10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1" name="CustomShape 11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2" name="CustomShape 12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43" name="CustomShape 13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4" name="CustomShape 14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5" name="CustomShape 15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46" name="CustomShape 16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48" name="CustomShape 18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49" name="CustomShape 19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50" name="CustomShape 20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51" name="CustomShape 21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52" name="Picture 5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53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54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55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56" name="Line 25"/>
          <p:cNvSpPr/>
          <p:nvPr/>
        </p:nvSpPr>
        <p:spPr>
          <a:xfrm flipH="1">
            <a:off x="6858000" y="3781440"/>
            <a:ext cx="133560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57" name="Line 26"/>
          <p:cNvSpPr/>
          <p:nvPr/>
        </p:nvSpPr>
        <p:spPr>
          <a:xfrm flipH="1" flipV="1">
            <a:off x="4016880" y="1645920"/>
            <a:ext cx="1463040" cy="324576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558" name="Line 27"/>
          <p:cNvSpPr/>
          <p:nvPr/>
        </p:nvSpPr>
        <p:spPr>
          <a:xfrm flipH="1">
            <a:off x="1005840" y="1645920"/>
            <a:ext cx="1548000" cy="118872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using Presto</a:t>
            </a:r>
            <a:endParaRPr dirty="0"/>
          </a:p>
        </p:txBody>
      </p:sp>
      <p:sp>
        <p:nvSpPr>
          <p:cNvPr id="5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Combine Data from Multiple Physical Sources into One Logical Data View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Developed by Facebook, Enhanced by Netflix, Uber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Active Community,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Business Value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Speed To Market – No Changes To Source Databases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Scalable Analytics Across Databases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Warehouse Population</a:t>
            </a:r>
            <a:endParaRPr dirty="0"/>
          </a:p>
          <a:p>
            <a:pPr marL="28575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846320" y="2468880"/>
            <a:ext cx="14752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select ...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6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CustomShape 4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67" name="Picture 566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68" name="Line 7"/>
          <p:cNvSpPr/>
          <p:nvPr/>
        </p:nvSpPr>
        <p:spPr>
          <a:xfrm>
            <a:off x="4754880" y="2402640"/>
            <a:ext cx="0" cy="900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69" name="CustomShape 8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My Objectives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Demonstrate Real World Use Cases for Blockchain in Supply Chain via Pet Nutrition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Apply Big Data and Relational to Blockchain </a:t>
            </a:r>
            <a:endParaRPr dirty="0"/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/>
              <a:t>Learn about Blockchain (but not Bitcoin)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Complex, Configurable Simulation Generation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Maximize Developer Efficiency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Science Ready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Utilize Open Source, Industry Standard Approaches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8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82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83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84" name="Picture 583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85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86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87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88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89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90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91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92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93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94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595" name="Line 16"/>
          <p:cNvSpPr/>
          <p:nvPr/>
        </p:nvSpPr>
        <p:spPr>
          <a:xfrm flipH="1">
            <a:off x="5469840" y="3474720"/>
            <a:ext cx="5029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96" name="TextShape 17"/>
          <p:cNvSpPr txBox="1"/>
          <p:nvPr/>
        </p:nvSpPr>
        <p:spPr>
          <a:xfrm>
            <a:off x="6898320" y="326088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ORC/HDFS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9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0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02" name="Picture 601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03" name="Line 6"/>
          <p:cNvSpPr/>
          <p:nvPr/>
        </p:nvSpPr>
        <p:spPr>
          <a:xfrm>
            <a:off x="475488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04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11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12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13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320040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15" name="Line 18"/>
          <p:cNvSpPr/>
          <p:nvPr/>
        </p:nvSpPr>
        <p:spPr>
          <a:xfrm>
            <a:off x="475488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1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1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2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21" name="Picture 620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22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23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24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25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26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27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28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29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30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31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32" name="Line 16"/>
          <p:cNvSpPr/>
          <p:nvPr/>
        </p:nvSpPr>
        <p:spPr>
          <a:xfrm>
            <a:off x="3291840" y="4388400"/>
            <a:ext cx="64008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33" name="Line 17"/>
          <p:cNvSpPr/>
          <p:nvPr/>
        </p:nvSpPr>
        <p:spPr>
          <a:xfrm flipH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34" name="Line 18"/>
          <p:cNvSpPr/>
          <p:nvPr/>
        </p:nvSpPr>
        <p:spPr>
          <a:xfrm flipH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3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3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3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40" name="Picture 639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4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4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4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4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4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4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4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4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4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5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51" name="Line 16"/>
          <p:cNvSpPr/>
          <p:nvPr/>
        </p:nvSpPr>
        <p:spPr>
          <a:xfrm flipH="1" flipV="1">
            <a:off x="3291840" y="4388400"/>
            <a:ext cx="640080" cy="12808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2" name="Line 17"/>
          <p:cNvSpPr/>
          <p:nvPr/>
        </p:nvSpPr>
        <p:spPr>
          <a:xfrm flipV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3" name="Line 18"/>
          <p:cNvSpPr/>
          <p:nvPr/>
        </p:nvSpPr>
        <p:spPr>
          <a:xfrm flipV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4" name="TextShape 19"/>
          <p:cNvSpPr txBox="1"/>
          <p:nvPr/>
        </p:nvSpPr>
        <p:spPr>
          <a:xfrm>
            <a:off x="3017520" y="484632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dn1</a:t>
            </a:r>
            <a:endParaRPr/>
          </a:p>
        </p:txBody>
      </p:sp>
      <p:sp>
        <p:nvSpPr>
          <p:cNvPr id="655" name="TextShape 20"/>
          <p:cNvSpPr txBox="1"/>
          <p:nvPr/>
        </p:nvSpPr>
        <p:spPr>
          <a:xfrm>
            <a:off x="3895920" y="468288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dn2</a:t>
            </a:r>
            <a:endParaRPr/>
          </a:p>
        </p:txBody>
      </p:sp>
      <p:sp>
        <p:nvSpPr>
          <p:cNvPr id="656" name="TextShape 21"/>
          <p:cNvSpPr txBox="1"/>
          <p:nvPr/>
        </p:nvSpPr>
        <p:spPr>
          <a:xfrm>
            <a:off x="5486400" y="477432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6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6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62" name="Picture 661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63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64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67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69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73" name="Line 16"/>
          <p:cNvSpPr/>
          <p:nvPr/>
        </p:nvSpPr>
        <p:spPr>
          <a:xfrm flipH="1">
            <a:off x="256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674" name="Line 17"/>
          <p:cNvSpPr/>
          <p:nvPr/>
        </p:nvSpPr>
        <p:spPr>
          <a:xfrm flipH="1">
            <a:off x="400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675" name="Line 18"/>
          <p:cNvSpPr/>
          <p:nvPr/>
        </p:nvSpPr>
        <p:spPr>
          <a:xfrm flipH="1">
            <a:off x="5512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7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7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8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81" name="Picture 680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82" name="Line 6"/>
          <p:cNvSpPr/>
          <p:nvPr/>
        </p:nvSpPr>
        <p:spPr>
          <a:xfrm flipV="1">
            <a:off x="469944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83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84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85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86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87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88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89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90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91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92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93" name="Line 17"/>
          <p:cNvSpPr/>
          <p:nvPr/>
        </p:nvSpPr>
        <p:spPr>
          <a:xfrm flipV="1">
            <a:off x="3311280" y="3668400"/>
            <a:ext cx="135216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94" name="Line 18"/>
          <p:cNvSpPr/>
          <p:nvPr/>
        </p:nvSpPr>
        <p:spPr>
          <a:xfrm flipH="1" flipV="1">
            <a:off x="4735440" y="3668400"/>
            <a:ext cx="1482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9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9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9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00" name="Picture 699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0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0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0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0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0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0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0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0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0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1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11" name="Line 16"/>
          <p:cNvSpPr/>
          <p:nvPr/>
        </p:nvSpPr>
        <p:spPr>
          <a:xfrm flipH="1" flipV="1">
            <a:off x="4754880" y="3668400"/>
            <a:ext cx="3017520" cy="2106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712" name="TextShape 17"/>
          <p:cNvSpPr txBox="1"/>
          <p:nvPr/>
        </p:nvSpPr>
        <p:spPr>
          <a:xfrm>
            <a:off x="7006320" y="470124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MySQL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71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18" name="Picture 717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19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20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21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22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23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24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25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26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27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28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29" name="TextShape 16"/>
          <p:cNvSpPr txBox="1"/>
          <p:nvPr/>
        </p:nvSpPr>
        <p:spPr>
          <a:xfrm>
            <a:off x="7006320" y="4881240"/>
            <a:ext cx="210744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ResultSet</a:t>
            </a:r>
            <a:endParaRPr/>
          </a:p>
        </p:txBody>
      </p:sp>
      <p:sp>
        <p:nvSpPr>
          <p:cNvPr id="730" name="Line 17"/>
          <p:cNvSpPr/>
          <p:nvPr/>
        </p:nvSpPr>
        <p:spPr>
          <a:xfrm>
            <a:off x="4846320" y="3668400"/>
            <a:ext cx="2926080" cy="210600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73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34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35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36" name="Picture 735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37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40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43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44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45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46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47" name="TextShape 16"/>
          <p:cNvSpPr txBox="1"/>
          <p:nvPr/>
        </p:nvSpPr>
        <p:spPr>
          <a:xfrm>
            <a:off x="4928400" y="234036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Return Combined ResultSet</a:t>
            </a:r>
            <a:endParaRPr/>
          </a:p>
        </p:txBody>
      </p:sp>
      <p:sp>
        <p:nvSpPr>
          <p:cNvPr id="748" name="Line 17"/>
          <p:cNvSpPr/>
          <p:nvPr/>
        </p:nvSpPr>
        <p:spPr>
          <a:xfrm flipV="1">
            <a:off x="4846320" y="2402640"/>
            <a:ext cx="0" cy="8892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 err="1">
                <a:latin typeface="Arial"/>
              </a:rPr>
              <a:t>Whats</a:t>
            </a:r>
            <a:r>
              <a:rPr lang="en-US" sz="4400" dirty="0">
                <a:latin typeface="Arial"/>
              </a:rPr>
              <a:t> Next?</a:t>
            </a:r>
            <a:endParaRPr dirty="0"/>
          </a:p>
        </p:txBody>
      </p:sp>
      <p:sp>
        <p:nvSpPr>
          <p:cNvPr id="75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Gain Deeper Understanding Of Blockchain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Install Virtual Machine, I.E. </a:t>
            </a:r>
            <a:r>
              <a:rPr lang="en-US" sz="3200" dirty="0" err="1">
                <a:latin typeface="Arial"/>
              </a:rPr>
              <a:t>Evm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Learn Structure And </a:t>
            </a:r>
            <a:r>
              <a:rPr lang="en-US" sz="3200" dirty="0" err="1">
                <a:latin typeface="Arial"/>
              </a:rPr>
              <a:t>Api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Integrate Blockchain Virtual Machine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Pump The Simulation Data Into VM/Distributed Ledger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Consensus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Digital Signatures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Ingest The Block Chains</a:t>
            </a:r>
            <a:endParaRPr dirty="0"/>
          </a:p>
          <a:p>
            <a:pPr marL="28575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Participant Objectives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Where Is My Pet Food From?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My Dog Is Getting Sick – Is It The Food?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Proactive Notification from the Company</a:t>
            </a:r>
            <a:endParaRPr dirty="0"/>
          </a:p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Company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Let Customers Know Where The Food Is From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Immutable Tracking Of Ingredient Supply Chains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Customers Complaining – What Is Root Cause?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Data Available for Analytics and Data Science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Maximize Supplier Quality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Reduce Costs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Earlier Detection of Potential Issues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Future Predictive Analytics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i="1">
                <a:latin typeface="Arial"/>
              </a:rPr>
              <a:t>Questions and Answers
Feedback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640080" y="3318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Management and Engineering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Objectives</a:t>
            </a:r>
            <a:endParaRPr/>
          </a:p>
        </p:txBody>
      </p:sp>
      <p:sp>
        <p:nvSpPr>
          <p:cNvPr id="75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Develop on Workstation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Generate Realistic Simulation at Varying Scale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Scalable Deployments from Development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Ensure Graduated Approach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Developer Workstation to RDB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Complex, Configurable Simulation Generation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Apply Containerized Approach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Utilize Open Source, Industry Standard Methods: Spark, Presto, ORC, OAS/Swagger, Cassandra, Zeppelin, Docker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Data Model Overview</a:t>
            </a:r>
            <a:endParaRPr dirty="0"/>
          </a:p>
        </p:txBody>
      </p:sp>
      <p:sp>
        <p:nvSpPr>
          <p:cNvPr id="75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Lot Simulations</a:t>
            </a:r>
            <a:endParaRPr dirty="0"/>
          </a:p>
        </p:txBody>
      </p:sp>
      <p:sp>
        <p:nvSpPr>
          <p:cNvPr id="7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 Number of Component Suppliers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Fixed Set of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Ingredient has 4 Supply Chain Components, aka Suppliers ()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Suppliers Generated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Configurable, currently 30 per Cat/</a:t>
            </a:r>
            <a:r>
              <a:rPr lang="en-US" sz="3200" dirty="0" err="1">
                <a:latin typeface="Arial"/>
              </a:rPr>
              <a:t>SubCat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Prefix A1, B2, C3, …, D30 (query)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Lot Has Fixed Set Of Ingredients, Random Set Of Suppliers (query)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Written To Both MySQL and ORC in HDFS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Complaint Data Generation</a:t>
            </a:r>
            <a:endParaRPr dirty="0"/>
          </a:p>
        </p:txBody>
      </p:sp>
      <p:sp>
        <p:nvSpPr>
          <p:cNvPr id="7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The Culprit will be the 7</a:t>
            </a:r>
            <a:r>
              <a:rPr lang="en-US" sz="3200" baseline="101000" dirty="0">
                <a:latin typeface="Arial"/>
              </a:rPr>
              <a:t>th</a:t>
            </a:r>
            <a:r>
              <a:rPr lang="en-US" sz="3200" dirty="0">
                <a:latin typeface="Arial"/>
              </a:rPr>
              <a:t> Brewers Rice - Fertilizer Supplier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Configurable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During </a:t>
            </a:r>
            <a:r>
              <a:rPr lang="en-US" sz="3200" dirty="0" err="1">
                <a:latin typeface="Arial"/>
              </a:rPr>
              <a:t>GenSimSuppliers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60% of the time, override the Brewers Rice – Fertilizer supplier to the Culprit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Insert the Affected Lot Numbers to Adverse Effects staging table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During </a:t>
            </a:r>
            <a:r>
              <a:rPr lang="en-US" sz="3200" dirty="0" err="1">
                <a:latin typeface="Arial"/>
              </a:rPr>
              <a:t>GenSimComplaints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Create Complaints in Customer Loyalty Table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Each Complaint has a Random Affected Lot Number from Adverse Effects Staging Table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Complaint Analysis</a:t>
            </a:r>
            <a:endParaRPr dirty="0"/>
          </a:p>
        </p:txBody>
      </p:sp>
      <p:sp>
        <p:nvSpPr>
          <p:cNvPr id="76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 Loyalty DB – Track Complaints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Complaints Regarding Canine Nutrition Across Many Lots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Root Cause Determination - </a:t>
            </a:r>
            <a:r>
              <a:rPr lang="en-US" sz="2800" dirty="0">
                <a:latin typeface="Arial"/>
              </a:rPr>
              <a:t>What Are The Counts Of Supplier Chain Components Across All Lots In The Complaints?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Query </a:t>
            </a:r>
            <a:r>
              <a:rPr lang="en-US" sz="2800" dirty="0" err="1">
                <a:latin typeface="Arial"/>
              </a:rPr>
              <a:t>Customer_Loyalty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Large Amount Of Data To Sift Through – How To Scale?</a:t>
            </a:r>
            <a:endParaRPr dirty="0"/>
          </a:p>
          <a:p>
            <a:pPr marL="1371600" lvl="2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Cluster, ORC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Review </a:t>
            </a: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query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Review file structures in HDFS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Run Spark job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Demo Environment: 21 Containers</a:t>
            </a:r>
            <a:endParaRPr dirty="0"/>
          </a:p>
        </p:txBody>
      </p:sp>
      <p:sp>
        <p:nvSpPr>
          <p:cNvPr id="76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Review the Docker Compose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Common Shared Directory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Docker Exec into Hadoop </a:t>
            </a:r>
            <a:r>
              <a:rPr lang="en-US" sz="3200" dirty="0" err="1">
                <a:latin typeface="Arial"/>
              </a:rPr>
              <a:t>NameNode</a:t>
            </a:r>
            <a:endParaRPr dirty="0"/>
          </a:p>
          <a:p>
            <a:pPr marL="1371600" lvl="2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List HDFS folders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Exec into Any Other Containers Of Interest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Projects</a:t>
            </a:r>
            <a:endParaRPr dirty="0"/>
          </a:p>
        </p:txBody>
      </p:sp>
      <p:sp>
        <p:nvSpPr>
          <p:cNvPr id="76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</a:rPr>
              <a:t>Java using Maven</a:t>
            </a:r>
            <a:endParaRPr sz="2600"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</a:rPr>
              <a:t>Swagger for OAS Server and Client API's</a:t>
            </a:r>
            <a:endParaRPr sz="2600"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</a:rPr>
              <a:t>Parent: blockchain-</a:t>
            </a:r>
            <a:r>
              <a:rPr lang="en-US" sz="2600" dirty="0" err="1">
                <a:latin typeface="Arial"/>
              </a:rPr>
              <a:t>supplychain</a:t>
            </a:r>
            <a:endParaRPr sz="2600"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</a:rPr>
              <a:t>Children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</a:t>
            </a:r>
            <a:r>
              <a:rPr lang="en-US" sz="2600" dirty="0">
                <a:latin typeface="Arial"/>
              </a:rPr>
              <a:t>-common: Common Utilities, Constants, etc. 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</a:t>
            </a:r>
            <a:r>
              <a:rPr lang="en-US" sz="2600" dirty="0">
                <a:latin typeface="Arial"/>
              </a:rPr>
              <a:t>-service: Centralized Services – Database, Hive, ORC, </a:t>
            </a:r>
            <a:r>
              <a:rPr lang="en-US" sz="2600" dirty="0" err="1">
                <a:latin typeface="Arial"/>
              </a:rPr>
              <a:t>SparkSQL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</a:t>
            </a:r>
            <a:r>
              <a:rPr lang="en-US" sz="2600" dirty="0">
                <a:latin typeface="Arial"/>
              </a:rPr>
              <a:t>-sim: Generate The Simulated Data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</a:t>
            </a:r>
            <a:r>
              <a:rPr lang="en-US" sz="2600" dirty="0">
                <a:latin typeface="Arial"/>
              </a:rPr>
              <a:t>-test: Unit Tests 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bcsc-api</a:t>
            </a:r>
            <a:r>
              <a:rPr lang="en-US" sz="2600" dirty="0">
                <a:latin typeface="Arial"/>
              </a:rPr>
              <a:t>: Server OAS Code – Connects To </a:t>
            </a:r>
            <a:r>
              <a:rPr lang="en-US" sz="2600" dirty="0" err="1">
                <a:latin typeface="Arial"/>
              </a:rPr>
              <a:t>bcsc</a:t>
            </a:r>
            <a:r>
              <a:rPr lang="en-US" sz="2600" dirty="0">
                <a:latin typeface="Arial"/>
              </a:rPr>
              <a:t>-service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bcsc-apiclient</a:t>
            </a:r>
            <a:r>
              <a:rPr lang="en-US" sz="2600" dirty="0">
                <a:latin typeface="Arial"/>
              </a:rPr>
              <a:t>: Client OAS Code, Connects to </a:t>
            </a:r>
            <a:r>
              <a:rPr lang="en-US" sz="2600" dirty="0" err="1">
                <a:latin typeface="Arial"/>
              </a:rPr>
              <a:t>bcsc-api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bcsc-webapi</a:t>
            </a:r>
            <a:r>
              <a:rPr lang="en-US" sz="2600" dirty="0">
                <a:latin typeface="Arial"/>
              </a:rPr>
              <a:t>: Generates the WAR including the </a:t>
            </a:r>
            <a:r>
              <a:rPr lang="en-US" sz="2600" dirty="0" err="1">
                <a:latin typeface="Arial"/>
              </a:rPr>
              <a:t>apiclient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bcsc-webui</a:t>
            </a:r>
            <a:r>
              <a:rPr lang="en-US" sz="2600" dirty="0">
                <a:latin typeface="Arial"/>
              </a:rPr>
              <a:t>: Web Site, Deploys the WAR</a:t>
            </a:r>
            <a:endParaRPr sz="2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using Presto</a:t>
            </a:r>
            <a:endParaRPr dirty="0"/>
          </a:p>
        </p:txBody>
      </p:sp>
      <p:sp>
        <p:nvSpPr>
          <p:cNvPr id="77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Database is Catalog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Connectors connect Presto to each DBM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Statements are &lt;Catalog&gt;.&lt;Schema&gt;.&lt;Table&gt;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Review /conf folder Structure and Contents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Example: What State are the </a:t>
            </a:r>
            <a:r>
              <a:rPr lang="en-US" sz="3200" dirty="0" err="1">
                <a:latin typeface="Arial"/>
              </a:rPr>
              <a:t>SupplierComplaints</a:t>
            </a:r>
            <a:r>
              <a:rPr lang="en-US" sz="3200" dirty="0">
                <a:latin typeface="Arial"/>
              </a:rPr>
              <a:t>  from?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Show </a:t>
            </a:r>
            <a:r>
              <a:rPr lang="en-US" sz="3200" dirty="0" err="1">
                <a:latin typeface="Arial"/>
              </a:rPr>
              <a:t>SupplierComplaints</a:t>
            </a:r>
            <a:r>
              <a:rPr lang="en-US" sz="3200" dirty="0">
                <a:latin typeface="Arial"/>
              </a:rPr>
              <a:t> in Hive/HDFS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Show Supplier in MySQL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Query</a:t>
            </a:r>
            <a:endParaRPr dirty="0"/>
          </a:p>
          <a:p>
            <a:pPr marL="742950" lvl="1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Canine Nutrition Ingredients</a:t>
            </a:r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854280"/>
            <a:ext cx="10080360" cy="58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i="1">
                <a:latin typeface="Arial"/>
              </a:rPr>
              <a:t>Questions and Answers
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Where is My Pet Food From?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Fixed Set of Ingredients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Based on Lot Number, show Ingredient Supply Chains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Ingredient has 4 Supply Chain Components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Source (aka Farm)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Supplier (i.e. Seeds)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Growth Enhancer (i.e. Fertilizer)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Distributor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 Simulation Data Generator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What is Making My Pet Sick?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 Loyalty DB – Track Complaints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Complaints Regarding Canine Nutrition Across Many Lots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 Injection - Culprit Will Be The 7</a:t>
            </a:r>
            <a:r>
              <a:rPr lang="en-US" sz="3200" baseline="101000" dirty="0">
                <a:latin typeface="Arial"/>
              </a:rPr>
              <a:t>th</a:t>
            </a:r>
            <a:r>
              <a:rPr lang="en-US" sz="3200" dirty="0">
                <a:latin typeface="Arial"/>
              </a:rPr>
              <a:t> Brewers Rice - Fertilizer Supplier (configurable)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Analyze Root Cause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Counts Of Supplier Chain Components Across All Lots In The Complaints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Scale - </a:t>
            </a: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Cluster, ORC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Query, Graph – Customer Complaints, Customer Supplier Complaints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Blockchain in this Application</a:t>
            </a:r>
            <a:endParaRPr dirty="0"/>
          </a:p>
        </p:txBody>
      </p:sp>
      <p:sp>
        <p:nvSpPr>
          <p:cNvPr id="8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3"/>
          <p:cNvSpPr/>
          <p:nvPr/>
        </p:nvSpPr>
        <p:spPr>
          <a:xfrm>
            <a:off x="438840" y="104832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Manufacturer has Fixed Private and Public Keys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Each Simulated Supplier has a Generated Public Key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Hash based on: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Distinct Supplier and Ingredient Information: DUNS Number, Lot Number, Fill Date, Qty, etc.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Block Sequence Number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Previous Hash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Future Goal Is To Externalize To Distributed Blockchain Virtual Machine, Externalize The Supplier Simulation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Demo Environment: 21 Containers</a:t>
            </a:r>
            <a:endParaRPr dirty="0"/>
          </a:p>
        </p:txBody>
      </p:sp>
      <p:sp>
        <p:nvSpPr>
          <p:cNvPr id="9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4x Cassandra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MySQL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Hive/HDFS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MySQL Hive Catalog Store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NameNode</a:t>
            </a:r>
            <a:r>
              <a:rPr lang="en-US" sz="2400" dirty="0">
                <a:latin typeface="Arial"/>
              </a:rPr>
              <a:t>, 1x </a:t>
            </a:r>
            <a:r>
              <a:rPr lang="en-US" sz="2400" dirty="0" err="1">
                <a:latin typeface="Arial"/>
              </a:rPr>
              <a:t>SecondaryNameNode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2x </a:t>
            </a:r>
            <a:r>
              <a:rPr lang="en-US" sz="2400" dirty="0" err="1">
                <a:latin typeface="Arial"/>
              </a:rPr>
              <a:t>DataNodes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Presto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Coordinator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2x Worker's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Spark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Master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4x Workers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Jetty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WebAPI</a:t>
            </a:r>
            <a:r>
              <a:rPr lang="en-US" sz="2400" dirty="0">
                <a:latin typeface="Arial"/>
              </a:rPr>
              <a:t> – handles the Swagger/OAS API to </a:t>
            </a: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-service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WebUI</a:t>
            </a:r>
            <a:r>
              <a:rPr lang="en-US" sz="2400" dirty="0">
                <a:latin typeface="Arial"/>
              </a:rPr>
              <a:t> – hosts the web site, specifically </a:t>
            </a:r>
            <a:r>
              <a:rPr lang="en-US" sz="2400" dirty="0" err="1">
                <a:latin typeface="Arial"/>
              </a:rPr>
              <a:t>nutritionLineage.jsp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Zeppelin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1679</Words>
  <Application>Microsoft Office PowerPoint</Application>
  <PresentationFormat>Custom</PresentationFormat>
  <Paragraphs>616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PeteZybrick</dc:creator>
  <cp:lastModifiedBy>PeteZybrick</cp:lastModifiedBy>
  <cp:revision>9</cp:revision>
  <dcterms:modified xsi:type="dcterms:W3CDTF">2018-09-03T15:24:03Z</dcterms:modified>
</cp:coreProperties>
</file>