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slide50.xml" ContentType="application/vnd.openxmlformats-officedocument.presentationml.slide+xml"/>
  <Override PartName="/ppt/slides/slide49.xml" ContentType="application/vnd.openxmlformats-officedocument.presentationml.slide+xml"/>
  <Override PartName="/ppt/slides/slide48.xml" ContentType="application/vnd.openxmlformats-officedocument.presentationml.slide+xml"/>
  <Override PartName="/ppt/slides/slide47.xml" ContentType="application/vnd.openxmlformats-officedocument.presentationml.slide+xml"/>
  <Override PartName="/ppt/slides/slide46.xml" ContentType="application/vnd.openxmlformats-officedocument.presentationml.slide+xml"/>
  <Override PartName="/ppt/slides/slide44.xml" ContentType="application/vnd.openxmlformats-officedocument.presentationml.slide+xml"/>
  <Override PartName="/ppt/slides/slide43.xml" ContentType="application/vnd.openxmlformats-officedocument.presentationml.slide+xml"/>
  <Override PartName="/ppt/slides/slide42.xml" ContentType="application/vnd.openxmlformats-officedocument.presentationml.slide+xml"/>
  <Override PartName="/ppt/slides/slide41.xml" ContentType="application/vnd.openxmlformats-officedocument.presentationml.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3.xml" ContentType="application/vnd.openxmlformats-officedocument.presentationml.slide+xml"/>
  <Override PartName="/ppt/slides/_rels/slide49.xml.rels" ContentType="application/vnd.openxmlformats-package.relationships+xml"/>
  <Override PartName="/ppt/slides/_rels/slide47.xml.rels" ContentType="application/vnd.openxmlformats-package.relationships+xml"/>
  <Override PartName="/ppt/slides/_rels/slide44.xml.rels" ContentType="application/vnd.openxmlformats-package.relationships+xml"/>
  <Override PartName="/ppt/slides/_rels/slide42.xml.rels" ContentType="application/vnd.openxmlformats-package.relationships+xml"/>
  <Override PartName="/ppt/slides/_rels/slide41.xml.rels" ContentType="application/vnd.openxmlformats-package.relationships+xml"/>
  <Override PartName="/ppt/slides/_rels/slide40.xml.rels" ContentType="application/vnd.openxmlformats-package.relationships+xml"/>
  <Override PartName="/ppt/slides/_rels/slide39.xml.rels" ContentType="application/vnd.openxmlformats-package.relationships+xml"/>
  <Override PartName="/ppt/slides/_rels/slide50.xml.rels" ContentType="application/vnd.openxmlformats-package.relationships+xml"/>
  <Override PartName="/ppt/slides/_rels/slide36.xml.rels" ContentType="application/vnd.openxmlformats-package.relationships+xml"/>
  <Override PartName="/ppt/slides/_rels/slide38.xml.rels" ContentType="application/vnd.openxmlformats-package.relationships+xml"/>
  <Override PartName="/ppt/slides/_rels/slide35.xml.rels" ContentType="application/vnd.openxmlformats-package.relationships+xml"/>
  <Override PartName="/ppt/slides/_rels/slide32.xml.rels" ContentType="application/vnd.openxmlformats-package.relationships+xml"/>
  <Override PartName="/ppt/slides/_rels/slide29.xml.rels" ContentType="application/vnd.openxmlformats-package.relationships+xml"/>
  <Override PartName="/ppt/slides/_rels/slide24.xml.rels" ContentType="application/vnd.openxmlformats-package.relationships+xml"/>
  <Override PartName="/ppt/slides/_rels/slide31.xml.rels" ContentType="application/vnd.openxmlformats-package.relationships+xml"/>
  <Override PartName="/ppt/slides/_rels/slide28.xml.rels" ContentType="application/vnd.openxmlformats-package.relationships+xml"/>
  <Override PartName="/ppt/slides/_rels/slide23.xml.rels" ContentType="application/vnd.openxmlformats-package.relationships+xml"/>
  <Override PartName="/ppt/slides/_rels/slide26.xml.rels" ContentType="application/vnd.openxmlformats-package.relationships+xml"/>
  <Override PartName="/ppt/slides/_rels/slide48.xml.rels" ContentType="application/vnd.openxmlformats-package.relationships+xml"/>
  <Override PartName="/ppt/slides/_rels/slide21.xml.rels" ContentType="application/vnd.openxmlformats-package.relationships+xml"/>
  <Override PartName="/ppt/slides/_rels/slide46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4.xml.rels" ContentType="application/vnd.openxmlformats-package.relationships+xml"/>
  <Override PartName="/ppt/slides/_rels/slide25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27.xml.rels" ContentType="application/vnd.openxmlformats-package.relationships+xml"/>
  <Override PartName="/ppt/slides/_rels/slide15.xml.rels" ContentType="application/vnd.openxmlformats-package.relationships+xml"/>
  <Override PartName="/ppt/slides/_rels/slide20.xml.rels" ContentType="application/vnd.openxmlformats-package.relationships+xml"/>
  <Override PartName="/ppt/slides/_rels/slide30.xml.rels" ContentType="application/vnd.openxmlformats-package.relationships+xml"/>
  <Override PartName="/ppt/slides/_rels/slide45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6.xml.rels" ContentType="application/vnd.openxmlformats-package.relationships+xml"/>
  <Override PartName="/ppt/slides/_rels/slide10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37.xml.rels" ContentType="application/vnd.openxmlformats-package.relationships+xml"/>
  <Override PartName="/ppt/slides/_rels/slide4.xml.rels" ContentType="application/vnd.openxmlformats-package.relationships+xml"/>
  <Override PartName="/ppt/slides/_rels/slide17.xml.rels" ContentType="application/vnd.openxmlformats-package.relationships+xml"/>
  <Override PartName="/ppt/slides/_rels/slide43.xml.rels" ContentType="application/vnd.openxmlformats-package.relationships+xml"/>
  <Override PartName="/ppt/slides/_rels/slide3.xml.rels" ContentType="application/vnd.openxmlformats-package.relationships+xml"/>
  <Override PartName="/ppt/slides/_rels/slide33.xml.rels" ContentType="application/vnd.openxmlformats-package.relationships+xml"/>
  <Override PartName="/ppt/slides/_rels/slide6.xml.rels" ContentType="application/vnd.openxmlformats-package.relationships+xml"/>
  <Override PartName="/ppt/slides/_rels/slide34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32.xml" ContentType="application/vnd.openxmlformats-officedocument.presentationml.slide+xml"/>
  <Override PartName="/ppt/slides/slide29.xml" ContentType="application/vnd.openxmlformats-officedocument.presentationml.slide+xml"/>
  <Override PartName="/ppt/slides/slide25.xml" ContentType="application/vnd.openxmlformats-officedocument.presentationml.slide+xml"/>
  <Override PartName="/ppt/slides/slide45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23.xml" ContentType="application/vnd.openxmlformats-officedocument.presentationml.slide+xml"/>
  <Override PartName="/ppt/slides/slide26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28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2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34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5.xml" ContentType="application/vnd.openxmlformats-officedocument.presentationml.slide+xml"/>
  <Override PartName="/ppt/slides/slide14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7.xml" ContentType="application/vnd.openxmlformats-officedocument.presentationml.slide+xml"/>
  <Override PartName="/ppt/slides/slide15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32.png" ContentType="image/png"/>
  <Override PartName="/ppt/media/image30.png" ContentType="image/png"/>
  <Override PartName="/ppt/media/image27.png" ContentType="image/png"/>
  <Override PartName="/ppt/media/image26.png" ContentType="image/png"/>
  <Override PartName="/ppt/media/image33.png" ContentType="image/png"/>
  <Override PartName="/ppt/media/image25.png" ContentType="image/png"/>
  <Override PartName="/ppt/media/image28.png" ContentType="image/png"/>
  <Override PartName="/ppt/media/image22.png" ContentType="image/png"/>
  <Override PartName="/ppt/media/image31.png" ContentType="image/png"/>
  <Override PartName="/ppt/media/image24.png" ContentType="image/png"/>
  <Override PartName="/ppt/media/image21.png" ContentType="image/png"/>
  <Override PartName="/ppt/media/image20.png" ContentType="image/png"/>
  <Override PartName="/ppt/media/image19.png" ContentType="image/png"/>
  <Override PartName="/ppt/media/image16.png" ContentType="image/png"/>
  <Override PartName="/ppt/media/image17.png" ContentType="image/png"/>
  <Override PartName="/ppt/media/image14.png" ContentType="image/png"/>
  <Override PartName="/ppt/media/image13.png" ContentType="image/png"/>
  <Override PartName="/ppt/media/image23.png" ContentType="image/png"/>
  <Override PartName="/ppt/media/image12.png" ContentType="image/png"/>
  <Override PartName="/ppt/media/image10.png" ContentType="image/png"/>
  <Override PartName="/ppt/media/image15.png" ContentType="image/png"/>
  <Override PartName="/ppt/media/image9.png" ContentType="image/png"/>
  <Override PartName="/ppt/media/image8.png" ContentType="image/png"/>
  <Override PartName="/ppt/media/image29.png" ContentType="image/png"/>
  <Override PartName="/ppt/media/image6.png" ContentType="image/png"/>
  <Override PartName="/ppt/media/image5.png" ContentType="image/png"/>
  <Override PartName="/ppt/media/image18.png" ContentType="image/png"/>
  <Override PartName="/ppt/media/image7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1.png" ContentType="image/pn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slide" Target="slides/slide39.xml"/><Relationship Id="rId43" Type="http://schemas.openxmlformats.org/officeDocument/2006/relationships/slide" Target="slides/slide40.xml"/><Relationship Id="rId44" Type="http://schemas.openxmlformats.org/officeDocument/2006/relationships/slide" Target="slides/slide41.xml"/><Relationship Id="rId45" Type="http://schemas.openxmlformats.org/officeDocument/2006/relationships/slide" Target="slides/slide42.xml"/><Relationship Id="rId46" Type="http://schemas.openxmlformats.org/officeDocument/2006/relationships/slide" Target="slides/slide43.xml"/><Relationship Id="rId47" Type="http://schemas.openxmlformats.org/officeDocument/2006/relationships/slide" Target="slides/slide44.xml"/><Relationship Id="rId48" Type="http://schemas.openxmlformats.org/officeDocument/2006/relationships/slide" Target="slides/slide45.xml"/><Relationship Id="rId49" Type="http://schemas.openxmlformats.org/officeDocument/2006/relationships/slide" Target="slides/slide46.xml"/><Relationship Id="rId50" Type="http://schemas.openxmlformats.org/officeDocument/2006/relationships/slide" Target="slides/slide47.xml"/><Relationship Id="rId51" Type="http://schemas.openxmlformats.org/officeDocument/2006/relationships/slide" Target="slides/slide48.xml"/><Relationship Id="rId52" Type="http://schemas.openxmlformats.org/officeDocument/2006/relationships/slide" Target="slides/slide49.xml"/><Relationship Id="rId53" Type="http://schemas.openxmlformats.org/officeDocument/2006/relationships/slide" Target="slides/slide5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40080" y="294480"/>
            <a:ext cx="8935200" cy="626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097280"/>
            <a:ext cx="9071280" cy="2411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737880"/>
            <a:ext cx="9071280" cy="2411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40080" y="294480"/>
            <a:ext cx="8935200" cy="626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097280"/>
            <a:ext cx="4426560" cy="2411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320" y="1097280"/>
            <a:ext cx="4426560" cy="2411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320" y="3737880"/>
            <a:ext cx="4426560" cy="2411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3737880"/>
            <a:ext cx="4426560" cy="2411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40080" y="294480"/>
            <a:ext cx="8935200" cy="626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097280"/>
            <a:ext cx="9071280" cy="5055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097280"/>
            <a:ext cx="9071280" cy="5055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871280" y="1097280"/>
            <a:ext cx="6336360" cy="505584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871280" y="1097280"/>
            <a:ext cx="6336360" cy="50558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40080" y="294480"/>
            <a:ext cx="8935200" cy="626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504000" y="1097280"/>
            <a:ext cx="9071280" cy="5056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40080" y="294480"/>
            <a:ext cx="8935200" cy="626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097280"/>
            <a:ext cx="9071280" cy="5055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40080" y="294480"/>
            <a:ext cx="8935200" cy="626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097280"/>
            <a:ext cx="4426560" cy="5055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152320" y="1097280"/>
            <a:ext cx="4426560" cy="5055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40080" y="294480"/>
            <a:ext cx="8935200" cy="626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640080" y="294480"/>
            <a:ext cx="8935200" cy="2905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40080" y="294480"/>
            <a:ext cx="8935200" cy="626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097280"/>
            <a:ext cx="4426560" cy="2411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04000" y="3737880"/>
            <a:ext cx="4426560" cy="2411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5152320" y="1097280"/>
            <a:ext cx="4426560" cy="5055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40080" y="294480"/>
            <a:ext cx="8935200" cy="626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097280"/>
            <a:ext cx="9071280" cy="5056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40080" y="294480"/>
            <a:ext cx="8935200" cy="626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097280"/>
            <a:ext cx="4426560" cy="5055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320" y="1097280"/>
            <a:ext cx="4426560" cy="2411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152320" y="3737880"/>
            <a:ext cx="4426560" cy="2411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40080" y="294480"/>
            <a:ext cx="8935200" cy="626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097280"/>
            <a:ext cx="4426560" cy="2411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320" y="1097280"/>
            <a:ext cx="4426560" cy="2411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3737880"/>
            <a:ext cx="9071280" cy="2411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40080" y="294480"/>
            <a:ext cx="8935200" cy="626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097280"/>
            <a:ext cx="9071280" cy="2411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04000" y="3737880"/>
            <a:ext cx="9071280" cy="2411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40080" y="294480"/>
            <a:ext cx="8935200" cy="626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097280"/>
            <a:ext cx="4426560" cy="2411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320" y="1097280"/>
            <a:ext cx="4426560" cy="2411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2320" y="3737880"/>
            <a:ext cx="4426560" cy="2411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504000" y="3737880"/>
            <a:ext cx="4426560" cy="2411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40080" y="294480"/>
            <a:ext cx="8935200" cy="626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097280"/>
            <a:ext cx="9071280" cy="5055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1097280"/>
            <a:ext cx="9071280" cy="5055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0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871280" y="1097280"/>
            <a:ext cx="6336360" cy="505584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871280" y="1097280"/>
            <a:ext cx="6336360" cy="50558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40080" y="294480"/>
            <a:ext cx="8935200" cy="626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097280"/>
            <a:ext cx="9071280" cy="5055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40080" y="294480"/>
            <a:ext cx="8935200" cy="626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097280"/>
            <a:ext cx="4426560" cy="5055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320" y="1097280"/>
            <a:ext cx="4426560" cy="5055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40080" y="294480"/>
            <a:ext cx="8935200" cy="626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40080" y="294480"/>
            <a:ext cx="8935200" cy="2905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40080" y="294480"/>
            <a:ext cx="8935200" cy="626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097280"/>
            <a:ext cx="4426560" cy="2411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3737880"/>
            <a:ext cx="4426560" cy="2411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320" y="1097280"/>
            <a:ext cx="4426560" cy="5055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40080" y="294480"/>
            <a:ext cx="8935200" cy="626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097280"/>
            <a:ext cx="4426560" cy="5055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320" y="1097280"/>
            <a:ext cx="4426560" cy="2411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320" y="3737880"/>
            <a:ext cx="4426560" cy="2411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40080" y="294480"/>
            <a:ext cx="8935200" cy="626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097280"/>
            <a:ext cx="4426560" cy="2411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320" y="1097280"/>
            <a:ext cx="4426560" cy="2411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737880"/>
            <a:ext cx="9071280" cy="2411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40080" y="294480"/>
            <a:ext cx="8935200" cy="626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40080" y="294480"/>
            <a:ext cx="8935200" cy="626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4000" y="1097280"/>
            <a:ext cx="9071280" cy="50558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1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1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13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slideLayout" Target="../slideLayouts/slideLayout13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slideLayout" Target="../slideLayouts/slideLayout13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640080" y="1961280"/>
            <a:ext cx="8935200" cy="1252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BlockChain, SupplyChain, Big Data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4400">
                <a:latin typeface="Arial"/>
              </a:rPr>
              <a:t>Demonstration Application</a:t>
            </a:r>
            <a:endParaRPr/>
          </a:p>
        </p:txBody>
      </p:sp>
      <p:sp>
        <p:nvSpPr>
          <p:cNvPr id="73" name="CustomShape 2"/>
          <p:cNvSpPr/>
          <p:nvPr/>
        </p:nvSpPr>
        <p:spPr>
          <a:xfrm>
            <a:off x="504000" y="4636080"/>
            <a:ext cx="9071280" cy="18230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3200">
                <a:latin typeface="Arial"/>
              </a:rPr>
              <a:t>Pete Zybrick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3200">
                <a:latin typeface="Arial"/>
              </a:rPr>
              <a:t>pzybrick@gmail.com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3200">
                <a:latin typeface="Arial"/>
              </a:rPr>
              <a:t>pzybrick@mdsol.com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3200">
                <a:latin typeface="Arial"/>
              </a:rPr>
              <a:t> </a:t>
            </a:r>
            <a:endParaRPr/>
          </a:p>
        </p:txBody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6235920" y="2263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93" name="CustomShape 2"/>
          <p:cNvSpPr/>
          <p:nvPr/>
        </p:nvSpPr>
        <p:spPr>
          <a:xfrm>
            <a:off x="640080" y="294480"/>
            <a:ext cx="8935200" cy="626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4400">
                <a:latin typeface="Arial"/>
              </a:rPr>
              <a:t>Flow: Landscape</a:t>
            </a:r>
            <a:endParaRPr/>
          </a:p>
        </p:txBody>
      </p:sp>
      <p:sp>
        <p:nvSpPr>
          <p:cNvPr id="94" name="CustomShape 3"/>
          <p:cNvSpPr/>
          <p:nvPr/>
        </p:nvSpPr>
        <p:spPr>
          <a:xfrm>
            <a:off x="504000" y="1097280"/>
            <a:ext cx="9071280" cy="6217560"/>
          </a:xfrm>
          <a:prstGeom prst="rect">
            <a:avLst/>
          </a:prstGeom>
          <a:noFill/>
          <a:ln>
            <a:noFill/>
          </a:ln>
        </p:spPr>
      </p:sp>
      <p:sp>
        <p:nvSpPr>
          <p:cNvPr id="95" name="CustomShape 4"/>
          <p:cNvSpPr/>
          <p:nvPr/>
        </p:nvSpPr>
        <p:spPr>
          <a:xfrm>
            <a:off x="6127920" y="2155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96" name="CustomShape 5"/>
          <p:cNvSpPr/>
          <p:nvPr/>
        </p:nvSpPr>
        <p:spPr>
          <a:xfrm>
            <a:off x="6019920" y="2047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Cassandra</a:t>
            </a:r>
            <a:endParaRPr/>
          </a:p>
        </p:txBody>
      </p:sp>
      <p:sp>
        <p:nvSpPr>
          <p:cNvPr id="97" name="CustomShape 6"/>
          <p:cNvSpPr/>
          <p:nvPr/>
        </p:nvSpPr>
        <p:spPr>
          <a:xfrm>
            <a:off x="7603920" y="3631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98" name="CustomShape 7"/>
          <p:cNvSpPr/>
          <p:nvPr/>
        </p:nvSpPr>
        <p:spPr>
          <a:xfrm>
            <a:off x="7495920" y="3523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99" name="CustomShape 8"/>
          <p:cNvSpPr/>
          <p:nvPr/>
        </p:nvSpPr>
        <p:spPr>
          <a:xfrm>
            <a:off x="7387920" y="3415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HadoopHive</a:t>
            </a:r>
            <a:endParaRPr/>
          </a:p>
        </p:txBody>
      </p:sp>
      <p:sp>
        <p:nvSpPr>
          <p:cNvPr id="100" name="CustomShape 9"/>
          <p:cNvSpPr/>
          <p:nvPr/>
        </p:nvSpPr>
        <p:spPr>
          <a:xfrm>
            <a:off x="5695920" y="5107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101" name="CustomShape 10"/>
          <p:cNvSpPr/>
          <p:nvPr/>
        </p:nvSpPr>
        <p:spPr>
          <a:xfrm>
            <a:off x="5587920" y="4999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102" name="CustomShape 11"/>
          <p:cNvSpPr/>
          <p:nvPr/>
        </p:nvSpPr>
        <p:spPr>
          <a:xfrm>
            <a:off x="5479920" y="4891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Presto</a:t>
            </a:r>
            <a:endParaRPr/>
          </a:p>
        </p:txBody>
      </p:sp>
      <p:sp>
        <p:nvSpPr>
          <p:cNvPr id="103" name="CustomShape 12"/>
          <p:cNvSpPr/>
          <p:nvPr/>
        </p:nvSpPr>
        <p:spPr>
          <a:xfrm>
            <a:off x="7747920" y="5107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104" name="CustomShape 13"/>
          <p:cNvSpPr/>
          <p:nvPr/>
        </p:nvSpPr>
        <p:spPr>
          <a:xfrm>
            <a:off x="7639920" y="4999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105" name="CustomShape 14"/>
          <p:cNvSpPr/>
          <p:nvPr/>
        </p:nvSpPr>
        <p:spPr>
          <a:xfrm>
            <a:off x="7531920" y="4891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Spark</a:t>
            </a:r>
            <a:endParaRPr/>
          </a:p>
        </p:txBody>
      </p:sp>
      <p:sp>
        <p:nvSpPr>
          <p:cNvPr id="106" name="CustomShape 15"/>
          <p:cNvSpPr/>
          <p:nvPr/>
        </p:nvSpPr>
        <p:spPr>
          <a:xfrm>
            <a:off x="2553840" y="147672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Zeppelin</a:t>
            </a:r>
            <a:endParaRPr/>
          </a:p>
        </p:txBody>
      </p:sp>
      <p:sp>
        <p:nvSpPr>
          <p:cNvPr id="107" name="CustomShape 16"/>
          <p:cNvSpPr/>
          <p:nvPr/>
        </p:nvSpPr>
        <p:spPr>
          <a:xfrm>
            <a:off x="1913760" y="2205360"/>
            <a:ext cx="2743200" cy="109728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Ctr="1"/>
          <a:p>
            <a:pPr algn="ctr"/>
            <a:r>
              <a:rPr lang="en-US">
                <a:latin typeface="Arial"/>
              </a:rPr>
              <a:t>webui - Jetty</a:t>
            </a:r>
            <a:endParaRPr/>
          </a:p>
        </p:txBody>
      </p:sp>
      <p:sp>
        <p:nvSpPr>
          <p:cNvPr id="108" name="CustomShape 17"/>
          <p:cNvSpPr/>
          <p:nvPr/>
        </p:nvSpPr>
        <p:spPr>
          <a:xfrm>
            <a:off x="1913760" y="3723120"/>
            <a:ext cx="2743200" cy="102312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Ctr="1"/>
          <a:p>
            <a:pPr algn="ctr"/>
            <a:r>
              <a:rPr lang="en-US">
                <a:latin typeface="Arial"/>
              </a:rPr>
              <a:t>webapi - Jetty</a:t>
            </a:r>
            <a:endParaRPr/>
          </a:p>
        </p:txBody>
      </p:sp>
      <p:sp>
        <p:nvSpPr>
          <p:cNvPr id="109" name="CustomShape 18"/>
          <p:cNvSpPr/>
          <p:nvPr/>
        </p:nvSpPr>
        <p:spPr>
          <a:xfrm>
            <a:off x="2279520" y="2662560"/>
            <a:ext cx="2011680" cy="457200"/>
          </a:xfrm>
          <a:prstGeom prst="rect">
            <a:avLst/>
          </a:prstGeom>
          <a:solidFill>
            <a:srgbClr val="999999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 sz="1400">
                <a:latin typeface="Arial"/>
              </a:rPr>
              <a:t>nutritionLineage.jsp</a:t>
            </a:r>
            <a:endParaRPr/>
          </a:p>
          <a:p>
            <a:pPr algn="ctr"/>
            <a:r>
              <a:rPr lang="en-US" sz="1400">
                <a:latin typeface="Arial"/>
              </a:rPr>
              <a:t>bcsc-apiclient.jar</a:t>
            </a:r>
            <a:endParaRPr/>
          </a:p>
        </p:txBody>
      </p:sp>
      <p:sp>
        <p:nvSpPr>
          <p:cNvPr id="110" name="CustomShape 19"/>
          <p:cNvSpPr/>
          <p:nvPr/>
        </p:nvSpPr>
        <p:spPr>
          <a:xfrm>
            <a:off x="2279520" y="4102560"/>
            <a:ext cx="2011680" cy="457200"/>
          </a:xfrm>
          <a:prstGeom prst="rect">
            <a:avLst/>
          </a:prstGeom>
          <a:solidFill>
            <a:srgbClr val="999999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 sz="1400">
                <a:latin typeface="Arial"/>
              </a:rPr>
              <a:t>bcsc-api.jar</a:t>
            </a:r>
            <a:endParaRPr/>
          </a:p>
        </p:txBody>
      </p:sp>
      <p:sp>
        <p:nvSpPr>
          <p:cNvPr id="111" name="CustomShape 20"/>
          <p:cNvSpPr/>
          <p:nvPr/>
        </p:nvSpPr>
        <p:spPr>
          <a:xfrm>
            <a:off x="5909760" y="3371760"/>
            <a:ext cx="1005840" cy="640080"/>
          </a:xfrm>
          <a:prstGeom prst="can">
            <a:avLst>
              <a:gd name="adj" fmla="val 5400"/>
            </a:avLst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MySQL</a:t>
            </a:r>
            <a:endParaRPr/>
          </a:p>
        </p:txBody>
      </p:sp>
      <p:pic>
        <p:nvPicPr>
          <p:cNvPr id="112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74320" y="2590560"/>
            <a:ext cx="731520" cy="678960"/>
          </a:xfrm>
          <a:prstGeom prst="rect">
            <a:avLst/>
          </a:prstGeom>
          <a:ln>
            <a:noFill/>
          </a:ln>
        </p:spPr>
      </p:pic>
      <p:sp>
        <p:nvSpPr>
          <p:cNvPr id="113" name="CustomShape 21"/>
          <p:cNvSpPr/>
          <p:nvPr/>
        </p:nvSpPr>
        <p:spPr>
          <a:xfrm>
            <a:off x="4541760" y="5847120"/>
            <a:ext cx="2743200" cy="1193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Ctr="1"/>
          <a:p>
            <a:pPr algn="ctr"/>
            <a:r>
              <a:rPr lang="en-US">
                <a:latin typeface="Arial"/>
              </a:rPr>
              <a:t>bcsc-sim</a:t>
            </a:r>
            <a:endParaRPr/>
          </a:p>
        </p:txBody>
      </p:sp>
      <p:sp>
        <p:nvSpPr>
          <p:cNvPr id="114" name="CustomShape 22"/>
          <p:cNvSpPr/>
          <p:nvPr/>
        </p:nvSpPr>
        <p:spPr>
          <a:xfrm>
            <a:off x="4907520" y="6226560"/>
            <a:ext cx="2011680" cy="265680"/>
          </a:xfrm>
          <a:prstGeom prst="rect">
            <a:avLst/>
          </a:prstGeom>
          <a:solidFill>
            <a:srgbClr val="999999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 sz="1400">
                <a:latin typeface="Arial"/>
              </a:rPr>
              <a:t>GenSimSuppliers</a:t>
            </a:r>
            <a:endParaRPr/>
          </a:p>
        </p:txBody>
      </p:sp>
      <p:sp>
        <p:nvSpPr>
          <p:cNvPr id="115" name="CustomShape 23"/>
          <p:cNvSpPr/>
          <p:nvPr/>
        </p:nvSpPr>
        <p:spPr>
          <a:xfrm>
            <a:off x="4907520" y="6622560"/>
            <a:ext cx="2011680" cy="265680"/>
          </a:xfrm>
          <a:prstGeom prst="rect">
            <a:avLst/>
          </a:prstGeom>
          <a:solidFill>
            <a:srgbClr val="999999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 sz="1400">
                <a:latin typeface="Arial"/>
              </a:rPr>
              <a:t>GenSimComplaints</a:t>
            </a:r>
            <a:endParaRPr/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6235920" y="2263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117" name="CustomShape 2"/>
          <p:cNvSpPr/>
          <p:nvPr/>
        </p:nvSpPr>
        <p:spPr>
          <a:xfrm>
            <a:off x="640080" y="294480"/>
            <a:ext cx="8935200" cy="626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4400">
                <a:latin typeface="Arial"/>
              </a:rPr>
              <a:t>Flow: Initialization</a:t>
            </a:r>
            <a:endParaRPr/>
          </a:p>
        </p:txBody>
      </p:sp>
      <p:sp>
        <p:nvSpPr>
          <p:cNvPr id="118" name="CustomShape 3"/>
          <p:cNvSpPr/>
          <p:nvPr/>
        </p:nvSpPr>
        <p:spPr>
          <a:xfrm>
            <a:off x="504000" y="1097280"/>
            <a:ext cx="9071280" cy="6217560"/>
          </a:xfrm>
          <a:prstGeom prst="rect">
            <a:avLst/>
          </a:prstGeom>
          <a:noFill/>
          <a:ln>
            <a:noFill/>
          </a:ln>
        </p:spPr>
      </p:sp>
      <p:sp>
        <p:nvSpPr>
          <p:cNvPr id="119" name="CustomShape 4"/>
          <p:cNvSpPr/>
          <p:nvPr/>
        </p:nvSpPr>
        <p:spPr>
          <a:xfrm>
            <a:off x="6127920" y="2155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120" name="CustomShape 5"/>
          <p:cNvSpPr/>
          <p:nvPr/>
        </p:nvSpPr>
        <p:spPr>
          <a:xfrm>
            <a:off x="6019920" y="2047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Cassandra</a:t>
            </a:r>
            <a:endParaRPr/>
          </a:p>
        </p:txBody>
      </p:sp>
      <p:sp>
        <p:nvSpPr>
          <p:cNvPr id="121" name="CustomShape 6"/>
          <p:cNvSpPr/>
          <p:nvPr/>
        </p:nvSpPr>
        <p:spPr>
          <a:xfrm>
            <a:off x="7603920" y="3631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122" name="CustomShape 7"/>
          <p:cNvSpPr/>
          <p:nvPr/>
        </p:nvSpPr>
        <p:spPr>
          <a:xfrm>
            <a:off x="7495920" y="3523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123" name="CustomShape 8"/>
          <p:cNvSpPr/>
          <p:nvPr/>
        </p:nvSpPr>
        <p:spPr>
          <a:xfrm>
            <a:off x="7387920" y="3415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HadoopHive</a:t>
            </a:r>
            <a:endParaRPr/>
          </a:p>
        </p:txBody>
      </p:sp>
      <p:sp>
        <p:nvSpPr>
          <p:cNvPr id="124" name="CustomShape 9"/>
          <p:cNvSpPr/>
          <p:nvPr/>
        </p:nvSpPr>
        <p:spPr>
          <a:xfrm>
            <a:off x="5695920" y="5107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125" name="CustomShape 10"/>
          <p:cNvSpPr/>
          <p:nvPr/>
        </p:nvSpPr>
        <p:spPr>
          <a:xfrm>
            <a:off x="5587920" y="4999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126" name="CustomShape 11"/>
          <p:cNvSpPr/>
          <p:nvPr/>
        </p:nvSpPr>
        <p:spPr>
          <a:xfrm>
            <a:off x="5479920" y="4891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Presto</a:t>
            </a:r>
            <a:endParaRPr/>
          </a:p>
        </p:txBody>
      </p:sp>
      <p:sp>
        <p:nvSpPr>
          <p:cNvPr id="127" name="CustomShape 12"/>
          <p:cNvSpPr/>
          <p:nvPr/>
        </p:nvSpPr>
        <p:spPr>
          <a:xfrm>
            <a:off x="7747920" y="5107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128" name="CustomShape 13"/>
          <p:cNvSpPr/>
          <p:nvPr/>
        </p:nvSpPr>
        <p:spPr>
          <a:xfrm>
            <a:off x="7639920" y="4999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129" name="CustomShape 14"/>
          <p:cNvSpPr/>
          <p:nvPr/>
        </p:nvSpPr>
        <p:spPr>
          <a:xfrm>
            <a:off x="7531920" y="4891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Spark</a:t>
            </a:r>
            <a:endParaRPr/>
          </a:p>
        </p:txBody>
      </p:sp>
      <p:sp>
        <p:nvSpPr>
          <p:cNvPr id="130" name="CustomShape 15"/>
          <p:cNvSpPr/>
          <p:nvPr/>
        </p:nvSpPr>
        <p:spPr>
          <a:xfrm>
            <a:off x="2553840" y="147672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Zeppelin</a:t>
            </a:r>
            <a:endParaRPr/>
          </a:p>
        </p:txBody>
      </p:sp>
      <p:sp>
        <p:nvSpPr>
          <p:cNvPr id="131" name="CustomShape 16"/>
          <p:cNvSpPr/>
          <p:nvPr/>
        </p:nvSpPr>
        <p:spPr>
          <a:xfrm>
            <a:off x="1913760" y="2205360"/>
            <a:ext cx="2743200" cy="109728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Ctr="1"/>
          <a:p>
            <a:pPr algn="ctr"/>
            <a:r>
              <a:rPr lang="en-US">
                <a:latin typeface="Arial"/>
              </a:rPr>
              <a:t>webui - Jetty</a:t>
            </a:r>
            <a:endParaRPr/>
          </a:p>
        </p:txBody>
      </p:sp>
      <p:sp>
        <p:nvSpPr>
          <p:cNvPr id="132" name="CustomShape 17"/>
          <p:cNvSpPr/>
          <p:nvPr/>
        </p:nvSpPr>
        <p:spPr>
          <a:xfrm>
            <a:off x="1913760" y="3723120"/>
            <a:ext cx="2743200" cy="102312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Ctr="1"/>
          <a:p>
            <a:pPr algn="ctr"/>
            <a:r>
              <a:rPr lang="en-US">
                <a:latin typeface="Arial"/>
              </a:rPr>
              <a:t>webapi - Jetty</a:t>
            </a:r>
            <a:endParaRPr/>
          </a:p>
        </p:txBody>
      </p:sp>
      <p:sp>
        <p:nvSpPr>
          <p:cNvPr id="133" name="CustomShape 18"/>
          <p:cNvSpPr/>
          <p:nvPr/>
        </p:nvSpPr>
        <p:spPr>
          <a:xfrm>
            <a:off x="2279520" y="2662560"/>
            <a:ext cx="2011680" cy="457200"/>
          </a:xfrm>
          <a:prstGeom prst="rect">
            <a:avLst/>
          </a:prstGeom>
          <a:solidFill>
            <a:srgbClr val="999999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 sz="1400">
                <a:latin typeface="Arial"/>
              </a:rPr>
              <a:t>nutritionLineage.jsp</a:t>
            </a:r>
            <a:endParaRPr/>
          </a:p>
          <a:p>
            <a:pPr algn="ctr"/>
            <a:r>
              <a:rPr lang="en-US" sz="1400">
                <a:latin typeface="Arial"/>
              </a:rPr>
              <a:t>bcsc-apiclient.war</a:t>
            </a:r>
            <a:endParaRPr/>
          </a:p>
        </p:txBody>
      </p:sp>
      <p:sp>
        <p:nvSpPr>
          <p:cNvPr id="134" name="CustomShape 19"/>
          <p:cNvSpPr/>
          <p:nvPr/>
        </p:nvSpPr>
        <p:spPr>
          <a:xfrm>
            <a:off x="2279520" y="4102560"/>
            <a:ext cx="2011680" cy="457200"/>
          </a:xfrm>
          <a:prstGeom prst="rect">
            <a:avLst/>
          </a:prstGeom>
          <a:solidFill>
            <a:srgbClr val="999999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 sz="1400">
                <a:latin typeface="Arial"/>
              </a:rPr>
              <a:t>bcsc-api.jar</a:t>
            </a:r>
            <a:endParaRPr/>
          </a:p>
        </p:txBody>
      </p:sp>
      <p:sp>
        <p:nvSpPr>
          <p:cNvPr id="135" name="CustomShape 20"/>
          <p:cNvSpPr/>
          <p:nvPr/>
        </p:nvSpPr>
        <p:spPr>
          <a:xfrm>
            <a:off x="5909760" y="3371760"/>
            <a:ext cx="1005840" cy="640080"/>
          </a:xfrm>
          <a:prstGeom prst="can">
            <a:avLst>
              <a:gd name="adj" fmla="val 5400"/>
            </a:avLst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MySQL</a:t>
            </a:r>
            <a:endParaRPr/>
          </a:p>
        </p:txBody>
      </p:sp>
      <p:pic>
        <p:nvPicPr>
          <p:cNvPr id="136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74320" y="2590560"/>
            <a:ext cx="731520" cy="678960"/>
          </a:xfrm>
          <a:prstGeom prst="rect">
            <a:avLst/>
          </a:prstGeom>
          <a:ln>
            <a:noFill/>
          </a:ln>
        </p:spPr>
      </p:pic>
      <p:sp>
        <p:nvSpPr>
          <p:cNvPr id="137" name="Line 21"/>
          <p:cNvSpPr/>
          <p:nvPr/>
        </p:nvSpPr>
        <p:spPr>
          <a:xfrm flipH="1">
            <a:off x="4291200" y="2286000"/>
            <a:ext cx="1728720" cy="548640"/>
          </a:xfrm>
          <a:prstGeom prst="line">
            <a:avLst/>
          </a:prstGeom>
          <a:ln w="36720">
            <a:solidFill>
              <a:srgbClr val="ff3333"/>
            </a:solidFill>
            <a:round/>
            <a:tailEnd len="med" type="triangle" w="med"/>
          </a:ln>
        </p:spPr>
      </p:sp>
      <p:sp>
        <p:nvSpPr>
          <p:cNvPr id="138" name="Line 22"/>
          <p:cNvSpPr/>
          <p:nvPr/>
        </p:nvSpPr>
        <p:spPr>
          <a:xfrm flipH="1">
            <a:off x="4291200" y="2286000"/>
            <a:ext cx="1728720" cy="2011680"/>
          </a:xfrm>
          <a:prstGeom prst="line">
            <a:avLst/>
          </a:prstGeom>
          <a:ln w="36720">
            <a:solidFill>
              <a:srgbClr val="ff3333"/>
            </a:solidFill>
            <a:round/>
            <a:tailEnd len="med" type="triangle" w="med"/>
          </a:ln>
        </p:spPr>
      </p:sp>
      <p:sp>
        <p:nvSpPr>
          <p:cNvPr id="139" name="TextShape 23"/>
          <p:cNvSpPr txBox="1"/>
          <p:nvPr/>
        </p:nvSpPr>
        <p:spPr>
          <a:xfrm>
            <a:off x="5562000" y="2687040"/>
            <a:ext cx="3222720" cy="346320"/>
          </a:xfrm>
          <a:prstGeom prst="rect">
            <a:avLst/>
          </a:prstGeom>
        </p:spPr>
        <p:txBody>
          <a:bodyPr lIns="90000" rIns="90000" tIns="45000" bIns="45000"/>
          <a:p>
            <a:r>
              <a:rPr b="1" i="1" lang="en-US">
                <a:solidFill>
                  <a:srgbClr val="ff3333"/>
                </a:solidFill>
                <a:latin typeface="Arial"/>
              </a:rPr>
              <a:t>SupplyBlockchainConfig</a:t>
            </a:r>
            <a:endParaRPr/>
          </a:p>
        </p:txBody>
      </p:sp>
      <p:sp>
        <p:nvSpPr>
          <p:cNvPr id="140" name="Line 24"/>
          <p:cNvSpPr/>
          <p:nvPr/>
        </p:nvSpPr>
        <p:spPr>
          <a:xfrm flipH="1">
            <a:off x="4300560" y="2278800"/>
            <a:ext cx="1728720" cy="548640"/>
          </a:xfrm>
          <a:prstGeom prst="line">
            <a:avLst/>
          </a:prstGeom>
          <a:ln w="36720">
            <a:solidFill>
              <a:srgbClr val="ff3333"/>
            </a:solidFill>
            <a:round/>
            <a:tailEnd len="med" type="triangle" w="med"/>
          </a:ln>
        </p:spPr>
      </p:sp>
      <p:sp>
        <p:nvSpPr>
          <p:cNvPr id="141" name="CustomShape 25"/>
          <p:cNvSpPr/>
          <p:nvPr/>
        </p:nvSpPr>
        <p:spPr>
          <a:xfrm>
            <a:off x="4541760" y="5847120"/>
            <a:ext cx="2743200" cy="1193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Ctr="1"/>
          <a:p>
            <a:pPr algn="ctr"/>
            <a:r>
              <a:rPr lang="en-US">
                <a:latin typeface="Arial"/>
              </a:rPr>
              <a:t>bcsc-sim</a:t>
            </a:r>
            <a:endParaRPr/>
          </a:p>
        </p:txBody>
      </p:sp>
      <p:sp>
        <p:nvSpPr>
          <p:cNvPr id="142" name="CustomShape 26"/>
          <p:cNvSpPr/>
          <p:nvPr/>
        </p:nvSpPr>
        <p:spPr>
          <a:xfrm>
            <a:off x="4907520" y="6226560"/>
            <a:ext cx="2011680" cy="265680"/>
          </a:xfrm>
          <a:prstGeom prst="rect">
            <a:avLst/>
          </a:prstGeom>
          <a:solidFill>
            <a:srgbClr val="999999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 sz="1400">
                <a:latin typeface="Arial"/>
              </a:rPr>
              <a:t>GenSimSuppliers</a:t>
            </a:r>
            <a:endParaRPr/>
          </a:p>
        </p:txBody>
      </p:sp>
      <p:sp>
        <p:nvSpPr>
          <p:cNvPr id="143" name="CustomShape 27"/>
          <p:cNvSpPr/>
          <p:nvPr/>
        </p:nvSpPr>
        <p:spPr>
          <a:xfrm>
            <a:off x="4907520" y="6622560"/>
            <a:ext cx="2011680" cy="265680"/>
          </a:xfrm>
          <a:prstGeom prst="rect">
            <a:avLst/>
          </a:prstGeom>
          <a:solidFill>
            <a:srgbClr val="999999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 sz="1400">
                <a:latin typeface="Arial"/>
              </a:rPr>
              <a:t>GenSimComplaints</a:t>
            </a:r>
            <a:endParaRPr/>
          </a:p>
        </p:txBody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6235920" y="2263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145" name="CustomShape 2"/>
          <p:cNvSpPr/>
          <p:nvPr/>
        </p:nvSpPr>
        <p:spPr>
          <a:xfrm>
            <a:off x="640080" y="294480"/>
            <a:ext cx="8935200" cy="626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4400">
                <a:latin typeface="Arial"/>
              </a:rPr>
              <a:t>Flow: Suppliers, Lots</a:t>
            </a:r>
            <a:endParaRPr/>
          </a:p>
        </p:txBody>
      </p:sp>
      <p:sp>
        <p:nvSpPr>
          <p:cNvPr id="146" name="CustomShape 3"/>
          <p:cNvSpPr/>
          <p:nvPr/>
        </p:nvSpPr>
        <p:spPr>
          <a:xfrm>
            <a:off x="504000" y="1097280"/>
            <a:ext cx="9071280" cy="6217560"/>
          </a:xfrm>
          <a:prstGeom prst="rect">
            <a:avLst/>
          </a:prstGeom>
          <a:noFill/>
          <a:ln>
            <a:noFill/>
          </a:ln>
        </p:spPr>
      </p:sp>
      <p:sp>
        <p:nvSpPr>
          <p:cNvPr id="147" name="CustomShape 4"/>
          <p:cNvSpPr/>
          <p:nvPr/>
        </p:nvSpPr>
        <p:spPr>
          <a:xfrm>
            <a:off x="6127920" y="2155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148" name="CustomShape 5"/>
          <p:cNvSpPr/>
          <p:nvPr/>
        </p:nvSpPr>
        <p:spPr>
          <a:xfrm>
            <a:off x="6019920" y="2047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Cassandra</a:t>
            </a:r>
            <a:endParaRPr/>
          </a:p>
        </p:txBody>
      </p:sp>
      <p:sp>
        <p:nvSpPr>
          <p:cNvPr id="149" name="CustomShape 6"/>
          <p:cNvSpPr/>
          <p:nvPr/>
        </p:nvSpPr>
        <p:spPr>
          <a:xfrm>
            <a:off x="7603920" y="3631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150" name="CustomShape 7"/>
          <p:cNvSpPr/>
          <p:nvPr/>
        </p:nvSpPr>
        <p:spPr>
          <a:xfrm>
            <a:off x="7495920" y="3523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151" name="CustomShape 8"/>
          <p:cNvSpPr/>
          <p:nvPr/>
        </p:nvSpPr>
        <p:spPr>
          <a:xfrm>
            <a:off x="7387920" y="3415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HadoopHive</a:t>
            </a:r>
            <a:endParaRPr/>
          </a:p>
        </p:txBody>
      </p:sp>
      <p:sp>
        <p:nvSpPr>
          <p:cNvPr id="152" name="CustomShape 9"/>
          <p:cNvSpPr/>
          <p:nvPr/>
        </p:nvSpPr>
        <p:spPr>
          <a:xfrm>
            <a:off x="5695920" y="5107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153" name="CustomShape 10"/>
          <p:cNvSpPr/>
          <p:nvPr/>
        </p:nvSpPr>
        <p:spPr>
          <a:xfrm>
            <a:off x="5587920" y="4999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154" name="CustomShape 11"/>
          <p:cNvSpPr/>
          <p:nvPr/>
        </p:nvSpPr>
        <p:spPr>
          <a:xfrm>
            <a:off x="5479920" y="4891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Presto</a:t>
            </a:r>
            <a:endParaRPr/>
          </a:p>
        </p:txBody>
      </p:sp>
      <p:sp>
        <p:nvSpPr>
          <p:cNvPr id="155" name="CustomShape 12"/>
          <p:cNvSpPr/>
          <p:nvPr/>
        </p:nvSpPr>
        <p:spPr>
          <a:xfrm>
            <a:off x="7747920" y="5107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156" name="CustomShape 13"/>
          <p:cNvSpPr/>
          <p:nvPr/>
        </p:nvSpPr>
        <p:spPr>
          <a:xfrm>
            <a:off x="7639920" y="4999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157" name="CustomShape 14"/>
          <p:cNvSpPr/>
          <p:nvPr/>
        </p:nvSpPr>
        <p:spPr>
          <a:xfrm>
            <a:off x="7531920" y="4891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Spark</a:t>
            </a:r>
            <a:endParaRPr/>
          </a:p>
        </p:txBody>
      </p:sp>
      <p:sp>
        <p:nvSpPr>
          <p:cNvPr id="158" name="CustomShape 15"/>
          <p:cNvSpPr/>
          <p:nvPr/>
        </p:nvSpPr>
        <p:spPr>
          <a:xfrm>
            <a:off x="2553840" y="147672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Zeppelin</a:t>
            </a:r>
            <a:endParaRPr/>
          </a:p>
        </p:txBody>
      </p:sp>
      <p:sp>
        <p:nvSpPr>
          <p:cNvPr id="159" name="CustomShape 16"/>
          <p:cNvSpPr/>
          <p:nvPr/>
        </p:nvSpPr>
        <p:spPr>
          <a:xfrm>
            <a:off x="1913760" y="2205360"/>
            <a:ext cx="2743200" cy="109728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Ctr="1"/>
          <a:p>
            <a:pPr algn="ctr"/>
            <a:r>
              <a:rPr lang="en-US">
                <a:latin typeface="Arial"/>
              </a:rPr>
              <a:t>webui - Jetty</a:t>
            </a:r>
            <a:endParaRPr/>
          </a:p>
        </p:txBody>
      </p:sp>
      <p:sp>
        <p:nvSpPr>
          <p:cNvPr id="160" name="CustomShape 17"/>
          <p:cNvSpPr/>
          <p:nvPr/>
        </p:nvSpPr>
        <p:spPr>
          <a:xfrm>
            <a:off x="1913760" y="3723120"/>
            <a:ext cx="2743200" cy="102312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Ctr="1"/>
          <a:p>
            <a:pPr algn="ctr"/>
            <a:r>
              <a:rPr lang="en-US">
                <a:latin typeface="Arial"/>
              </a:rPr>
              <a:t>webapi - Jetty</a:t>
            </a:r>
            <a:endParaRPr/>
          </a:p>
        </p:txBody>
      </p:sp>
      <p:sp>
        <p:nvSpPr>
          <p:cNvPr id="161" name="CustomShape 18"/>
          <p:cNvSpPr/>
          <p:nvPr/>
        </p:nvSpPr>
        <p:spPr>
          <a:xfrm>
            <a:off x="2279520" y="2662560"/>
            <a:ext cx="2011680" cy="457200"/>
          </a:xfrm>
          <a:prstGeom prst="rect">
            <a:avLst/>
          </a:prstGeom>
          <a:solidFill>
            <a:srgbClr val="999999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 sz="1400">
                <a:latin typeface="Arial"/>
              </a:rPr>
              <a:t>nutritionLineage.jsp</a:t>
            </a:r>
            <a:endParaRPr/>
          </a:p>
          <a:p>
            <a:pPr algn="ctr"/>
            <a:r>
              <a:rPr lang="en-US" sz="1400">
                <a:latin typeface="Arial"/>
              </a:rPr>
              <a:t>bcsc-apiclient.war</a:t>
            </a:r>
            <a:endParaRPr/>
          </a:p>
        </p:txBody>
      </p:sp>
      <p:sp>
        <p:nvSpPr>
          <p:cNvPr id="162" name="CustomShape 19"/>
          <p:cNvSpPr/>
          <p:nvPr/>
        </p:nvSpPr>
        <p:spPr>
          <a:xfrm>
            <a:off x="2279520" y="4102560"/>
            <a:ext cx="2011680" cy="457200"/>
          </a:xfrm>
          <a:prstGeom prst="rect">
            <a:avLst/>
          </a:prstGeom>
          <a:solidFill>
            <a:srgbClr val="999999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 sz="1400">
                <a:latin typeface="Arial"/>
              </a:rPr>
              <a:t>bcsc-api.jar</a:t>
            </a:r>
            <a:endParaRPr/>
          </a:p>
        </p:txBody>
      </p:sp>
      <p:sp>
        <p:nvSpPr>
          <p:cNvPr id="163" name="CustomShape 20"/>
          <p:cNvSpPr/>
          <p:nvPr/>
        </p:nvSpPr>
        <p:spPr>
          <a:xfrm>
            <a:off x="5909760" y="3371760"/>
            <a:ext cx="1005840" cy="640080"/>
          </a:xfrm>
          <a:prstGeom prst="can">
            <a:avLst>
              <a:gd name="adj" fmla="val 5400"/>
            </a:avLst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MySQL</a:t>
            </a:r>
            <a:endParaRPr/>
          </a:p>
        </p:txBody>
      </p:sp>
      <p:pic>
        <p:nvPicPr>
          <p:cNvPr id="164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74320" y="2590560"/>
            <a:ext cx="731520" cy="678960"/>
          </a:xfrm>
          <a:prstGeom prst="rect">
            <a:avLst/>
          </a:prstGeom>
          <a:ln>
            <a:noFill/>
          </a:ln>
        </p:spPr>
      </p:pic>
      <p:sp>
        <p:nvSpPr>
          <p:cNvPr id="165" name="TextShape 21"/>
          <p:cNvSpPr txBox="1"/>
          <p:nvPr/>
        </p:nvSpPr>
        <p:spPr>
          <a:xfrm>
            <a:off x="5562000" y="2687040"/>
            <a:ext cx="3222720" cy="346320"/>
          </a:xfrm>
          <a:prstGeom prst="rect">
            <a:avLst/>
          </a:prstGeom>
        </p:spPr>
        <p:txBody>
          <a:bodyPr lIns="90000" rIns="90000" tIns="45000" bIns="45000"/>
          <a:p>
            <a:r>
              <a:rPr b="1" i="1" lang="en-US">
                <a:solidFill>
                  <a:srgbClr val="ff3333"/>
                </a:solidFill>
                <a:latin typeface="Arial"/>
              </a:rPr>
              <a:t>SupplyBlockchainConfig</a:t>
            </a:r>
            <a:endParaRPr/>
          </a:p>
        </p:txBody>
      </p:sp>
      <p:sp>
        <p:nvSpPr>
          <p:cNvPr id="166" name="CustomShape 22"/>
          <p:cNvSpPr/>
          <p:nvPr/>
        </p:nvSpPr>
        <p:spPr>
          <a:xfrm>
            <a:off x="4541760" y="5847120"/>
            <a:ext cx="2743200" cy="1193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Ctr="1"/>
          <a:p>
            <a:pPr algn="ctr"/>
            <a:r>
              <a:rPr lang="en-US">
                <a:latin typeface="Arial"/>
              </a:rPr>
              <a:t>bcsc-sim</a:t>
            </a:r>
            <a:endParaRPr/>
          </a:p>
        </p:txBody>
      </p:sp>
      <p:sp>
        <p:nvSpPr>
          <p:cNvPr id="167" name="CustomShape 23"/>
          <p:cNvSpPr/>
          <p:nvPr/>
        </p:nvSpPr>
        <p:spPr>
          <a:xfrm>
            <a:off x="4907520" y="6226560"/>
            <a:ext cx="2011680" cy="265680"/>
          </a:xfrm>
          <a:prstGeom prst="rect">
            <a:avLst/>
          </a:prstGeom>
          <a:solidFill>
            <a:srgbClr val="999999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 sz="1400">
                <a:latin typeface="Arial"/>
              </a:rPr>
              <a:t>GenSimSuppliers</a:t>
            </a:r>
            <a:endParaRPr/>
          </a:p>
        </p:txBody>
      </p:sp>
      <p:sp>
        <p:nvSpPr>
          <p:cNvPr id="168" name="CustomShape 24"/>
          <p:cNvSpPr/>
          <p:nvPr/>
        </p:nvSpPr>
        <p:spPr>
          <a:xfrm>
            <a:off x="4907520" y="6622560"/>
            <a:ext cx="2011680" cy="265680"/>
          </a:xfrm>
          <a:prstGeom prst="rect">
            <a:avLst/>
          </a:prstGeom>
          <a:solidFill>
            <a:srgbClr val="999999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 sz="1400">
                <a:latin typeface="Arial"/>
              </a:rPr>
              <a:t>GenSimComplaints</a:t>
            </a:r>
            <a:endParaRPr/>
          </a:p>
        </p:txBody>
      </p:sp>
      <p:sp>
        <p:nvSpPr>
          <p:cNvPr id="169" name="Line 25"/>
          <p:cNvSpPr/>
          <p:nvPr/>
        </p:nvSpPr>
        <p:spPr>
          <a:xfrm flipH="1">
            <a:off x="5943600" y="2413440"/>
            <a:ext cx="822960" cy="3813120"/>
          </a:xfrm>
          <a:prstGeom prst="line">
            <a:avLst/>
          </a:prstGeom>
          <a:ln w="36720">
            <a:solidFill>
              <a:srgbClr val="ff3333"/>
            </a:solidFill>
            <a:round/>
            <a:tailEnd len="med" type="triangle" w="med"/>
          </a:ln>
        </p:spPr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6235920" y="2263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171" name="CustomShape 2"/>
          <p:cNvSpPr/>
          <p:nvPr/>
        </p:nvSpPr>
        <p:spPr>
          <a:xfrm>
            <a:off x="640080" y="294480"/>
            <a:ext cx="8935200" cy="626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4400">
                <a:latin typeface="Arial"/>
              </a:rPr>
              <a:t>Flow: Suppliers, Lots</a:t>
            </a:r>
            <a:endParaRPr/>
          </a:p>
        </p:txBody>
      </p:sp>
      <p:sp>
        <p:nvSpPr>
          <p:cNvPr id="172" name="CustomShape 3"/>
          <p:cNvSpPr/>
          <p:nvPr/>
        </p:nvSpPr>
        <p:spPr>
          <a:xfrm>
            <a:off x="504000" y="1097280"/>
            <a:ext cx="9071280" cy="6217560"/>
          </a:xfrm>
          <a:prstGeom prst="rect">
            <a:avLst/>
          </a:prstGeom>
          <a:noFill/>
          <a:ln>
            <a:noFill/>
          </a:ln>
        </p:spPr>
      </p:sp>
      <p:sp>
        <p:nvSpPr>
          <p:cNvPr id="173" name="CustomShape 4"/>
          <p:cNvSpPr/>
          <p:nvPr/>
        </p:nvSpPr>
        <p:spPr>
          <a:xfrm>
            <a:off x="6127920" y="2155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174" name="CustomShape 5"/>
          <p:cNvSpPr/>
          <p:nvPr/>
        </p:nvSpPr>
        <p:spPr>
          <a:xfrm>
            <a:off x="6019920" y="2047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Cassandra</a:t>
            </a:r>
            <a:endParaRPr/>
          </a:p>
        </p:txBody>
      </p:sp>
      <p:sp>
        <p:nvSpPr>
          <p:cNvPr id="175" name="CustomShape 6"/>
          <p:cNvSpPr/>
          <p:nvPr/>
        </p:nvSpPr>
        <p:spPr>
          <a:xfrm>
            <a:off x="7603920" y="3631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176" name="CustomShape 7"/>
          <p:cNvSpPr/>
          <p:nvPr/>
        </p:nvSpPr>
        <p:spPr>
          <a:xfrm>
            <a:off x="7495920" y="3523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177" name="CustomShape 8"/>
          <p:cNvSpPr/>
          <p:nvPr/>
        </p:nvSpPr>
        <p:spPr>
          <a:xfrm>
            <a:off x="7387920" y="3415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HadoopHive</a:t>
            </a:r>
            <a:endParaRPr/>
          </a:p>
        </p:txBody>
      </p:sp>
      <p:sp>
        <p:nvSpPr>
          <p:cNvPr id="178" name="CustomShape 9"/>
          <p:cNvSpPr/>
          <p:nvPr/>
        </p:nvSpPr>
        <p:spPr>
          <a:xfrm>
            <a:off x="5695920" y="5107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179" name="CustomShape 10"/>
          <p:cNvSpPr/>
          <p:nvPr/>
        </p:nvSpPr>
        <p:spPr>
          <a:xfrm>
            <a:off x="5587920" y="4999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180" name="CustomShape 11"/>
          <p:cNvSpPr/>
          <p:nvPr/>
        </p:nvSpPr>
        <p:spPr>
          <a:xfrm>
            <a:off x="5479920" y="4891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Presto</a:t>
            </a:r>
            <a:endParaRPr/>
          </a:p>
        </p:txBody>
      </p:sp>
      <p:sp>
        <p:nvSpPr>
          <p:cNvPr id="181" name="CustomShape 12"/>
          <p:cNvSpPr/>
          <p:nvPr/>
        </p:nvSpPr>
        <p:spPr>
          <a:xfrm>
            <a:off x="7747920" y="5107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182" name="CustomShape 13"/>
          <p:cNvSpPr/>
          <p:nvPr/>
        </p:nvSpPr>
        <p:spPr>
          <a:xfrm>
            <a:off x="7639920" y="4999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183" name="CustomShape 14"/>
          <p:cNvSpPr/>
          <p:nvPr/>
        </p:nvSpPr>
        <p:spPr>
          <a:xfrm>
            <a:off x="7531920" y="4891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Spark</a:t>
            </a:r>
            <a:endParaRPr/>
          </a:p>
        </p:txBody>
      </p:sp>
      <p:sp>
        <p:nvSpPr>
          <p:cNvPr id="184" name="CustomShape 15"/>
          <p:cNvSpPr/>
          <p:nvPr/>
        </p:nvSpPr>
        <p:spPr>
          <a:xfrm>
            <a:off x="2553840" y="147672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Zeppelin</a:t>
            </a:r>
            <a:endParaRPr/>
          </a:p>
        </p:txBody>
      </p:sp>
      <p:sp>
        <p:nvSpPr>
          <p:cNvPr id="185" name="CustomShape 16"/>
          <p:cNvSpPr/>
          <p:nvPr/>
        </p:nvSpPr>
        <p:spPr>
          <a:xfrm>
            <a:off x="1913760" y="2205360"/>
            <a:ext cx="2743200" cy="109728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Ctr="1"/>
          <a:p>
            <a:pPr algn="ctr"/>
            <a:r>
              <a:rPr lang="en-US">
                <a:latin typeface="Arial"/>
              </a:rPr>
              <a:t>webui - Jetty</a:t>
            </a:r>
            <a:endParaRPr/>
          </a:p>
        </p:txBody>
      </p:sp>
      <p:sp>
        <p:nvSpPr>
          <p:cNvPr id="186" name="CustomShape 17"/>
          <p:cNvSpPr/>
          <p:nvPr/>
        </p:nvSpPr>
        <p:spPr>
          <a:xfrm>
            <a:off x="1913760" y="3723120"/>
            <a:ext cx="2743200" cy="102312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Ctr="1"/>
          <a:p>
            <a:pPr algn="ctr"/>
            <a:r>
              <a:rPr lang="en-US">
                <a:latin typeface="Arial"/>
              </a:rPr>
              <a:t>webapi - Jetty</a:t>
            </a:r>
            <a:endParaRPr/>
          </a:p>
        </p:txBody>
      </p:sp>
      <p:sp>
        <p:nvSpPr>
          <p:cNvPr id="187" name="CustomShape 18"/>
          <p:cNvSpPr/>
          <p:nvPr/>
        </p:nvSpPr>
        <p:spPr>
          <a:xfrm>
            <a:off x="2279520" y="2662560"/>
            <a:ext cx="2011680" cy="457200"/>
          </a:xfrm>
          <a:prstGeom prst="rect">
            <a:avLst/>
          </a:prstGeom>
          <a:solidFill>
            <a:srgbClr val="999999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 sz="1400">
                <a:latin typeface="Arial"/>
              </a:rPr>
              <a:t>nutritionLineage.jsp</a:t>
            </a:r>
            <a:endParaRPr/>
          </a:p>
          <a:p>
            <a:pPr algn="ctr"/>
            <a:r>
              <a:rPr lang="en-US" sz="1400">
                <a:latin typeface="Arial"/>
              </a:rPr>
              <a:t>bcsc-apiclient.war</a:t>
            </a:r>
            <a:endParaRPr/>
          </a:p>
        </p:txBody>
      </p:sp>
      <p:sp>
        <p:nvSpPr>
          <p:cNvPr id="188" name="CustomShape 19"/>
          <p:cNvSpPr/>
          <p:nvPr/>
        </p:nvSpPr>
        <p:spPr>
          <a:xfrm>
            <a:off x="2279520" y="4102560"/>
            <a:ext cx="2011680" cy="457200"/>
          </a:xfrm>
          <a:prstGeom prst="rect">
            <a:avLst/>
          </a:prstGeom>
          <a:solidFill>
            <a:srgbClr val="999999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 sz="1400">
                <a:latin typeface="Arial"/>
              </a:rPr>
              <a:t>bcsc-api.jar</a:t>
            </a:r>
            <a:endParaRPr/>
          </a:p>
        </p:txBody>
      </p:sp>
      <p:sp>
        <p:nvSpPr>
          <p:cNvPr id="189" name="CustomShape 20"/>
          <p:cNvSpPr/>
          <p:nvPr/>
        </p:nvSpPr>
        <p:spPr>
          <a:xfrm>
            <a:off x="5909760" y="3371760"/>
            <a:ext cx="1005840" cy="640080"/>
          </a:xfrm>
          <a:prstGeom prst="can">
            <a:avLst>
              <a:gd name="adj" fmla="val 5400"/>
            </a:avLst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MySQL</a:t>
            </a:r>
            <a:endParaRPr/>
          </a:p>
        </p:txBody>
      </p:sp>
      <p:pic>
        <p:nvPicPr>
          <p:cNvPr id="190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74320" y="2590560"/>
            <a:ext cx="731520" cy="678960"/>
          </a:xfrm>
          <a:prstGeom prst="rect">
            <a:avLst/>
          </a:prstGeom>
          <a:ln>
            <a:noFill/>
          </a:ln>
        </p:spPr>
      </p:pic>
      <p:sp>
        <p:nvSpPr>
          <p:cNvPr id="191" name="TextShape 21"/>
          <p:cNvSpPr txBox="1"/>
          <p:nvPr/>
        </p:nvSpPr>
        <p:spPr>
          <a:xfrm>
            <a:off x="27360" y="6138360"/>
            <a:ext cx="4198320" cy="346320"/>
          </a:xfrm>
          <a:prstGeom prst="rect">
            <a:avLst/>
          </a:prstGeom>
        </p:spPr>
        <p:txBody>
          <a:bodyPr lIns="90000" rIns="90000" tIns="45000" bIns="45000"/>
          <a:p>
            <a:r>
              <a:rPr b="1" i="1" lang="en-US">
                <a:solidFill>
                  <a:srgbClr val="ff3333"/>
                </a:solidFill>
                <a:latin typeface="Arial"/>
              </a:rPr>
              <a:t>SimBlockchainSequenceItems.json</a:t>
            </a:r>
            <a:endParaRPr/>
          </a:p>
        </p:txBody>
      </p:sp>
      <p:sp>
        <p:nvSpPr>
          <p:cNvPr id="192" name="CustomShape 22"/>
          <p:cNvSpPr/>
          <p:nvPr/>
        </p:nvSpPr>
        <p:spPr>
          <a:xfrm>
            <a:off x="4541760" y="5847120"/>
            <a:ext cx="2743200" cy="1193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Ctr="1"/>
          <a:p>
            <a:pPr algn="ctr"/>
            <a:r>
              <a:rPr lang="en-US">
                <a:latin typeface="Arial"/>
              </a:rPr>
              <a:t>bcsc-sim</a:t>
            </a:r>
            <a:endParaRPr/>
          </a:p>
        </p:txBody>
      </p:sp>
      <p:sp>
        <p:nvSpPr>
          <p:cNvPr id="193" name="CustomShape 23"/>
          <p:cNvSpPr/>
          <p:nvPr/>
        </p:nvSpPr>
        <p:spPr>
          <a:xfrm>
            <a:off x="4907520" y="6226560"/>
            <a:ext cx="2011680" cy="265680"/>
          </a:xfrm>
          <a:prstGeom prst="rect">
            <a:avLst/>
          </a:prstGeom>
          <a:solidFill>
            <a:srgbClr val="999999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 sz="1400">
                <a:latin typeface="Arial"/>
              </a:rPr>
              <a:t>GenSimSuppliers</a:t>
            </a:r>
            <a:endParaRPr/>
          </a:p>
        </p:txBody>
      </p:sp>
      <p:sp>
        <p:nvSpPr>
          <p:cNvPr id="194" name="CustomShape 24"/>
          <p:cNvSpPr/>
          <p:nvPr/>
        </p:nvSpPr>
        <p:spPr>
          <a:xfrm>
            <a:off x="4907520" y="6622560"/>
            <a:ext cx="2011680" cy="265680"/>
          </a:xfrm>
          <a:prstGeom prst="rect">
            <a:avLst/>
          </a:prstGeom>
          <a:solidFill>
            <a:srgbClr val="999999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 sz="1400">
                <a:latin typeface="Arial"/>
              </a:rPr>
              <a:t>GenSimComplaints</a:t>
            </a:r>
            <a:endParaRPr/>
          </a:p>
        </p:txBody>
      </p:sp>
      <p:sp>
        <p:nvSpPr>
          <p:cNvPr id="195" name="Line 25"/>
          <p:cNvSpPr/>
          <p:nvPr/>
        </p:nvSpPr>
        <p:spPr>
          <a:xfrm>
            <a:off x="4114800" y="6309360"/>
            <a:ext cx="792720" cy="0"/>
          </a:xfrm>
          <a:prstGeom prst="line">
            <a:avLst/>
          </a:prstGeom>
          <a:ln w="36720">
            <a:solidFill>
              <a:srgbClr val="ff3333"/>
            </a:solidFill>
            <a:round/>
            <a:tailEnd len="med" type="triangle" w="med"/>
          </a:ln>
        </p:spPr>
      </p:sp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6235920" y="2263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197" name="CustomShape 2"/>
          <p:cNvSpPr/>
          <p:nvPr/>
        </p:nvSpPr>
        <p:spPr>
          <a:xfrm>
            <a:off x="640080" y="294480"/>
            <a:ext cx="8935200" cy="626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4400">
                <a:latin typeface="Arial"/>
              </a:rPr>
              <a:t>Flow: Suppliers, Lots</a:t>
            </a:r>
            <a:endParaRPr/>
          </a:p>
        </p:txBody>
      </p:sp>
      <p:sp>
        <p:nvSpPr>
          <p:cNvPr id="198" name="CustomShape 3"/>
          <p:cNvSpPr/>
          <p:nvPr/>
        </p:nvSpPr>
        <p:spPr>
          <a:xfrm>
            <a:off x="504000" y="1097280"/>
            <a:ext cx="9071280" cy="6217560"/>
          </a:xfrm>
          <a:prstGeom prst="rect">
            <a:avLst/>
          </a:prstGeom>
          <a:noFill/>
          <a:ln>
            <a:noFill/>
          </a:ln>
        </p:spPr>
      </p:sp>
      <p:sp>
        <p:nvSpPr>
          <p:cNvPr id="199" name="CustomShape 4"/>
          <p:cNvSpPr/>
          <p:nvPr/>
        </p:nvSpPr>
        <p:spPr>
          <a:xfrm>
            <a:off x="6127920" y="2155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200" name="CustomShape 5"/>
          <p:cNvSpPr/>
          <p:nvPr/>
        </p:nvSpPr>
        <p:spPr>
          <a:xfrm>
            <a:off x="6019920" y="2047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Cassandra</a:t>
            </a:r>
            <a:endParaRPr/>
          </a:p>
        </p:txBody>
      </p:sp>
      <p:sp>
        <p:nvSpPr>
          <p:cNvPr id="201" name="CustomShape 6"/>
          <p:cNvSpPr/>
          <p:nvPr/>
        </p:nvSpPr>
        <p:spPr>
          <a:xfrm>
            <a:off x="7603920" y="3631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202" name="CustomShape 7"/>
          <p:cNvSpPr/>
          <p:nvPr/>
        </p:nvSpPr>
        <p:spPr>
          <a:xfrm>
            <a:off x="7495920" y="3523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203" name="CustomShape 8"/>
          <p:cNvSpPr/>
          <p:nvPr/>
        </p:nvSpPr>
        <p:spPr>
          <a:xfrm>
            <a:off x="7387920" y="3415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HadoopHive</a:t>
            </a:r>
            <a:endParaRPr/>
          </a:p>
        </p:txBody>
      </p:sp>
      <p:sp>
        <p:nvSpPr>
          <p:cNvPr id="204" name="CustomShape 9"/>
          <p:cNvSpPr/>
          <p:nvPr/>
        </p:nvSpPr>
        <p:spPr>
          <a:xfrm>
            <a:off x="5695920" y="5107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205" name="CustomShape 10"/>
          <p:cNvSpPr/>
          <p:nvPr/>
        </p:nvSpPr>
        <p:spPr>
          <a:xfrm>
            <a:off x="5587920" y="4999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206" name="CustomShape 11"/>
          <p:cNvSpPr/>
          <p:nvPr/>
        </p:nvSpPr>
        <p:spPr>
          <a:xfrm>
            <a:off x="5479920" y="4891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Presto</a:t>
            </a:r>
            <a:endParaRPr/>
          </a:p>
        </p:txBody>
      </p:sp>
      <p:sp>
        <p:nvSpPr>
          <p:cNvPr id="207" name="CustomShape 12"/>
          <p:cNvSpPr/>
          <p:nvPr/>
        </p:nvSpPr>
        <p:spPr>
          <a:xfrm>
            <a:off x="7747920" y="5107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208" name="CustomShape 13"/>
          <p:cNvSpPr/>
          <p:nvPr/>
        </p:nvSpPr>
        <p:spPr>
          <a:xfrm>
            <a:off x="7639920" y="4999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209" name="CustomShape 14"/>
          <p:cNvSpPr/>
          <p:nvPr/>
        </p:nvSpPr>
        <p:spPr>
          <a:xfrm>
            <a:off x="7531920" y="4891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Spark</a:t>
            </a:r>
            <a:endParaRPr/>
          </a:p>
        </p:txBody>
      </p:sp>
      <p:sp>
        <p:nvSpPr>
          <p:cNvPr id="210" name="CustomShape 15"/>
          <p:cNvSpPr/>
          <p:nvPr/>
        </p:nvSpPr>
        <p:spPr>
          <a:xfrm>
            <a:off x="2553840" y="147672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Zeppelin</a:t>
            </a:r>
            <a:endParaRPr/>
          </a:p>
        </p:txBody>
      </p:sp>
      <p:sp>
        <p:nvSpPr>
          <p:cNvPr id="211" name="CustomShape 16"/>
          <p:cNvSpPr/>
          <p:nvPr/>
        </p:nvSpPr>
        <p:spPr>
          <a:xfrm>
            <a:off x="1913760" y="2205360"/>
            <a:ext cx="2743200" cy="109728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Ctr="1"/>
          <a:p>
            <a:pPr algn="ctr"/>
            <a:r>
              <a:rPr lang="en-US">
                <a:latin typeface="Arial"/>
              </a:rPr>
              <a:t>webui - Jetty</a:t>
            </a:r>
            <a:endParaRPr/>
          </a:p>
        </p:txBody>
      </p:sp>
      <p:sp>
        <p:nvSpPr>
          <p:cNvPr id="212" name="CustomShape 17"/>
          <p:cNvSpPr/>
          <p:nvPr/>
        </p:nvSpPr>
        <p:spPr>
          <a:xfrm>
            <a:off x="1913760" y="3723120"/>
            <a:ext cx="2743200" cy="102312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Ctr="1"/>
          <a:p>
            <a:pPr algn="ctr"/>
            <a:r>
              <a:rPr lang="en-US">
                <a:latin typeface="Arial"/>
              </a:rPr>
              <a:t>webapi - Jetty</a:t>
            </a:r>
            <a:endParaRPr/>
          </a:p>
        </p:txBody>
      </p:sp>
      <p:sp>
        <p:nvSpPr>
          <p:cNvPr id="213" name="CustomShape 18"/>
          <p:cNvSpPr/>
          <p:nvPr/>
        </p:nvSpPr>
        <p:spPr>
          <a:xfrm>
            <a:off x="2279520" y="2662560"/>
            <a:ext cx="2011680" cy="457200"/>
          </a:xfrm>
          <a:prstGeom prst="rect">
            <a:avLst/>
          </a:prstGeom>
          <a:solidFill>
            <a:srgbClr val="999999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 sz="1400">
                <a:latin typeface="Arial"/>
              </a:rPr>
              <a:t>nutritionLineage.jsp</a:t>
            </a:r>
            <a:endParaRPr/>
          </a:p>
          <a:p>
            <a:pPr algn="ctr"/>
            <a:r>
              <a:rPr lang="en-US" sz="1400">
                <a:latin typeface="Arial"/>
              </a:rPr>
              <a:t>bcsc-apiclient.war</a:t>
            </a:r>
            <a:endParaRPr/>
          </a:p>
        </p:txBody>
      </p:sp>
      <p:sp>
        <p:nvSpPr>
          <p:cNvPr id="214" name="CustomShape 19"/>
          <p:cNvSpPr/>
          <p:nvPr/>
        </p:nvSpPr>
        <p:spPr>
          <a:xfrm>
            <a:off x="2279520" y="4102560"/>
            <a:ext cx="2011680" cy="457200"/>
          </a:xfrm>
          <a:prstGeom prst="rect">
            <a:avLst/>
          </a:prstGeom>
          <a:solidFill>
            <a:srgbClr val="999999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 sz="1400">
                <a:latin typeface="Arial"/>
              </a:rPr>
              <a:t>bcsc-api.jar</a:t>
            </a:r>
            <a:endParaRPr/>
          </a:p>
        </p:txBody>
      </p:sp>
      <p:sp>
        <p:nvSpPr>
          <p:cNvPr id="215" name="CustomShape 20"/>
          <p:cNvSpPr/>
          <p:nvPr/>
        </p:nvSpPr>
        <p:spPr>
          <a:xfrm>
            <a:off x="5909760" y="3371760"/>
            <a:ext cx="1005840" cy="640080"/>
          </a:xfrm>
          <a:prstGeom prst="can">
            <a:avLst>
              <a:gd name="adj" fmla="val 5400"/>
            </a:avLst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MySQL</a:t>
            </a:r>
            <a:endParaRPr/>
          </a:p>
        </p:txBody>
      </p:sp>
      <p:pic>
        <p:nvPicPr>
          <p:cNvPr id="216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74320" y="2590560"/>
            <a:ext cx="731520" cy="678960"/>
          </a:xfrm>
          <a:prstGeom prst="rect">
            <a:avLst/>
          </a:prstGeom>
          <a:ln>
            <a:noFill/>
          </a:ln>
        </p:spPr>
      </p:pic>
      <p:sp>
        <p:nvSpPr>
          <p:cNvPr id="217" name="CustomShape 21"/>
          <p:cNvSpPr/>
          <p:nvPr/>
        </p:nvSpPr>
        <p:spPr>
          <a:xfrm>
            <a:off x="4541760" y="5847120"/>
            <a:ext cx="2743200" cy="1193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Ctr="1"/>
          <a:p>
            <a:pPr algn="ctr"/>
            <a:r>
              <a:rPr lang="en-US">
                <a:latin typeface="Arial"/>
              </a:rPr>
              <a:t>bcsc-sim</a:t>
            </a:r>
            <a:endParaRPr/>
          </a:p>
        </p:txBody>
      </p:sp>
      <p:sp>
        <p:nvSpPr>
          <p:cNvPr id="218" name="CustomShape 22"/>
          <p:cNvSpPr/>
          <p:nvPr/>
        </p:nvSpPr>
        <p:spPr>
          <a:xfrm>
            <a:off x="4907520" y="6226560"/>
            <a:ext cx="2011680" cy="265680"/>
          </a:xfrm>
          <a:prstGeom prst="rect">
            <a:avLst/>
          </a:prstGeom>
          <a:solidFill>
            <a:srgbClr val="999999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 sz="1400">
                <a:latin typeface="Arial"/>
              </a:rPr>
              <a:t>GenSimSuppliers</a:t>
            </a:r>
            <a:endParaRPr/>
          </a:p>
        </p:txBody>
      </p:sp>
      <p:sp>
        <p:nvSpPr>
          <p:cNvPr id="219" name="CustomShape 23"/>
          <p:cNvSpPr/>
          <p:nvPr/>
        </p:nvSpPr>
        <p:spPr>
          <a:xfrm>
            <a:off x="4907520" y="6622560"/>
            <a:ext cx="2011680" cy="265680"/>
          </a:xfrm>
          <a:prstGeom prst="rect">
            <a:avLst/>
          </a:prstGeom>
          <a:solidFill>
            <a:srgbClr val="999999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 sz="1400">
                <a:latin typeface="Arial"/>
              </a:rPr>
              <a:t>GenSimComplaints</a:t>
            </a:r>
            <a:endParaRPr/>
          </a:p>
        </p:txBody>
      </p:sp>
      <p:sp>
        <p:nvSpPr>
          <p:cNvPr id="220" name="Line 24"/>
          <p:cNvSpPr/>
          <p:nvPr/>
        </p:nvSpPr>
        <p:spPr>
          <a:xfrm flipV="1">
            <a:off x="5943600" y="3781440"/>
            <a:ext cx="2194560" cy="2445120"/>
          </a:xfrm>
          <a:prstGeom prst="line">
            <a:avLst/>
          </a:prstGeom>
          <a:ln w="36720">
            <a:solidFill>
              <a:srgbClr val="ff3333"/>
            </a:solidFill>
            <a:round/>
            <a:tailEnd len="med" type="triangle" w="med"/>
          </a:ln>
        </p:spPr>
      </p:sp>
      <p:sp>
        <p:nvSpPr>
          <p:cNvPr id="221" name="Line 25"/>
          <p:cNvSpPr/>
          <p:nvPr/>
        </p:nvSpPr>
        <p:spPr>
          <a:xfrm flipV="1">
            <a:off x="5943600" y="4011840"/>
            <a:ext cx="457200" cy="2214720"/>
          </a:xfrm>
          <a:prstGeom prst="line">
            <a:avLst/>
          </a:prstGeom>
          <a:ln w="36720">
            <a:solidFill>
              <a:srgbClr val="ff3333"/>
            </a:solidFill>
            <a:round/>
            <a:tailEnd len="med" type="triangle" w="med"/>
          </a:ln>
        </p:spPr>
      </p:sp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CustomShape 1"/>
          <p:cNvSpPr/>
          <p:nvPr/>
        </p:nvSpPr>
        <p:spPr>
          <a:xfrm>
            <a:off x="6235920" y="2263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223" name="CustomShape 2"/>
          <p:cNvSpPr/>
          <p:nvPr/>
        </p:nvSpPr>
        <p:spPr>
          <a:xfrm>
            <a:off x="640080" y="294480"/>
            <a:ext cx="8935200" cy="626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4400">
                <a:latin typeface="Arial"/>
              </a:rPr>
              <a:t>Flow: Nutrition Lineage</a:t>
            </a:r>
            <a:endParaRPr/>
          </a:p>
        </p:txBody>
      </p:sp>
      <p:sp>
        <p:nvSpPr>
          <p:cNvPr id="224" name="CustomShape 3"/>
          <p:cNvSpPr/>
          <p:nvPr/>
        </p:nvSpPr>
        <p:spPr>
          <a:xfrm>
            <a:off x="504000" y="1097280"/>
            <a:ext cx="9071280" cy="6217560"/>
          </a:xfrm>
          <a:prstGeom prst="rect">
            <a:avLst/>
          </a:prstGeom>
          <a:noFill/>
          <a:ln>
            <a:noFill/>
          </a:ln>
        </p:spPr>
      </p:sp>
      <p:sp>
        <p:nvSpPr>
          <p:cNvPr id="225" name="CustomShape 4"/>
          <p:cNvSpPr/>
          <p:nvPr/>
        </p:nvSpPr>
        <p:spPr>
          <a:xfrm>
            <a:off x="6127920" y="2155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226" name="CustomShape 5"/>
          <p:cNvSpPr/>
          <p:nvPr/>
        </p:nvSpPr>
        <p:spPr>
          <a:xfrm>
            <a:off x="6019920" y="2047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Cassandra</a:t>
            </a:r>
            <a:endParaRPr/>
          </a:p>
        </p:txBody>
      </p:sp>
      <p:sp>
        <p:nvSpPr>
          <p:cNvPr id="227" name="CustomShape 6"/>
          <p:cNvSpPr/>
          <p:nvPr/>
        </p:nvSpPr>
        <p:spPr>
          <a:xfrm>
            <a:off x="7603920" y="3631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228" name="CustomShape 7"/>
          <p:cNvSpPr/>
          <p:nvPr/>
        </p:nvSpPr>
        <p:spPr>
          <a:xfrm>
            <a:off x="7495920" y="3523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229" name="CustomShape 8"/>
          <p:cNvSpPr/>
          <p:nvPr/>
        </p:nvSpPr>
        <p:spPr>
          <a:xfrm>
            <a:off x="7387920" y="3415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HadoopHive</a:t>
            </a:r>
            <a:endParaRPr/>
          </a:p>
        </p:txBody>
      </p:sp>
      <p:sp>
        <p:nvSpPr>
          <p:cNvPr id="230" name="CustomShape 9"/>
          <p:cNvSpPr/>
          <p:nvPr/>
        </p:nvSpPr>
        <p:spPr>
          <a:xfrm>
            <a:off x="5695920" y="5107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231" name="CustomShape 10"/>
          <p:cNvSpPr/>
          <p:nvPr/>
        </p:nvSpPr>
        <p:spPr>
          <a:xfrm>
            <a:off x="5587920" y="4999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232" name="CustomShape 11"/>
          <p:cNvSpPr/>
          <p:nvPr/>
        </p:nvSpPr>
        <p:spPr>
          <a:xfrm>
            <a:off x="5479920" y="4891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Presto</a:t>
            </a:r>
            <a:endParaRPr/>
          </a:p>
        </p:txBody>
      </p:sp>
      <p:sp>
        <p:nvSpPr>
          <p:cNvPr id="233" name="CustomShape 12"/>
          <p:cNvSpPr/>
          <p:nvPr/>
        </p:nvSpPr>
        <p:spPr>
          <a:xfrm>
            <a:off x="7747920" y="5107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234" name="CustomShape 13"/>
          <p:cNvSpPr/>
          <p:nvPr/>
        </p:nvSpPr>
        <p:spPr>
          <a:xfrm>
            <a:off x="7639920" y="4999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235" name="CustomShape 14"/>
          <p:cNvSpPr/>
          <p:nvPr/>
        </p:nvSpPr>
        <p:spPr>
          <a:xfrm>
            <a:off x="7531920" y="4891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Spark</a:t>
            </a:r>
            <a:endParaRPr/>
          </a:p>
        </p:txBody>
      </p:sp>
      <p:sp>
        <p:nvSpPr>
          <p:cNvPr id="236" name="CustomShape 15"/>
          <p:cNvSpPr/>
          <p:nvPr/>
        </p:nvSpPr>
        <p:spPr>
          <a:xfrm>
            <a:off x="2553840" y="147672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Zeppelin</a:t>
            </a:r>
            <a:endParaRPr/>
          </a:p>
        </p:txBody>
      </p:sp>
      <p:sp>
        <p:nvSpPr>
          <p:cNvPr id="237" name="CustomShape 16"/>
          <p:cNvSpPr/>
          <p:nvPr/>
        </p:nvSpPr>
        <p:spPr>
          <a:xfrm>
            <a:off x="1913760" y="2205360"/>
            <a:ext cx="2743200" cy="109728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Ctr="1"/>
          <a:p>
            <a:pPr algn="ctr"/>
            <a:r>
              <a:rPr lang="en-US">
                <a:latin typeface="Arial"/>
              </a:rPr>
              <a:t>webui - Jetty</a:t>
            </a:r>
            <a:endParaRPr/>
          </a:p>
        </p:txBody>
      </p:sp>
      <p:sp>
        <p:nvSpPr>
          <p:cNvPr id="238" name="CustomShape 17"/>
          <p:cNvSpPr/>
          <p:nvPr/>
        </p:nvSpPr>
        <p:spPr>
          <a:xfrm>
            <a:off x="1913760" y="3723120"/>
            <a:ext cx="2743200" cy="102312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Ctr="1"/>
          <a:p>
            <a:pPr algn="ctr"/>
            <a:r>
              <a:rPr lang="en-US">
                <a:latin typeface="Arial"/>
              </a:rPr>
              <a:t>webapi - Jetty</a:t>
            </a:r>
            <a:endParaRPr/>
          </a:p>
        </p:txBody>
      </p:sp>
      <p:sp>
        <p:nvSpPr>
          <p:cNvPr id="239" name="CustomShape 18"/>
          <p:cNvSpPr/>
          <p:nvPr/>
        </p:nvSpPr>
        <p:spPr>
          <a:xfrm>
            <a:off x="2279520" y="2662560"/>
            <a:ext cx="2011680" cy="457200"/>
          </a:xfrm>
          <a:prstGeom prst="rect">
            <a:avLst/>
          </a:prstGeom>
          <a:solidFill>
            <a:srgbClr val="999999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 sz="1400">
                <a:latin typeface="Arial"/>
              </a:rPr>
              <a:t>nutritionLineage.jsp</a:t>
            </a:r>
            <a:endParaRPr/>
          </a:p>
          <a:p>
            <a:pPr algn="ctr"/>
            <a:r>
              <a:rPr lang="en-US" sz="1400">
                <a:latin typeface="Arial"/>
              </a:rPr>
              <a:t>Bcsc-apiclient.jar</a:t>
            </a:r>
            <a:endParaRPr/>
          </a:p>
        </p:txBody>
      </p:sp>
      <p:sp>
        <p:nvSpPr>
          <p:cNvPr id="240" name="CustomShape 19"/>
          <p:cNvSpPr/>
          <p:nvPr/>
        </p:nvSpPr>
        <p:spPr>
          <a:xfrm>
            <a:off x="2279520" y="4102560"/>
            <a:ext cx="2011680" cy="457200"/>
          </a:xfrm>
          <a:prstGeom prst="rect">
            <a:avLst/>
          </a:prstGeom>
          <a:solidFill>
            <a:srgbClr val="999999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 sz="1400">
                <a:latin typeface="Arial"/>
              </a:rPr>
              <a:t>bcsc-api.jar</a:t>
            </a:r>
            <a:endParaRPr/>
          </a:p>
        </p:txBody>
      </p:sp>
      <p:sp>
        <p:nvSpPr>
          <p:cNvPr id="241" name="CustomShape 20"/>
          <p:cNvSpPr/>
          <p:nvPr/>
        </p:nvSpPr>
        <p:spPr>
          <a:xfrm>
            <a:off x="5909760" y="3371760"/>
            <a:ext cx="1005840" cy="640080"/>
          </a:xfrm>
          <a:prstGeom prst="can">
            <a:avLst>
              <a:gd name="adj" fmla="val 5400"/>
            </a:avLst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MySQL</a:t>
            </a:r>
            <a:endParaRPr/>
          </a:p>
        </p:txBody>
      </p:sp>
      <p:pic>
        <p:nvPicPr>
          <p:cNvPr id="242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74320" y="2590560"/>
            <a:ext cx="731520" cy="678960"/>
          </a:xfrm>
          <a:prstGeom prst="rect">
            <a:avLst/>
          </a:prstGeom>
          <a:ln>
            <a:noFill/>
          </a:ln>
        </p:spPr>
      </p:pic>
      <p:sp>
        <p:nvSpPr>
          <p:cNvPr id="243" name="CustomShape 21"/>
          <p:cNvSpPr/>
          <p:nvPr/>
        </p:nvSpPr>
        <p:spPr>
          <a:xfrm>
            <a:off x="4541760" y="5847120"/>
            <a:ext cx="2743200" cy="1193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Ctr="1"/>
          <a:p>
            <a:pPr algn="ctr"/>
            <a:r>
              <a:rPr lang="en-US">
                <a:latin typeface="Arial"/>
              </a:rPr>
              <a:t>bcsc-sim</a:t>
            </a:r>
            <a:endParaRPr/>
          </a:p>
        </p:txBody>
      </p:sp>
      <p:sp>
        <p:nvSpPr>
          <p:cNvPr id="244" name="CustomShape 22"/>
          <p:cNvSpPr/>
          <p:nvPr/>
        </p:nvSpPr>
        <p:spPr>
          <a:xfrm>
            <a:off x="4907520" y="6226560"/>
            <a:ext cx="2011680" cy="265680"/>
          </a:xfrm>
          <a:prstGeom prst="rect">
            <a:avLst/>
          </a:prstGeom>
          <a:solidFill>
            <a:srgbClr val="999999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 sz="1400">
                <a:latin typeface="Arial"/>
              </a:rPr>
              <a:t>GenSimSuppliers</a:t>
            </a:r>
            <a:endParaRPr/>
          </a:p>
        </p:txBody>
      </p:sp>
      <p:sp>
        <p:nvSpPr>
          <p:cNvPr id="245" name="CustomShape 23"/>
          <p:cNvSpPr/>
          <p:nvPr/>
        </p:nvSpPr>
        <p:spPr>
          <a:xfrm>
            <a:off x="4907520" y="6622560"/>
            <a:ext cx="2011680" cy="265680"/>
          </a:xfrm>
          <a:prstGeom prst="rect">
            <a:avLst/>
          </a:prstGeom>
          <a:solidFill>
            <a:srgbClr val="999999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 sz="1400">
                <a:latin typeface="Arial"/>
              </a:rPr>
              <a:t>GenSimComplaints</a:t>
            </a:r>
            <a:endParaRPr/>
          </a:p>
        </p:txBody>
      </p:sp>
      <p:sp>
        <p:nvSpPr>
          <p:cNvPr id="246" name="Line 24"/>
          <p:cNvSpPr/>
          <p:nvPr/>
        </p:nvSpPr>
        <p:spPr>
          <a:xfrm flipV="1">
            <a:off x="1005840" y="2834640"/>
            <a:ext cx="1463040" cy="72000"/>
          </a:xfrm>
          <a:prstGeom prst="line">
            <a:avLst/>
          </a:prstGeom>
          <a:ln w="36720">
            <a:solidFill>
              <a:srgbClr val="ff3333"/>
            </a:solidFill>
            <a:round/>
            <a:tailEnd len="med" type="triangle" w="med"/>
          </a:ln>
        </p:spPr>
      </p:sp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CustomShape 1"/>
          <p:cNvSpPr/>
          <p:nvPr/>
        </p:nvSpPr>
        <p:spPr>
          <a:xfrm>
            <a:off x="6235920" y="2263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248" name="CustomShape 2"/>
          <p:cNvSpPr/>
          <p:nvPr/>
        </p:nvSpPr>
        <p:spPr>
          <a:xfrm>
            <a:off x="640080" y="294480"/>
            <a:ext cx="8935200" cy="626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4400">
                <a:latin typeface="Arial"/>
              </a:rPr>
              <a:t>Flow: Nutrition Lineage</a:t>
            </a:r>
            <a:endParaRPr/>
          </a:p>
        </p:txBody>
      </p:sp>
      <p:sp>
        <p:nvSpPr>
          <p:cNvPr id="249" name="CustomShape 3"/>
          <p:cNvSpPr/>
          <p:nvPr/>
        </p:nvSpPr>
        <p:spPr>
          <a:xfrm>
            <a:off x="504000" y="1097280"/>
            <a:ext cx="9071280" cy="6217560"/>
          </a:xfrm>
          <a:prstGeom prst="rect">
            <a:avLst/>
          </a:prstGeom>
          <a:noFill/>
          <a:ln>
            <a:noFill/>
          </a:ln>
        </p:spPr>
      </p:sp>
      <p:sp>
        <p:nvSpPr>
          <p:cNvPr id="250" name="CustomShape 4"/>
          <p:cNvSpPr/>
          <p:nvPr/>
        </p:nvSpPr>
        <p:spPr>
          <a:xfrm>
            <a:off x="6127920" y="2155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251" name="CustomShape 5"/>
          <p:cNvSpPr/>
          <p:nvPr/>
        </p:nvSpPr>
        <p:spPr>
          <a:xfrm>
            <a:off x="6019920" y="2047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Cassandra</a:t>
            </a:r>
            <a:endParaRPr/>
          </a:p>
        </p:txBody>
      </p:sp>
      <p:sp>
        <p:nvSpPr>
          <p:cNvPr id="252" name="CustomShape 6"/>
          <p:cNvSpPr/>
          <p:nvPr/>
        </p:nvSpPr>
        <p:spPr>
          <a:xfrm>
            <a:off x="7603920" y="3631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253" name="CustomShape 7"/>
          <p:cNvSpPr/>
          <p:nvPr/>
        </p:nvSpPr>
        <p:spPr>
          <a:xfrm>
            <a:off x="7495920" y="3523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254" name="CustomShape 8"/>
          <p:cNvSpPr/>
          <p:nvPr/>
        </p:nvSpPr>
        <p:spPr>
          <a:xfrm>
            <a:off x="7387920" y="3415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HadoopHive</a:t>
            </a:r>
            <a:endParaRPr/>
          </a:p>
        </p:txBody>
      </p:sp>
      <p:sp>
        <p:nvSpPr>
          <p:cNvPr id="255" name="CustomShape 9"/>
          <p:cNvSpPr/>
          <p:nvPr/>
        </p:nvSpPr>
        <p:spPr>
          <a:xfrm>
            <a:off x="5695920" y="5107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256" name="CustomShape 10"/>
          <p:cNvSpPr/>
          <p:nvPr/>
        </p:nvSpPr>
        <p:spPr>
          <a:xfrm>
            <a:off x="5587920" y="4999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257" name="CustomShape 11"/>
          <p:cNvSpPr/>
          <p:nvPr/>
        </p:nvSpPr>
        <p:spPr>
          <a:xfrm>
            <a:off x="5479920" y="4891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Presto</a:t>
            </a:r>
            <a:endParaRPr/>
          </a:p>
        </p:txBody>
      </p:sp>
      <p:sp>
        <p:nvSpPr>
          <p:cNvPr id="258" name="CustomShape 12"/>
          <p:cNvSpPr/>
          <p:nvPr/>
        </p:nvSpPr>
        <p:spPr>
          <a:xfrm>
            <a:off x="7747920" y="5107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259" name="CustomShape 13"/>
          <p:cNvSpPr/>
          <p:nvPr/>
        </p:nvSpPr>
        <p:spPr>
          <a:xfrm>
            <a:off x="7639920" y="4999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260" name="CustomShape 14"/>
          <p:cNvSpPr/>
          <p:nvPr/>
        </p:nvSpPr>
        <p:spPr>
          <a:xfrm>
            <a:off x="7531920" y="4891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Spark</a:t>
            </a:r>
            <a:endParaRPr/>
          </a:p>
        </p:txBody>
      </p:sp>
      <p:sp>
        <p:nvSpPr>
          <p:cNvPr id="261" name="CustomShape 15"/>
          <p:cNvSpPr/>
          <p:nvPr/>
        </p:nvSpPr>
        <p:spPr>
          <a:xfrm>
            <a:off x="2553840" y="147672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Zeppelin</a:t>
            </a:r>
            <a:endParaRPr/>
          </a:p>
        </p:txBody>
      </p:sp>
      <p:sp>
        <p:nvSpPr>
          <p:cNvPr id="262" name="CustomShape 16"/>
          <p:cNvSpPr/>
          <p:nvPr/>
        </p:nvSpPr>
        <p:spPr>
          <a:xfrm>
            <a:off x="1913760" y="2205360"/>
            <a:ext cx="2743200" cy="109728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Ctr="1"/>
          <a:p>
            <a:pPr algn="ctr"/>
            <a:r>
              <a:rPr lang="en-US">
                <a:latin typeface="Arial"/>
              </a:rPr>
              <a:t>webui - Jetty</a:t>
            </a:r>
            <a:endParaRPr/>
          </a:p>
        </p:txBody>
      </p:sp>
      <p:sp>
        <p:nvSpPr>
          <p:cNvPr id="263" name="CustomShape 17"/>
          <p:cNvSpPr/>
          <p:nvPr/>
        </p:nvSpPr>
        <p:spPr>
          <a:xfrm>
            <a:off x="1913760" y="3723120"/>
            <a:ext cx="2743200" cy="102312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Ctr="1"/>
          <a:p>
            <a:pPr algn="ctr"/>
            <a:r>
              <a:rPr lang="en-US">
                <a:latin typeface="Arial"/>
              </a:rPr>
              <a:t>webapi - Jetty</a:t>
            </a:r>
            <a:endParaRPr/>
          </a:p>
        </p:txBody>
      </p:sp>
      <p:sp>
        <p:nvSpPr>
          <p:cNvPr id="264" name="CustomShape 18"/>
          <p:cNvSpPr/>
          <p:nvPr/>
        </p:nvSpPr>
        <p:spPr>
          <a:xfrm>
            <a:off x="2279520" y="2662560"/>
            <a:ext cx="2011680" cy="457200"/>
          </a:xfrm>
          <a:prstGeom prst="rect">
            <a:avLst/>
          </a:prstGeom>
          <a:solidFill>
            <a:srgbClr val="999999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 sz="1400">
                <a:latin typeface="Arial"/>
              </a:rPr>
              <a:t>nutritionLineage.jsp</a:t>
            </a:r>
            <a:endParaRPr/>
          </a:p>
          <a:p>
            <a:pPr algn="ctr"/>
            <a:r>
              <a:rPr lang="en-US" sz="1400">
                <a:latin typeface="Arial"/>
              </a:rPr>
              <a:t>bcsc-apiclient.war</a:t>
            </a:r>
            <a:endParaRPr/>
          </a:p>
        </p:txBody>
      </p:sp>
      <p:sp>
        <p:nvSpPr>
          <p:cNvPr id="265" name="CustomShape 19"/>
          <p:cNvSpPr/>
          <p:nvPr/>
        </p:nvSpPr>
        <p:spPr>
          <a:xfrm>
            <a:off x="2279520" y="4102560"/>
            <a:ext cx="2011680" cy="457200"/>
          </a:xfrm>
          <a:prstGeom prst="rect">
            <a:avLst/>
          </a:prstGeom>
          <a:solidFill>
            <a:srgbClr val="999999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 sz="1400">
                <a:latin typeface="Arial"/>
              </a:rPr>
              <a:t>bcsc-api.jar</a:t>
            </a:r>
            <a:endParaRPr/>
          </a:p>
        </p:txBody>
      </p:sp>
      <p:sp>
        <p:nvSpPr>
          <p:cNvPr id="266" name="CustomShape 20"/>
          <p:cNvSpPr/>
          <p:nvPr/>
        </p:nvSpPr>
        <p:spPr>
          <a:xfrm>
            <a:off x="5909760" y="3371760"/>
            <a:ext cx="1005840" cy="640080"/>
          </a:xfrm>
          <a:prstGeom prst="can">
            <a:avLst>
              <a:gd name="adj" fmla="val 5400"/>
            </a:avLst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MySQL</a:t>
            </a:r>
            <a:endParaRPr/>
          </a:p>
        </p:txBody>
      </p:sp>
      <p:pic>
        <p:nvPicPr>
          <p:cNvPr id="267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74320" y="2590560"/>
            <a:ext cx="731520" cy="678960"/>
          </a:xfrm>
          <a:prstGeom prst="rect">
            <a:avLst/>
          </a:prstGeom>
          <a:ln>
            <a:noFill/>
          </a:ln>
        </p:spPr>
      </p:pic>
      <p:sp>
        <p:nvSpPr>
          <p:cNvPr id="268" name="CustomShape 21"/>
          <p:cNvSpPr/>
          <p:nvPr/>
        </p:nvSpPr>
        <p:spPr>
          <a:xfrm>
            <a:off x="4541760" y="5847120"/>
            <a:ext cx="2743200" cy="1193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Ctr="1"/>
          <a:p>
            <a:pPr algn="ctr"/>
            <a:r>
              <a:rPr lang="en-US">
                <a:latin typeface="Arial"/>
              </a:rPr>
              <a:t>bcsc-sim</a:t>
            </a:r>
            <a:endParaRPr/>
          </a:p>
        </p:txBody>
      </p:sp>
      <p:sp>
        <p:nvSpPr>
          <p:cNvPr id="269" name="CustomShape 22"/>
          <p:cNvSpPr/>
          <p:nvPr/>
        </p:nvSpPr>
        <p:spPr>
          <a:xfrm>
            <a:off x="4907520" y="6226560"/>
            <a:ext cx="2011680" cy="265680"/>
          </a:xfrm>
          <a:prstGeom prst="rect">
            <a:avLst/>
          </a:prstGeom>
          <a:solidFill>
            <a:srgbClr val="999999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 sz="1400">
                <a:latin typeface="Arial"/>
              </a:rPr>
              <a:t>GenSimSuppliers</a:t>
            </a:r>
            <a:endParaRPr/>
          </a:p>
        </p:txBody>
      </p:sp>
      <p:sp>
        <p:nvSpPr>
          <p:cNvPr id="270" name="CustomShape 23"/>
          <p:cNvSpPr/>
          <p:nvPr/>
        </p:nvSpPr>
        <p:spPr>
          <a:xfrm>
            <a:off x="4907520" y="6622560"/>
            <a:ext cx="2011680" cy="265680"/>
          </a:xfrm>
          <a:prstGeom prst="rect">
            <a:avLst/>
          </a:prstGeom>
          <a:solidFill>
            <a:srgbClr val="999999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 sz="1400">
                <a:latin typeface="Arial"/>
              </a:rPr>
              <a:t>GenSimComplaints</a:t>
            </a:r>
            <a:endParaRPr/>
          </a:p>
        </p:txBody>
      </p:sp>
      <p:sp>
        <p:nvSpPr>
          <p:cNvPr id="271" name="Line 24"/>
          <p:cNvSpPr/>
          <p:nvPr/>
        </p:nvSpPr>
        <p:spPr>
          <a:xfrm>
            <a:off x="3291840" y="3119760"/>
            <a:ext cx="0" cy="982800"/>
          </a:xfrm>
          <a:prstGeom prst="line">
            <a:avLst/>
          </a:prstGeom>
          <a:ln w="36720">
            <a:solidFill>
              <a:srgbClr val="ff3333"/>
            </a:solidFill>
            <a:round/>
            <a:tailEnd len="med" type="triangle" w="med"/>
          </a:ln>
        </p:spPr>
      </p:sp>
      <p:sp>
        <p:nvSpPr>
          <p:cNvPr id="272" name="TextShape 25"/>
          <p:cNvSpPr txBox="1"/>
          <p:nvPr/>
        </p:nvSpPr>
        <p:spPr>
          <a:xfrm>
            <a:off x="958320" y="3330360"/>
            <a:ext cx="5394960" cy="602280"/>
          </a:xfrm>
          <a:prstGeom prst="rect">
            <a:avLst/>
          </a:prstGeom>
        </p:spPr>
        <p:txBody>
          <a:bodyPr lIns="90000" rIns="90000" tIns="45000" bIns="45000"/>
          <a:p>
            <a:r>
              <a:rPr b="1" i="1" lang="en-US">
                <a:solidFill>
                  <a:srgbClr val="ff3333"/>
                </a:solidFill>
                <a:latin typeface="Arial"/>
              </a:rPr>
              <a:t>bcsc-api: CanineApiService.findLotTree()</a:t>
            </a:r>
            <a:endParaRPr/>
          </a:p>
          <a:p>
            <a:endParaRPr/>
          </a:p>
        </p:txBody>
      </p:sp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CustomShape 1"/>
          <p:cNvSpPr/>
          <p:nvPr/>
        </p:nvSpPr>
        <p:spPr>
          <a:xfrm>
            <a:off x="6235920" y="2263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274" name="CustomShape 2"/>
          <p:cNvSpPr/>
          <p:nvPr/>
        </p:nvSpPr>
        <p:spPr>
          <a:xfrm>
            <a:off x="640080" y="294480"/>
            <a:ext cx="8935200" cy="626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4400">
                <a:latin typeface="Arial"/>
              </a:rPr>
              <a:t>Flow: Nutrition Lineage</a:t>
            </a:r>
            <a:endParaRPr/>
          </a:p>
        </p:txBody>
      </p:sp>
      <p:sp>
        <p:nvSpPr>
          <p:cNvPr id="275" name="CustomShape 3"/>
          <p:cNvSpPr/>
          <p:nvPr/>
        </p:nvSpPr>
        <p:spPr>
          <a:xfrm>
            <a:off x="504000" y="1097280"/>
            <a:ext cx="9071280" cy="6217560"/>
          </a:xfrm>
          <a:prstGeom prst="rect">
            <a:avLst/>
          </a:prstGeom>
          <a:noFill/>
          <a:ln>
            <a:noFill/>
          </a:ln>
        </p:spPr>
      </p:sp>
      <p:sp>
        <p:nvSpPr>
          <p:cNvPr id="276" name="CustomShape 4"/>
          <p:cNvSpPr/>
          <p:nvPr/>
        </p:nvSpPr>
        <p:spPr>
          <a:xfrm>
            <a:off x="6127920" y="2155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277" name="CustomShape 5"/>
          <p:cNvSpPr/>
          <p:nvPr/>
        </p:nvSpPr>
        <p:spPr>
          <a:xfrm>
            <a:off x="6019920" y="2047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Cassandra</a:t>
            </a:r>
            <a:endParaRPr/>
          </a:p>
        </p:txBody>
      </p:sp>
      <p:sp>
        <p:nvSpPr>
          <p:cNvPr id="278" name="CustomShape 6"/>
          <p:cNvSpPr/>
          <p:nvPr/>
        </p:nvSpPr>
        <p:spPr>
          <a:xfrm>
            <a:off x="7603920" y="3631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279" name="CustomShape 7"/>
          <p:cNvSpPr/>
          <p:nvPr/>
        </p:nvSpPr>
        <p:spPr>
          <a:xfrm>
            <a:off x="7495920" y="3523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280" name="CustomShape 8"/>
          <p:cNvSpPr/>
          <p:nvPr/>
        </p:nvSpPr>
        <p:spPr>
          <a:xfrm>
            <a:off x="7387920" y="3415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HadoopHive</a:t>
            </a:r>
            <a:endParaRPr/>
          </a:p>
        </p:txBody>
      </p:sp>
      <p:sp>
        <p:nvSpPr>
          <p:cNvPr id="281" name="CustomShape 9"/>
          <p:cNvSpPr/>
          <p:nvPr/>
        </p:nvSpPr>
        <p:spPr>
          <a:xfrm>
            <a:off x="5695920" y="5107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282" name="CustomShape 10"/>
          <p:cNvSpPr/>
          <p:nvPr/>
        </p:nvSpPr>
        <p:spPr>
          <a:xfrm>
            <a:off x="5587920" y="4999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283" name="CustomShape 11"/>
          <p:cNvSpPr/>
          <p:nvPr/>
        </p:nvSpPr>
        <p:spPr>
          <a:xfrm>
            <a:off x="5479920" y="4891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Presto</a:t>
            </a:r>
            <a:endParaRPr/>
          </a:p>
        </p:txBody>
      </p:sp>
      <p:sp>
        <p:nvSpPr>
          <p:cNvPr id="284" name="CustomShape 12"/>
          <p:cNvSpPr/>
          <p:nvPr/>
        </p:nvSpPr>
        <p:spPr>
          <a:xfrm>
            <a:off x="7747920" y="5107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285" name="CustomShape 13"/>
          <p:cNvSpPr/>
          <p:nvPr/>
        </p:nvSpPr>
        <p:spPr>
          <a:xfrm>
            <a:off x="7639920" y="4999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286" name="CustomShape 14"/>
          <p:cNvSpPr/>
          <p:nvPr/>
        </p:nvSpPr>
        <p:spPr>
          <a:xfrm>
            <a:off x="7531920" y="4891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Spark</a:t>
            </a:r>
            <a:endParaRPr/>
          </a:p>
        </p:txBody>
      </p:sp>
      <p:sp>
        <p:nvSpPr>
          <p:cNvPr id="287" name="CustomShape 15"/>
          <p:cNvSpPr/>
          <p:nvPr/>
        </p:nvSpPr>
        <p:spPr>
          <a:xfrm>
            <a:off x="2553840" y="147672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Zeppelin</a:t>
            </a:r>
            <a:endParaRPr/>
          </a:p>
        </p:txBody>
      </p:sp>
      <p:sp>
        <p:nvSpPr>
          <p:cNvPr id="288" name="CustomShape 16"/>
          <p:cNvSpPr/>
          <p:nvPr/>
        </p:nvSpPr>
        <p:spPr>
          <a:xfrm>
            <a:off x="1913760" y="2205360"/>
            <a:ext cx="2743200" cy="109728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Ctr="1"/>
          <a:p>
            <a:pPr algn="ctr"/>
            <a:r>
              <a:rPr lang="en-US">
                <a:latin typeface="Arial"/>
              </a:rPr>
              <a:t>webui - Jetty</a:t>
            </a:r>
            <a:endParaRPr/>
          </a:p>
        </p:txBody>
      </p:sp>
      <p:sp>
        <p:nvSpPr>
          <p:cNvPr id="289" name="CustomShape 17"/>
          <p:cNvSpPr/>
          <p:nvPr/>
        </p:nvSpPr>
        <p:spPr>
          <a:xfrm>
            <a:off x="1913760" y="3723120"/>
            <a:ext cx="2743200" cy="102312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Ctr="1"/>
          <a:p>
            <a:pPr algn="ctr"/>
            <a:r>
              <a:rPr lang="en-US">
                <a:latin typeface="Arial"/>
              </a:rPr>
              <a:t>webapi - Jetty</a:t>
            </a:r>
            <a:endParaRPr/>
          </a:p>
        </p:txBody>
      </p:sp>
      <p:sp>
        <p:nvSpPr>
          <p:cNvPr id="290" name="CustomShape 18"/>
          <p:cNvSpPr/>
          <p:nvPr/>
        </p:nvSpPr>
        <p:spPr>
          <a:xfrm>
            <a:off x="2279520" y="2662560"/>
            <a:ext cx="2011680" cy="457200"/>
          </a:xfrm>
          <a:prstGeom prst="rect">
            <a:avLst/>
          </a:prstGeom>
          <a:solidFill>
            <a:srgbClr val="999999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 sz="1400">
                <a:latin typeface="Arial"/>
              </a:rPr>
              <a:t>nutritionLineage.jsp</a:t>
            </a:r>
            <a:endParaRPr/>
          </a:p>
          <a:p>
            <a:pPr algn="ctr"/>
            <a:r>
              <a:rPr lang="en-US" sz="1400">
                <a:latin typeface="Arial"/>
              </a:rPr>
              <a:t>bcsc-apiclient.war</a:t>
            </a:r>
            <a:endParaRPr/>
          </a:p>
        </p:txBody>
      </p:sp>
      <p:sp>
        <p:nvSpPr>
          <p:cNvPr id="291" name="CustomShape 19"/>
          <p:cNvSpPr/>
          <p:nvPr/>
        </p:nvSpPr>
        <p:spPr>
          <a:xfrm>
            <a:off x="2279520" y="4102560"/>
            <a:ext cx="2011680" cy="457200"/>
          </a:xfrm>
          <a:prstGeom prst="rect">
            <a:avLst/>
          </a:prstGeom>
          <a:solidFill>
            <a:srgbClr val="999999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 sz="1400">
                <a:latin typeface="Arial"/>
              </a:rPr>
              <a:t>bcsc-api.jar</a:t>
            </a:r>
            <a:endParaRPr/>
          </a:p>
        </p:txBody>
      </p:sp>
      <p:sp>
        <p:nvSpPr>
          <p:cNvPr id="292" name="CustomShape 20"/>
          <p:cNvSpPr/>
          <p:nvPr/>
        </p:nvSpPr>
        <p:spPr>
          <a:xfrm>
            <a:off x="5909760" y="3371760"/>
            <a:ext cx="1005840" cy="640080"/>
          </a:xfrm>
          <a:prstGeom prst="can">
            <a:avLst>
              <a:gd name="adj" fmla="val 5400"/>
            </a:avLst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MySQL</a:t>
            </a:r>
            <a:endParaRPr/>
          </a:p>
        </p:txBody>
      </p:sp>
      <p:pic>
        <p:nvPicPr>
          <p:cNvPr id="293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74320" y="2590560"/>
            <a:ext cx="731520" cy="678960"/>
          </a:xfrm>
          <a:prstGeom prst="rect">
            <a:avLst/>
          </a:prstGeom>
          <a:ln>
            <a:noFill/>
          </a:ln>
        </p:spPr>
      </p:pic>
      <p:sp>
        <p:nvSpPr>
          <p:cNvPr id="294" name="CustomShape 21"/>
          <p:cNvSpPr/>
          <p:nvPr/>
        </p:nvSpPr>
        <p:spPr>
          <a:xfrm>
            <a:off x="4541760" y="5847120"/>
            <a:ext cx="2743200" cy="1193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Ctr="1"/>
          <a:p>
            <a:pPr algn="ctr"/>
            <a:r>
              <a:rPr lang="en-US">
                <a:latin typeface="Arial"/>
              </a:rPr>
              <a:t>bcsc-sim</a:t>
            </a:r>
            <a:endParaRPr/>
          </a:p>
        </p:txBody>
      </p:sp>
      <p:sp>
        <p:nvSpPr>
          <p:cNvPr id="295" name="CustomShape 22"/>
          <p:cNvSpPr/>
          <p:nvPr/>
        </p:nvSpPr>
        <p:spPr>
          <a:xfrm>
            <a:off x="4907520" y="6226560"/>
            <a:ext cx="2011680" cy="265680"/>
          </a:xfrm>
          <a:prstGeom prst="rect">
            <a:avLst/>
          </a:prstGeom>
          <a:solidFill>
            <a:srgbClr val="999999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 sz="1400">
                <a:latin typeface="Arial"/>
              </a:rPr>
              <a:t>GenSimSuppliers</a:t>
            </a:r>
            <a:endParaRPr/>
          </a:p>
        </p:txBody>
      </p:sp>
      <p:sp>
        <p:nvSpPr>
          <p:cNvPr id="296" name="CustomShape 23"/>
          <p:cNvSpPr/>
          <p:nvPr/>
        </p:nvSpPr>
        <p:spPr>
          <a:xfrm>
            <a:off x="4907520" y="6622560"/>
            <a:ext cx="2011680" cy="265680"/>
          </a:xfrm>
          <a:prstGeom prst="rect">
            <a:avLst/>
          </a:prstGeom>
          <a:solidFill>
            <a:srgbClr val="999999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 sz="1400">
                <a:latin typeface="Arial"/>
              </a:rPr>
              <a:t>GenSimComplaints</a:t>
            </a:r>
            <a:endParaRPr/>
          </a:p>
        </p:txBody>
      </p:sp>
      <p:sp>
        <p:nvSpPr>
          <p:cNvPr id="297" name="Line 24"/>
          <p:cNvSpPr/>
          <p:nvPr/>
        </p:nvSpPr>
        <p:spPr>
          <a:xfrm flipV="1">
            <a:off x="4291200" y="3657600"/>
            <a:ext cx="1618560" cy="640080"/>
          </a:xfrm>
          <a:prstGeom prst="line">
            <a:avLst/>
          </a:prstGeom>
          <a:ln w="36720">
            <a:solidFill>
              <a:srgbClr val="ff3333"/>
            </a:solidFill>
            <a:round/>
            <a:tailEnd len="med" type="triangle" w="med"/>
          </a:ln>
        </p:spPr>
      </p:sp>
      <p:sp>
        <p:nvSpPr>
          <p:cNvPr id="298" name="TextShape 25"/>
          <p:cNvSpPr txBox="1"/>
          <p:nvPr/>
        </p:nvSpPr>
        <p:spPr>
          <a:xfrm>
            <a:off x="4882320" y="4050360"/>
            <a:ext cx="5394960" cy="602280"/>
          </a:xfrm>
          <a:prstGeom prst="rect">
            <a:avLst/>
          </a:prstGeom>
        </p:spPr>
        <p:txBody>
          <a:bodyPr lIns="90000" rIns="90000" tIns="45000" bIns="45000"/>
          <a:p>
            <a:r>
              <a:rPr b="1" i="1" lang="en-US">
                <a:solidFill>
                  <a:srgbClr val="ff3333"/>
                </a:solidFill>
                <a:latin typeface="Arial"/>
              </a:rPr>
              <a:t>bcsc-service: LotCanineDao.findLotTree()</a:t>
            </a:r>
            <a:endParaRPr/>
          </a:p>
          <a:p>
            <a:endParaRPr/>
          </a:p>
        </p:txBody>
      </p:sp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CustomShape 1"/>
          <p:cNvSpPr/>
          <p:nvPr/>
        </p:nvSpPr>
        <p:spPr>
          <a:xfrm>
            <a:off x="6235920" y="2263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300" name="CustomShape 2"/>
          <p:cNvSpPr/>
          <p:nvPr/>
        </p:nvSpPr>
        <p:spPr>
          <a:xfrm>
            <a:off x="640080" y="294480"/>
            <a:ext cx="8935200" cy="626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4400">
                <a:latin typeface="Arial"/>
              </a:rPr>
              <a:t>Flow: Nutrition Lineage</a:t>
            </a:r>
            <a:endParaRPr/>
          </a:p>
        </p:txBody>
      </p:sp>
      <p:sp>
        <p:nvSpPr>
          <p:cNvPr id="301" name="CustomShape 3"/>
          <p:cNvSpPr/>
          <p:nvPr/>
        </p:nvSpPr>
        <p:spPr>
          <a:xfrm>
            <a:off x="504000" y="1097280"/>
            <a:ext cx="9071280" cy="6217560"/>
          </a:xfrm>
          <a:prstGeom prst="rect">
            <a:avLst/>
          </a:prstGeom>
          <a:noFill/>
          <a:ln>
            <a:noFill/>
          </a:ln>
        </p:spPr>
      </p:sp>
      <p:sp>
        <p:nvSpPr>
          <p:cNvPr id="302" name="CustomShape 4"/>
          <p:cNvSpPr/>
          <p:nvPr/>
        </p:nvSpPr>
        <p:spPr>
          <a:xfrm>
            <a:off x="6127920" y="2155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303" name="CustomShape 5"/>
          <p:cNvSpPr/>
          <p:nvPr/>
        </p:nvSpPr>
        <p:spPr>
          <a:xfrm>
            <a:off x="6019920" y="2047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Cassandra</a:t>
            </a:r>
            <a:endParaRPr/>
          </a:p>
        </p:txBody>
      </p:sp>
      <p:sp>
        <p:nvSpPr>
          <p:cNvPr id="304" name="CustomShape 6"/>
          <p:cNvSpPr/>
          <p:nvPr/>
        </p:nvSpPr>
        <p:spPr>
          <a:xfrm>
            <a:off x="7603920" y="3631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305" name="CustomShape 7"/>
          <p:cNvSpPr/>
          <p:nvPr/>
        </p:nvSpPr>
        <p:spPr>
          <a:xfrm>
            <a:off x="7495920" y="3523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306" name="CustomShape 8"/>
          <p:cNvSpPr/>
          <p:nvPr/>
        </p:nvSpPr>
        <p:spPr>
          <a:xfrm>
            <a:off x="7387920" y="3415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HadoopHive</a:t>
            </a:r>
            <a:endParaRPr/>
          </a:p>
        </p:txBody>
      </p:sp>
      <p:sp>
        <p:nvSpPr>
          <p:cNvPr id="307" name="CustomShape 9"/>
          <p:cNvSpPr/>
          <p:nvPr/>
        </p:nvSpPr>
        <p:spPr>
          <a:xfrm>
            <a:off x="5695920" y="5107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308" name="CustomShape 10"/>
          <p:cNvSpPr/>
          <p:nvPr/>
        </p:nvSpPr>
        <p:spPr>
          <a:xfrm>
            <a:off x="5587920" y="4999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309" name="CustomShape 11"/>
          <p:cNvSpPr/>
          <p:nvPr/>
        </p:nvSpPr>
        <p:spPr>
          <a:xfrm>
            <a:off x="5479920" y="4891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Presto</a:t>
            </a:r>
            <a:endParaRPr/>
          </a:p>
        </p:txBody>
      </p:sp>
      <p:sp>
        <p:nvSpPr>
          <p:cNvPr id="310" name="CustomShape 12"/>
          <p:cNvSpPr/>
          <p:nvPr/>
        </p:nvSpPr>
        <p:spPr>
          <a:xfrm>
            <a:off x="7747920" y="5107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311" name="CustomShape 13"/>
          <p:cNvSpPr/>
          <p:nvPr/>
        </p:nvSpPr>
        <p:spPr>
          <a:xfrm>
            <a:off x="7639920" y="4999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312" name="CustomShape 14"/>
          <p:cNvSpPr/>
          <p:nvPr/>
        </p:nvSpPr>
        <p:spPr>
          <a:xfrm>
            <a:off x="7531920" y="4891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Spark</a:t>
            </a:r>
            <a:endParaRPr/>
          </a:p>
        </p:txBody>
      </p:sp>
      <p:sp>
        <p:nvSpPr>
          <p:cNvPr id="313" name="CustomShape 15"/>
          <p:cNvSpPr/>
          <p:nvPr/>
        </p:nvSpPr>
        <p:spPr>
          <a:xfrm>
            <a:off x="2553840" y="147672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Zeppelin</a:t>
            </a:r>
            <a:endParaRPr/>
          </a:p>
        </p:txBody>
      </p:sp>
      <p:sp>
        <p:nvSpPr>
          <p:cNvPr id="314" name="CustomShape 16"/>
          <p:cNvSpPr/>
          <p:nvPr/>
        </p:nvSpPr>
        <p:spPr>
          <a:xfrm>
            <a:off x="1913760" y="2205360"/>
            <a:ext cx="2743200" cy="109728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Ctr="1"/>
          <a:p>
            <a:pPr algn="ctr"/>
            <a:r>
              <a:rPr lang="en-US">
                <a:latin typeface="Arial"/>
              </a:rPr>
              <a:t>webui - Jetty</a:t>
            </a:r>
            <a:endParaRPr/>
          </a:p>
        </p:txBody>
      </p:sp>
      <p:sp>
        <p:nvSpPr>
          <p:cNvPr id="315" name="CustomShape 17"/>
          <p:cNvSpPr/>
          <p:nvPr/>
        </p:nvSpPr>
        <p:spPr>
          <a:xfrm>
            <a:off x="1913760" y="3723120"/>
            <a:ext cx="2743200" cy="102312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Ctr="1"/>
          <a:p>
            <a:pPr algn="ctr"/>
            <a:r>
              <a:rPr lang="en-US">
                <a:latin typeface="Arial"/>
              </a:rPr>
              <a:t>webapi - Jetty</a:t>
            </a:r>
            <a:endParaRPr/>
          </a:p>
        </p:txBody>
      </p:sp>
      <p:sp>
        <p:nvSpPr>
          <p:cNvPr id="316" name="CustomShape 18"/>
          <p:cNvSpPr/>
          <p:nvPr/>
        </p:nvSpPr>
        <p:spPr>
          <a:xfrm>
            <a:off x="2279520" y="2662560"/>
            <a:ext cx="2011680" cy="457200"/>
          </a:xfrm>
          <a:prstGeom prst="rect">
            <a:avLst/>
          </a:prstGeom>
          <a:solidFill>
            <a:srgbClr val="999999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 sz="1400">
                <a:latin typeface="Arial"/>
              </a:rPr>
              <a:t>nutritionLineage.jsp</a:t>
            </a:r>
            <a:endParaRPr/>
          </a:p>
          <a:p>
            <a:pPr algn="ctr"/>
            <a:r>
              <a:rPr lang="en-US" sz="1400">
                <a:latin typeface="Arial"/>
              </a:rPr>
              <a:t>bcsc-apiclient.war</a:t>
            </a:r>
            <a:endParaRPr/>
          </a:p>
        </p:txBody>
      </p:sp>
      <p:sp>
        <p:nvSpPr>
          <p:cNvPr id="317" name="CustomShape 19"/>
          <p:cNvSpPr/>
          <p:nvPr/>
        </p:nvSpPr>
        <p:spPr>
          <a:xfrm>
            <a:off x="2279520" y="4102560"/>
            <a:ext cx="2011680" cy="457200"/>
          </a:xfrm>
          <a:prstGeom prst="rect">
            <a:avLst/>
          </a:prstGeom>
          <a:solidFill>
            <a:srgbClr val="999999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 sz="1400">
                <a:latin typeface="Arial"/>
              </a:rPr>
              <a:t>bcsc-api.jar</a:t>
            </a:r>
            <a:endParaRPr/>
          </a:p>
        </p:txBody>
      </p:sp>
      <p:sp>
        <p:nvSpPr>
          <p:cNvPr id="318" name="CustomShape 20"/>
          <p:cNvSpPr/>
          <p:nvPr/>
        </p:nvSpPr>
        <p:spPr>
          <a:xfrm>
            <a:off x="5909760" y="3371760"/>
            <a:ext cx="1005840" cy="640080"/>
          </a:xfrm>
          <a:prstGeom prst="can">
            <a:avLst>
              <a:gd name="adj" fmla="val 5400"/>
            </a:avLst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MySQL</a:t>
            </a:r>
            <a:endParaRPr/>
          </a:p>
        </p:txBody>
      </p:sp>
      <p:pic>
        <p:nvPicPr>
          <p:cNvPr id="319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74320" y="2590560"/>
            <a:ext cx="731520" cy="678960"/>
          </a:xfrm>
          <a:prstGeom prst="rect">
            <a:avLst/>
          </a:prstGeom>
          <a:ln>
            <a:noFill/>
          </a:ln>
        </p:spPr>
      </p:pic>
      <p:sp>
        <p:nvSpPr>
          <p:cNvPr id="320" name="CustomShape 21"/>
          <p:cNvSpPr/>
          <p:nvPr/>
        </p:nvSpPr>
        <p:spPr>
          <a:xfrm>
            <a:off x="4541760" y="5847120"/>
            <a:ext cx="2743200" cy="1193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Ctr="1"/>
          <a:p>
            <a:pPr algn="ctr"/>
            <a:r>
              <a:rPr lang="en-US">
                <a:latin typeface="Arial"/>
              </a:rPr>
              <a:t>bcsc-sim</a:t>
            </a:r>
            <a:endParaRPr/>
          </a:p>
        </p:txBody>
      </p:sp>
      <p:sp>
        <p:nvSpPr>
          <p:cNvPr id="321" name="CustomShape 22"/>
          <p:cNvSpPr/>
          <p:nvPr/>
        </p:nvSpPr>
        <p:spPr>
          <a:xfrm>
            <a:off x="4907520" y="6226560"/>
            <a:ext cx="2011680" cy="265680"/>
          </a:xfrm>
          <a:prstGeom prst="rect">
            <a:avLst/>
          </a:prstGeom>
          <a:solidFill>
            <a:srgbClr val="999999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 sz="1400">
                <a:latin typeface="Arial"/>
              </a:rPr>
              <a:t>GenSimSuppliers</a:t>
            </a:r>
            <a:endParaRPr/>
          </a:p>
        </p:txBody>
      </p:sp>
      <p:sp>
        <p:nvSpPr>
          <p:cNvPr id="322" name="CustomShape 23"/>
          <p:cNvSpPr/>
          <p:nvPr/>
        </p:nvSpPr>
        <p:spPr>
          <a:xfrm>
            <a:off x="4907520" y="6622560"/>
            <a:ext cx="2011680" cy="265680"/>
          </a:xfrm>
          <a:prstGeom prst="rect">
            <a:avLst/>
          </a:prstGeom>
          <a:solidFill>
            <a:srgbClr val="999999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 sz="1400">
                <a:latin typeface="Arial"/>
              </a:rPr>
              <a:t>GenSimComplaints</a:t>
            </a:r>
            <a:endParaRPr/>
          </a:p>
        </p:txBody>
      </p:sp>
      <p:sp>
        <p:nvSpPr>
          <p:cNvPr id="323" name="Line 24"/>
          <p:cNvSpPr/>
          <p:nvPr/>
        </p:nvSpPr>
        <p:spPr>
          <a:xfrm flipH="1">
            <a:off x="4291200" y="3749040"/>
            <a:ext cx="1618560" cy="548640"/>
          </a:xfrm>
          <a:prstGeom prst="line">
            <a:avLst/>
          </a:prstGeom>
          <a:ln w="36720">
            <a:solidFill>
              <a:srgbClr val="ff3333"/>
            </a:solidFill>
            <a:round/>
            <a:tailEnd len="med" type="triangle" w="med"/>
          </a:ln>
        </p:spPr>
      </p:sp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CustomShape 1"/>
          <p:cNvSpPr/>
          <p:nvPr/>
        </p:nvSpPr>
        <p:spPr>
          <a:xfrm>
            <a:off x="6235920" y="2263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325" name="CustomShape 2"/>
          <p:cNvSpPr/>
          <p:nvPr/>
        </p:nvSpPr>
        <p:spPr>
          <a:xfrm>
            <a:off x="640080" y="294480"/>
            <a:ext cx="8935200" cy="626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4400">
                <a:latin typeface="Arial"/>
              </a:rPr>
              <a:t>Flow: Nutrition Lineage</a:t>
            </a:r>
            <a:endParaRPr/>
          </a:p>
        </p:txBody>
      </p:sp>
      <p:sp>
        <p:nvSpPr>
          <p:cNvPr id="326" name="CustomShape 3"/>
          <p:cNvSpPr/>
          <p:nvPr/>
        </p:nvSpPr>
        <p:spPr>
          <a:xfrm>
            <a:off x="504000" y="1097280"/>
            <a:ext cx="9071280" cy="6217560"/>
          </a:xfrm>
          <a:prstGeom prst="rect">
            <a:avLst/>
          </a:prstGeom>
          <a:noFill/>
          <a:ln>
            <a:noFill/>
          </a:ln>
        </p:spPr>
      </p:sp>
      <p:sp>
        <p:nvSpPr>
          <p:cNvPr id="327" name="CustomShape 4"/>
          <p:cNvSpPr/>
          <p:nvPr/>
        </p:nvSpPr>
        <p:spPr>
          <a:xfrm>
            <a:off x="6127920" y="2155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328" name="CustomShape 5"/>
          <p:cNvSpPr/>
          <p:nvPr/>
        </p:nvSpPr>
        <p:spPr>
          <a:xfrm>
            <a:off x="6019920" y="2047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Cassandra</a:t>
            </a:r>
            <a:endParaRPr/>
          </a:p>
        </p:txBody>
      </p:sp>
      <p:sp>
        <p:nvSpPr>
          <p:cNvPr id="329" name="CustomShape 6"/>
          <p:cNvSpPr/>
          <p:nvPr/>
        </p:nvSpPr>
        <p:spPr>
          <a:xfrm>
            <a:off x="7603920" y="3631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330" name="CustomShape 7"/>
          <p:cNvSpPr/>
          <p:nvPr/>
        </p:nvSpPr>
        <p:spPr>
          <a:xfrm>
            <a:off x="7495920" y="3523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331" name="CustomShape 8"/>
          <p:cNvSpPr/>
          <p:nvPr/>
        </p:nvSpPr>
        <p:spPr>
          <a:xfrm>
            <a:off x="7387920" y="3415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HadoopHive</a:t>
            </a:r>
            <a:endParaRPr/>
          </a:p>
        </p:txBody>
      </p:sp>
      <p:sp>
        <p:nvSpPr>
          <p:cNvPr id="332" name="CustomShape 9"/>
          <p:cNvSpPr/>
          <p:nvPr/>
        </p:nvSpPr>
        <p:spPr>
          <a:xfrm>
            <a:off x="5695920" y="5107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333" name="CustomShape 10"/>
          <p:cNvSpPr/>
          <p:nvPr/>
        </p:nvSpPr>
        <p:spPr>
          <a:xfrm>
            <a:off x="5587920" y="4999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334" name="CustomShape 11"/>
          <p:cNvSpPr/>
          <p:nvPr/>
        </p:nvSpPr>
        <p:spPr>
          <a:xfrm>
            <a:off x="5479920" y="4891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Presto</a:t>
            </a:r>
            <a:endParaRPr/>
          </a:p>
        </p:txBody>
      </p:sp>
      <p:sp>
        <p:nvSpPr>
          <p:cNvPr id="335" name="CustomShape 12"/>
          <p:cNvSpPr/>
          <p:nvPr/>
        </p:nvSpPr>
        <p:spPr>
          <a:xfrm>
            <a:off x="7747920" y="5107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336" name="CustomShape 13"/>
          <p:cNvSpPr/>
          <p:nvPr/>
        </p:nvSpPr>
        <p:spPr>
          <a:xfrm>
            <a:off x="7639920" y="4999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337" name="CustomShape 14"/>
          <p:cNvSpPr/>
          <p:nvPr/>
        </p:nvSpPr>
        <p:spPr>
          <a:xfrm>
            <a:off x="7531920" y="4891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Spark</a:t>
            </a:r>
            <a:endParaRPr/>
          </a:p>
        </p:txBody>
      </p:sp>
      <p:sp>
        <p:nvSpPr>
          <p:cNvPr id="338" name="CustomShape 15"/>
          <p:cNvSpPr/>
          <p:nvPr/>
        </p:nvSpPr>
        <p:spPr>
          <a:xfrm>
            <a:off x="2553840" y="147672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Zeppelin</a:t>
            </a:r>
            <a:endParaRPr/>
          </a:p>
        </p:txBody>
      </p:sp>
      <p:sp>
        <p:nvSpPr>
          <p:cNvPr id="339" name="CustomShape 16"/>
          <p:cNvSpPr/>
          <p:nvPr/>
        </p:nvSpPr>
        <p:spPr>
          <a:xfrm>
            <a:off x="1913760" y="2205360"/>
            <a:ext cx="2743200" cy="109728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Ctr="1"/>
          <a:p>
            <a:pPr algn="ctr"/>
            <a:r>
              <a:rPr lang="en-US">
                <a:latin typeface="Arial"/>
              </a:rPr>
              <a:t>webui - Jetty</a:t>
            </a:r>
            <a:endParaRPr/>
          </a:p>
        </p:txBody>
      </p:sp>
      <p:sp>
        <p:nvSpPr>
          <p:cNvPr id="340" name="CustomShape 17"/>
          <p:cNvSpPr/>
          <p:nvPr/>
        </p:nvSpPr>
        <p:spPr>
          <a:xfrm>
            <a:off x="1913760" y="3723120"/>
            <a:ext cx="2743200" cy="102312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Ctr="1"/>
          <a:p>
            <a:pPr algn="ctr"/>
            <a:r>
              <a:rPr lang="en-US">
                <a:latin typeface="Arial"/>
              </a:rPr>
              <a:t>webapi - Jetty</a:t>
            </a:r>
            <a:endParaRPr/>
          </a:p>
        </p:txBody>
      </p:sp>
      <p:sp>
        <p:nvSpPr>
          <p:cNvPr id="341" name="CustomShape 18"/>
          <p:cNvSpPr/>
          <p:nvPr/>
        </p:nvSpPr>
        <p:spPr>
          <a:xfrm>
            <a:off x="2279520" y="2662560"/>
            <a:ext cx="2011680" cy="457200"/>
          </a:xfrm>
          <a:prstGeom prst="rect">
            <a:avLst/>
          </a:prstGeom>
          <a:solidFill>
            <a:srgbClr val="999999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 sz="1400">
                <a:latin typeface="Arial"/>
              </a:rPr>
              <a:t>nutritionLineage.jsp</a:t>
            </a:r>
            <a:endParaRPr/>
          </a:p>
          <a:p>
            <a:pPr algn="ctr"/>
            <a:r>
              <a:rPr lang="en-US" sz="1400">
                <a:latin typeface="Arial"/>
              </a:rPr>
              <a:t>bcsc-apiclient.war</a:t>
            </a:r>
            <a:endParaRPr/>
          </a:p>
        </p:txBody>
      </p:sp>
      <p:sp>
        <p:nvSpPr>
          <p:cNvPr id="342" name="CustomShape 19"/>
          <p:cNvSpPr/>
          <p:nvPr/>
        </p:nvSpPr>
        <p:spPr>
          <a:xfrm>
            <a:off x="2279520" y="4102560"/>
            <a:ext cx="2011680" cy="457200"/>
          </a:xfrm>
          <a:prstGeom prst="rect">
            <a:avLst/>
          </a:prstGeom>
          <a:solidFill>
            <a:srgbClr val="999999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 sz="1400">
                <a:latin typeface="Arial"/>
              </a:rPr>
              <a:t>bcsc-api.jar</a:t>
            </a:r>
            <a:endParaRPr/>
          </a:p>
        </p:txBody>
      </p:sp>
      <p:sp>
        <p:nvSpPr>
          <p:cNvPr id="343" name="CustomShape 20"/>
          <p:cNvSpPr/>
          <p:nvPr/>
        </p:nvSpPr>
        <p:spPr>
          <a:xfrm>
            <a:off x="5909760" y="3371760"/>
            <a:ext cx="1005840" cy="640080"/>
          </a:xfrm>
          <a:prstGeom prst="can">
            <a:avLst>
              <a:gd name="adj" fmla="val 5400"/>
            </a:avLst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MySQL</a:t>
            </a:r>
            <a:endParaRPr/>
          </a:p>
        </p:txBody>
      </p:sp>
      <p:pic>
        <p:nvPicPr>
          <p:cNvPr id="344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74320" y="2590560"/>
            <a:ext cx="731520" cy="678960"/>
          </a:xfrm>
          <a:prstGeom prst="rect">
            <a:avLst/>
          </a:prstGeom>
          <a:ln>
            <a:noFill/>
          </a:ln>
        </p:spPr>
      </p:pic>
      <p:sp>
        <p:nvSpPr>
          <p:cNvPr id="345" name="CustomShape 21"/>
          <p:cNvSpPr/>
          <p:nvPr/>
        </p:nvSpPr>
        <p:spPr>
          <a:xfrm>
            <a:off x="4541760" y="5847120"/>
            <a:ext cx="2743200" cy="1193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Ctr="1"/>
          <a:p>
            <a:pPr algn="ctr"/>
            <a:r>
              <a:rPr lang="en-US">
                <a:latin typeface="Arial"/>
              </a:rPr>
              <a:t>bcsc-sim</a:t>
            </a:r>
            <a:endParaRPr/>
          </a:p>
        </p:txBody>
      </p:sp>
      <p:sp>
        <p:nvSpPr>
          <p:cNvPr id="346" name="CustomShape 22"/>
          <p:cNvSpPr/>
          <p:nvPr/>
        </p:nvSpPr>
        <p:spPr>
          <a:xfrm>
            <a:off x="4907520" y="6226560"/>
            <a:ext cx="2011680" cy="265680"/>
          </a:xfrm>
          <a:prstGeom prst="rect">
            <a:avLst/>
          </a:prstGeom>
          <a:solidFill>
            <a:srgbClr val="999999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 sz="1400">
                <a:latin typeface="Arial"/>
              </a:rPr>
              <a:t>GenSimSuppliers</a:t>
            </a:r>
            <a:endParaRPr/>
          </a:p>
        </p:txBody>
      </p:sp>
      <p:sp>
        <p:nvSpPr>
          <p:cNvPr id="347" name="CustomShape 23"/>
          <p:cNvSpPr/>
          <p:nvPr/>
        </p:nvSpPr>
        <p:spPr>
          <a:xfrm>
            <a:off x="4907520" y="6622560"/>
            <a:ext cx="2011680" cy="265680"/>
          </a:xfrm>
          <a:prstGeom prst="rect">
            <a:avLst/>
          </a:prstGeom>
          <a:solidFill>
            <a:srgbClr val="999999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 sz="1400">
                <a:latin typeface="Arial"/>
              </a:rPr>
              <a:t>GenSimComplaints</a:t>
            </a:r>
            <a:endParaRPr/>
          </a:p>
        </p:txBody>
      </p:sp>
      <p:sp>
        <p:nvSpPr>
          <p:cNvPr id="348" name="Line 24"/>
          <p:cNvSpPr/>
          <p:nvPr/>
        </p:nvSpPr>
        <p:spPr>
          <a:xfrm flipV="1">
            <a:off x="3291840" y="3119760"/>
            <a:ext cx="0" cy="982800"/>
          </a:xfrm>
          <a:prstGeom prst="line">
            <a:avLst/>
          </a:prstGeom>
          <a:ln w="36720">
            <a:solidFill>
              <a:srgbClr val="ff3333"/>
            </a:solidFill>
            <a:round/>
            <a:tailEnd len="med" type="triangle" w="med"/>
          </a:ln>
        </p:spPr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640080" y="294480"/>
            <a:ext cx="8935200" cy="626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latin typeface="Arial"/>
              </a:rPr>
              <a:t>Pete Zybrick</a:t>
            </a:r>
            <a:endParaRPr/>
          </a:p>
        </p:txBody>
      </p:sp>
      <p:sp>
        <p:nvSpPr>
          <p:cNvPr id="75" name="CustomShape 2"/>
          <p:cNvSpPr/>
          <p:nvPr/>
        </p:nvSpPr>
        <p:spPr>
          <a:xfrm>
            <a:off x="504000" y="1097280"/>
            <a:ext cx="9071280" cy="5055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Bell Labs to BMW to Big Data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Bridging Business and Technology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Solving Business Challenges by Intelligently Combining Reasonable Advanced Technology Solutions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Design and Deliver Full Life Cycle Architectures 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Lifelong Learner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Sr. Lead Architect, Big Data Engineering, Medidata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freeze">
                      <p:stCondLst>
                        <p:cond delay="0"/>
                      </p:stCondLst>
                      <p:childTnLst>
                        <p:par>
                          <p:cTn id="4" fill="freeze">
                            <p:stCondLst>
                              <p:cond delay="0"/>
                            </p:stCondLst>
                            <p:childTnLst>
                              <p:par>
                                <p:cTn id="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freeze">
                      <p:stCondLst>
                        <p:cond delay="indefinite"/>
                      </p:stCondLst>
                      <p:childTnLst>
                        <p:par>
                          <p:cTn id="10" fill="freeze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CustomShape 1"/>
          <p:cNvSpPr/>
          <p:nvPr/>
        </p:nvSpPr>
        <p:spPr>
          <a:xfrm>
            <a:off x="6235920" y="2263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350" name="CustomShape 2"/>
          <p:cNvSpPr/>
          <p:nvPr/>
        </p:nvSpPr>
        <p:spPr>
          <a:xfrm>
            <a:off x="640080" y="294480"/>
            <a:ext cx="8935200" cy="626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4400">
                <a:latin typeface="Arial"/>
              </a:rPr>
              <a:t>Flow: Nutrition Lineage</a:t>
            </a:r>
            <a:endParaRPr/>
          </a:p>
        </p:txBody>
      </p:sp>
      <p:sp>
        <p:nvSpPr>
          <p:cNvPr id="351" name="CustomShape 3"/>
          <p:cNvSpPr/>
          <p:nvPr/>
        </p:nvSpPr>
        <p:spPr>
          <a:xfrm>
            <a:off x="504000" y="1097280"/>
            <a:ext cx="9071280" cy="6217560"/>
          </a:xfrm>
          <a:prstGeom prst="rect">
            <a:avLst/>
          </a:prstGeom>
          <a:noFill/>
          <a:ln>
            <a:noFill/>
          </a:ln>
        </p:spPr>
      </p:sp>
      <p:sp>
        <p:nvSpPr>
          <p:cNvPr id="352" name="CustomShape 4"/>
          <p:cNvSpPr/>
          <p:nvPr/>
        </p:nvSpPr>
        <p:spPr>
          <a:xfrm>
            <a:off x="6127920" y="2155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353" name="CustomShape 5"/>
          <p:cNvSpPr/>
          <p:nvPr/>
        </p:nvSpPr>
        <p:spPr>
          <a:xfrm>
            <a:off x="6019920" y="2047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Cassandra</a:t>
            </a:r>
            <a:endParaRPr/>
          </a:p>
        </p:txBody>
      </p:sp>
      <p:sp>
        <p:nvSpPr>
          <p:cNvPr id="354" name="CustomShape 6"/>
          <p:cNvSpPr/>
          <p:nvPr/>
        </p:nvSpPr>
        <p:spPr>
          <a:xfrm>
            <a:off x="7603920" y="3631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355" name="CustomShape 7"/>
          <p:cNvSpPr/>
          <p:nvPr/>
        </p:nvSpPr>
        <p:spPr>
          <a:xfrm>
            <a:off x="7495920" y="3523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356" name="CustomShape 8"/>
          <p:cNvSpPr/>
          <p:nvPr/>
        </p:nvSpPr>
        <p:spPr>
          <a:xfrm>
            <a:off x="7387920" y="3415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HadoopHive</a:t>
            </a:r>
            <a:endParaRPr/>
          </a:p>
        </p:txBody>
      </p:sp>
      <p:sp>
        <p:nvSpPr>
          <p:cNvPr id="357" name="CustomShape 9"/>
          <p:cNvSpPr/>
          <p:nvPr/>
        </p:nvSpPr>
        <p:spPr>
          <a:xfrm>
            <a:off x="5695920" y="5107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358" name="CustomShape 10"/>
          <p:cNvSpPr/>
          <p:nvPr/>
        </p:nvSpPr>
        <p:spPr>
          <a:xfrm>
            <a:off x="5587920" y="4999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359" name="CustomShape 11"/>
          <p:cNvSpPr/>
          <p:nvPr/>
        </p:nvSpPr>
        <p:spPr>
          <a:xfrm>
            <a:off x="5479920" y="4891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Presto</a:t>
            </a:r>
            <a:endParaRPr/>
          </a:p>
        </p:txBody>
      </p:sp>
      <p:sp>
        <p:nvSpPr>
          <p:cNvPr id="360" name="CustomShape 12"/>
          <p:cNvSpPr/>
          <p:nvPr/>
        </p:nvSpPr>
        <p:spPr>
          <a:xfrm>
            <a:off x="7747920" y="5107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361" name="CustomShape 13"/>
          <p:cNvSpPr/>
          <p:nvPr/>
        </p:nvSpPr>
        <p:spPr>
          <a:xfrm>
            <a:off x="7639920" y="4999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362" name="CustomShape 14"/>
          <p:cNvSpPr/>
          <p:nvPr/>
        </p:nvSpPr>
        <p:spPr>
          <a:xfrm>
            <a:off x="7531920" y="4891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Spark</a:t>
            </a:r>
            <a:endParaRPr/>
          </a:p>
        </p:txBody>
      </p:sp>
      <p:sp>
        <p:nvSpPr>
          <p:cNvPr id="363" name="CustomShape 15"/>
          <p:cNvSpPr/>
          <p:nvPr/>
        </p:nvSpPr>
        <p:spPr>
          <a:xfrm>
            <a:off x="2553840" y="147672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Zeppelin</a:t>
            </a:r>
            <a:endParaRPr/>
          </a:p>
        </p:txBody>
      </p:sp>
      <p:sp>
        <p:nvSpPr>
          <p:cNvPr id="364" name="CustomShape 16"/>
          <p:cNvSpPr/>
          <p:nvPr/>
        </p:nvSpPr>
        <p:spPr>
          <a:xfrm>
            <a:off x="1913760" y="2205360"/>
            <a:ext cx="2743200" cy="109728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Ctr="1"/>
          <a:p>
            <a:pPr algn="ctr"/>
            <a:r>
              <a:rPr lang="en-US">
                <a:latin typeface="Arial"/>
              </a:rPr>
              <a:t>webui - Jetty</a:t>
            </a:r>
            <a:endParaRPr/>
          </a:p>
        </p:txBody>
      </p:sp>
      <p:sp>
        <p:nvSpPr>
          <p:cNvPr id="365" name="CustomShape 17"/>
          <p:cNvSpPr/>
          <p:nvPr/>
        </p:nvSpPr>
        <p:spPr>
          <a:xfrm>
            <a:off x="1913760" y="3723120"/>
            <a:ext cx="2743200" cy="102312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Ctr="1"/>
          <a:p>
            <a:pPr algn="ctr"/>
            <a:r>
              <a:rPr lang="en-US">
                <a:latin typeface="Arial"/>
              </a:rPr>
              <a:t>webapi - Jetty</a:t>
            </a:r>
            <a:endParaRPr/>
          </a:p>
        </p:txBody>
      </p:sp>
      <p:sp>
        <p:nvSpPr>
          <p:cNvPr id="366" name="CustomShape 18"/>
          <p:cNvSpPr/>
          <p:nvPr/>
        </p:nvSpPr>
        <p:spPr>
          <a:xfrm>
            <a:off x="2279520" y="2662560"/>
            <a:ext cx="2011680" cy="457200"/>
          </a:xfrm>
          <a:prstGeom prst="rect">
            <a:avLst/>
          </a:prstGeom>
          <a:solidFill>
            <a:srgbClr val="999999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 sz="1400">
                <a:latin typeface="Arial"/>
              </a:rPr>
              <a:t>nutritionLineage.jsp</a:t>
            </a:r>
            <a:endParaRPr/>
          </a:p>
          <a:p>
            <a:pPr algn="ctr"/>
            <a:r>
              <a:rPr lang="en-US" sz="1400">
                <a:latin typeface="Arial"/>
              </a:rPr>
              <a:t>bcsc-apiclient.war</a:t>
            </a:r>
            <a:endParaRPr/>
          </a:p>
        </p:txBody>
      </p:sp>
      <p:sp>
        <p:nvSpPr>
          <p:cNvPr id="367" name="CustomShape 19"/>
          <p:cNvSpPr/>
          <p:nvPr/>
        </p:nvSpPr>
        <p:spPr>
          <a:xfrm>
            <a:off x="2279520" y="4102560"/>
            <a:ext cx="2011680" cy="457200"/>
          </a:xfrm>
          <a:prstGeom prst="rect">
            <a:avLst/>
          </a:prstGeom>
          <a:solidFill>
            <a:srgbClr val="999999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 sz="1400">
                <a:latin typeface="Arial"/>
              </a:rPr>
              <a:t>bcsc-api.jar</a:t>
            </a:r>
            <a:endParaRPr/>
          </a:p>
        </p:txBody>
      </p:sp>
      <p:sp>
        <p:nvSpPr>
          <p:cNvPr id="368" name="CustomShape 20"/>
          <p:cNvSpPr/>
          <p:nvPr/>
        </p:nvSpPr>
        <p:spPr>
          <a:xfrm>
            <a:off x="5909760" y="3371760"/>
            <a:ext cx="1005840" cy="640080"/>
          </a:xfrm>
          <a:prstGeom prst="can">
            <a:avLst>
              <a:gd name="adj" fmla="val 5400"/>
            </a:avLst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MySQL</a:t>
            </a:r>
            <a:endParaRPr/>
          </a:p>
        </p:txBody>
      </p:sp>
      <p:pic>
        <p:nvPicPr>
          <p:cNvPr id="369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74320" y="2590560"/>
            <a:ext cx="731520" cy="678960"/>
          </a:xfrm>
          <a:prstGeom prst="rect">
            <a:avLst/>
          </a:prstGeom>
          <a:ln>
            <a:noFill/>
          </a:ln>
        </p:spPr>
      </p:pic>
      <p:sp>
        <p:nvSpPr>
          <p:cNvPr id="370" name="CustomShape 21"/>
          <p:cNvSpPr/>
          <p:nvPr/>
        </p:nvSpPr>
        <p:spPr>
          <a:xfrm>
            <a:off x="4541760" y="5847120"/>
            <a:ext cx="2743200" cy="1193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Ctr="1"/>
          <a:p>
            <a:pPr algn="ctr"/>
            <a:r>
              <a:rPr lang="en-US">
                <a:latin typeface="Arial"/>
              </a:rPr>
              <a:t>bcsc-sim</a:t>
            </a:r>
            <a:endParaRPr/>
          </a:p>
        </p:txBody>
      </p:sp>
      <p:sp>
        <p:nvSpPr>
          <p:cNvPr id="371" name="CustomShape 22"/>
          <p:cNvSpPr/>
          <p:nvPr/>
        </p:nvSpPr>
        <p:spPr>
          <a:xfrm>
            <a:off x="4907520" y="6226560"/>
            <a:ext cx="2011680" cy="265680"/>
          </a:xfrm>
          <a:prstGeom prst="rect">
            <a:avLst/>
          </a:prstGeom>
          <a:solidFill>
            <a:srgbClr val="999999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 sz="1400">
                <a:latin typeface="Arial"/>
              </a:rPr>
              <a:t>GenSimSuppliers</a:t>
            </a:r>
            <a:endParaRPr/>
          </a:p>
        </p:txBody>
      </p:sp>
      <p:sp>
        <p:nvSpPr>
          <p:cNvPr id="372" name="CustomShape 23"/>
          <p:cNvSpPr/>
          <p:nvPr/>
        </p:nvSpPr>
        <p:spPr>
          <a:xfrm>
            <a:off x="4907520" y="6622560"/>
            <a:ext cx="2011680" cy="265680"/>
          </a:xfrm>
          <a:prstGeom prst="rect">
            <a:avLst/>
          </a:prstGeom>
          <a:solidFill>
            <a:srgbClr val="999999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 sz="1400">
                <a:latin typeface="Arial"/>
              </a:rPr>
              <a:t>GenSimComplaints</a:t>
            </a:r>
            <a:endParaRPr/>
          </a:p>
        </p:txBody>
      </p:sp>
      <p:sp>
        <p:nvSpPr>
          <p:cNvPr id="373" name="Line 24"/>
          <p:cNvSpPr/>
          <p:nvPr/>
        </p:nvSpPr>
        <p:spPr>
          <a:xfrm flipH="1" flipV="1">
            <a:off x="1005840" y="2834640"/>
            <a:ext cx="1273680" cy="91440"/>
          </a:xfrm>
          <a:prstGeom prst="line">
            <a:avLst/>
          </a:prstGeom>
          <a:ln w="36720">
            <a:solidFill>
              <a:srgbClr val="ff3333"/>
            </a:solidFill>
            <a:round/>
            <a:tailEnd len="med" type="triangle" w="med"/>
          </a:ln>
        </p:spPr>
      </p:sp>
      <p:sp>
        <p:nvSpPr>
          <p:cNvPr id="374" name="TextShape 25"/>
          <p:cNvSpPr txBox="1"/>
          <p:nvPr/>
        </p:nvSpPr>
        <p:spPr>
          <a:xfrm>
            <a:off x="166320" y="3366360"/>
            <a:ext cx="2158560" cy="392760"/>
          </a:xfrm>
          <a:prstGeom prst="rect">
            <a:avLst/>
          </a:prstGeom>
        </p:spPr>
        <p:txBody>
          <a:bodyPr lIns="90000" rIns="90000" tIns="45000" bIns="45000"/>
          <a:p>
            <a:r>
              <a:rPr b="1" i="1" lang="en-US">
                <a:solidFill>
                  <a:srgbClr val="ff3333"/>
                </a:solidFill>
                <a:latin typeface="Arial"/>
              </a:rPr>
              <a:t>HTML5 &lt;details</a:t>
            </a:r>
            <a:endParaRPr/>
          </a:p>
        </p:txBody>
      </p:sp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CustomShape 1"/>
          <p:cNvSpPr/>
          <p:nvPr/>
        </p:nvSpPr>
        <p:spPr>
          <a:xfrm>
            <a:off x="6235920" y="2263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376" name="CustomShape 2"/>
          <p:cNvSpPr/>
          <p:nvPr/>
        </p:nvSpPr>
        <p:spPr>
          <a:xfrm>
            <a:off x="640080" y="294480"/>
            <a:ext cx="8935200" cy="626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4400">
                <a:latin typeface="Arial"/>
              </a:rPr>
              <a:t>Flow: Generate Complaints</a:t>
            </a:r>
            <a:endParaRPr/>
          </a:p>
        </p:txBody>
      </p:sp>
      <p:sp>
        <p:nvSpPr>
          <p:cNvPr id="377" name="CustomShape 3"/>
          <p:cNvSpPr/>
          <p:nvPr/>
        </p:nvSpPr>
        <p:spPr>
          <a:xfrm>
            <a:off x="504000" y="1097280"/>
            <a:ext cx="9071280" cy="6217560"/>
          </a:xfrm>
          <a:prstGeom prst="rect">
            <a:avLst/>
          </a:prstGeom>
          <a:noFill/>
          <a:ln>
            <a:noFill/>
          </a:ln>
        </p:spPr>
      </p:sp>
      <p:sp>
        <p:nvSpPr>
          <p:cNvPr id="378" name="CustomShape 4"/>
          <p:cNvSpPr/>
          <p:nvPr/>
        </p:nvSpPr>
        <p:spPr>
          <a:xfrm>
            <a:off x="6127920" y="2155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379" name="CustomShape 5"/>
          <p:cNvSpPr/>
          <p:nvPr/>
        </p:nvSpPr>
        <p:spPr>
          <a:xfrm>
            <a:off x="6019920" y="2047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Cassandra</a:t>
            </a:r>
            <a:endParaRPr/>
          </a:p>
        </p:txBody>
      </p:sp>
      <p:sp>
        <p:nvSpPr>
          <p:cNvPr id="380" name="CustomShape 6"/>
          <p:cNvSpPr/>
          <p:nvPr/>
        </p:nvSpPr>
        <p:spPr>
          <a:xfrm>
            <a:off x="7603920" y="3631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381" name="CustomShape 7"/>
          <p:cNvSpPr/>
          <p:nvPr/>
        </p:nvSpPr>
        <p:spPr>
          <a:xfrm>
            <a:off x="7495920" y="3523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382" name="CustomShape 8"/>
          <p:cNvSpPr/>
          <p:nvPr/>
        </p:nvSpPr>
        <p:spPr>
          <a:xfrm>
            <a:off x="7387920" y="3415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HadoopHive</a:t>
            </a:r>
            <a:endParaRPr/>
          </a:p>
        </p:txBody>
      </p:sp>
      <p:sp>
        <p:nvSpPr>
          <p:cNvPr id="383" name="CustomShape 9"/>
          <p:cNvSpPr/>
          <p:nvPr/>
        </p:nvSpPr>
        <p:spPr>
          <a:xfrm>
            <a:off x="5695920" y="5107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384" name="CustomShape 10"/>
          <p:cNvSpPr/>
          <p:nvPr/>
        </p:nvSpPr>
        <p:spPr>
          <a:xfrm>
            <a:off x="5587920" y="4999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385" name="CustomShape 11"/>
          <p:cNvSpPr/>
          <p:nvPr/>
        </p:nvSpPr>
        <p:spPr>
          <a:xfrm>
            <a:off x="5479920" y="4891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Presto</a:t>
            </a:r>
            <a:endParaRPr/>
          </a:p>
        </p:txBody>
      </p:sp>
      <p:sp>
        <p:nvSpPr>
          <p:cNvPr id="386" name="CustomShape 12"/>
          <p:cNvSpPr/>
          <p:nvPr/>
        </p:nvSpPr>
        <p:spPr>
          <a:xfrm>
            <a:off x="7747920" y="5107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387" name="CustomShape 13"/>
          <p:cNvSpPr/>
          <p:nvPr/>
        </p:nvSpPr>
        <p:spPr>
          <a:xfrm>
            <a:off x="7639920" y="4999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388" name="CustomShape 14"/>
          <p:cNvSpPr/>
          <p:nvPr/>
        </p:nvSpPr>
        <p:spPr>
          <a:xfrm>
            <a:off x="7531920" y="4891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Spark</a:t>
            </a:r>
            <a:endParaRPr/>
          </a:p>
        </p:txBody>
      </p:sp>
      <p:sp>
        <p:nvSpPr>
          <p:cNvPr id="389" name="CustomShape 15"/>
          <p:cNvSpPr/>
          <p:nvPr/>
        </p:nvSpPr>
        <p:spPr>
          <a:xfrm>
            <a:off x="2553840" y="147672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Zeppelin</a:t>
            </a:r>
            <a:endParaRPr/>
          </a:p>
        </p:txBody>
      </p:sp>
      <p:sp>
        <p:nvSpPr>
          <p:cNvPr id="390" name="CustomShape 16"/>
          <p:cNvSpPr/>
          <p:nvPr/>
        </p:nvSpPr>
        <p:spPr>
          <a:xfrm>
            <a:off x="1913760" y="2205360"/>
            <a:ext cx="2743200" cy="109728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Ctr="1"/>
          <a:p>
            <a:pPr algn="ctr"/>
            <a:r>
              <a:rPr lang="en-US">
                <a:latin typeface="Arial"/>
              </a:rPr>
              <a:t>webui - Jetty</a:t>
            </a:r>
            <a:endParaRPr/>
          </a:p>
        </p:txBody>
      </p:sp>
      <p:sp>
        <p:nvSpPr>
          <p:cNvPr id="391" name="CustomShape 17"/>
          <p:cNvSpPr/>
          <p:nvPr/>
        </p:nvSpPr>
        <p:spPr>
          <a:xfrm>
            <a:off x="1913760" y="3723120"/>
            <a:ext cx="2743200" cy="102312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Ctr="1"/>
          <a:p>
            <a:pPr algn="ctr"/>
            <a:r>
              <a:rPr lang="en-US">
                <a:latin typeface="Arial"/>
              </a:rPr>
              <a:t>webapi - Jetty</a:t>
            </a:r>
            <a:endParaRPr/>
          </a:p>
        </p:txBody>
      </p:sp>
      <p:sp>
        <p:nvSpPr>
          <p:cNvPr id="392" name="CustomShape 18"/>
          <p:cNvSpPr/>
          <p:nvPr/>
        </p:nvSpPr>
        <p:spPr>
          <a:xfrm>
            <a:off x="2279520" y="2662560"/>
            <a:ext cx="2011680" cy="457200"/>
          </a:xfrm>
          <a:prstGeom prst="rect">
            <a:avLst/>
          </a:prstGeom>
          <a:solidFill>
            <a:srgbClr val="999999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 sz="1400">
                <a:latin typeface="Arial"/>
              </a:rPr>
              <a:t>nutritionLineage.jsp</a:t>
            </a:r>
            <a:endParaRPr/>
          </a:p>
          <a:p>
            <a:pPr algn="ctr"/>
            <a:r>
              <a:rPr lang="en-US" sz="1400">
                <a:latin typeface="Arial"/>
              </a:rPr>
              <a:t>bcsc-apiclient.war</a:t>
            </a:r>
            <a:endParaRPr/>
          </a:p>
        </p:txBody>
      </p:sp>
      <p:sp>
        <p:nvSpPr>
          <p:cNvPr id="393" name="CustomShape 19"/>
          <p:cNvSpPr/>
          <p:nvPr/>
        </p:nvSpPr>
        <p:spPr>
          <a:xfrm>
            <a:off x="2279520" y="4102560"/>
            <a:ext cx="2011680" cy="457200"/>
          </a:xfrm>
          <a:prstGeom prst="rect">
            <a:avLst/>
          </a:prstGeom>
          <a:solidFill>
            <a:srgbClr val="999999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 sz="1400">
                <a:latin typeface="Arial"/>
              </a:rPr>
              <a:t>bcsc-api.jar</a:t>
            </a:r>
            <a:endParaRPr/>
          </a:p>
        </p:txBody>
      </p:sp>
      <p:sp>
        <p:nvSpPr>
          <p:cNvPr id="394" name="CustomShape 20"/>
          <p:cNvSpPr/>
          <p:nvPr/>
        </p:nvSpPr>
        <p:spPr>
          <a:xfrm>
            <a:off x="5909760" y="3371760"/>
            <a:ext cx="1005840" cy="640080"/>
          </a:xfrm>
          <a:prstGeom prst="can">
            <a:avLst>
              <a:gd name="adj" fmla="val 5400"/>
            </a:avLst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MySQL</a:t>
            </a:r>
            <a:endParaRPr/>
          </a:p>
        </p:txBody>
      </p:sp>
      <p:pic>
        <p:nvPicPr>
          <p:cNvPr id="395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74320" y="2590560"/>
            <a:ext cx="731520" cy="678960"/>
          </a:xfrm>
          <a:prstGeom prst="rect">
            <a:avLst/>
          </a:prstGeom>
          <a:ln>
            <a:noFill/>
          </a:ln>
        </p:spPr>
      </p:pic>
      <p:sp>
        <p:nvSpPr>
          <p:cNvPr id="396" name="TextShape 21"/>
          <p:cNvSpPr txBox="1"/>
          <p:nvPr/>
        </p:nvSpPr>
        <p:spPr>
          <a:xfrm>
            <a:off x="6714000" y="2687040"/>
            <a:ext cx="3222720" cy="346320"/>
          </a:xfrm>
          <a:prstGeom prst="rect">
            <a:avLst/>
          </a:prstGeom>
        </p:spPr>
        <p:txBody>
          <a:bodyPr lIns="90000" rIns="90000" tIns="45000" bIns="45000"/>
          <a:p>
            <a:r>
              <a:rPr b="1" i="1" lang="en-US">
                <a:solidFill>
                  <a:srgbClr val="ff3333"/>
                </a:solidFill>
                <a:latin typeface="Arial"/>
              </a:rPr>
              <a:t>SupplyBlockchainConfig</a:t>
            </a:r>
            <a:endParaRPr/>
          </a:p>
        </p:txBody>
      </p:sp>
      <p:sp>
        <p:nvSpPr>
          <p:cNvPr id="397" name="CustomShape 22"/>
          <p:cNvSpPr/>
          <p:nvPr/>
        </p:nvSpPr>
        <p:spPr>
          <a:xfrm>
            <a:off x="4541760" y="5847120"/>
            <a:ext cx="2743200" cy="1193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Ctr="1"/>
          <a:p>
            <a:pPr algn="ctr"/>
            <a:r>
              <a:rPr lang="en-US">
                <a:latin typeface="Arial"/>
              </a:rPr>
              <a:t>bcsc-sim</a:t>
            </a:r>
            <a:endParaRPr/>
          </a:p>
        </p:txBody>
      </p:sp>
      <p:sp>
        <p:nvSpPr>
          <p:cNvPr id="398" name="CustomShape 23"/>
          <p:cNvSpPr/>
          <p:nvPr/>
        </p:nvSpPr>
        <p:spPr>
          <a:xfrm>
            <a:off x="4907520" y="6226560"/>
            <a:ext cx="2011680" cy="265680"/>
          </a:xfrm>
          <a:prstGeom prst="rect">
            <a:avLst/>
          </a:prstGeom>
          <a:solidFill>
            <a:srgbClr val="999999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 sz="1400">
                <a:latin typeface="Arial"/>
              </a:rPr>
              <a:t>GenSimSuppliers</a:t>
            </a:r>
            <a:endParaRPr/>
          </a:p>
        </p:txBody>
      </p:sp>
      <p:sp>
        <p:nvSpPr>
          <p:cNvPr id="399" name="CustomShape 24"/>
          <p:cNvSpPr/>
          <p:nvPr/>
        </p:nvSpPr>
        <p:spPr>
          <a:xfrm>
            <a:off x="4907520" y="6622560"/>
            <a:ext cx="2011680" cy="265680"/>
          </a:xfrm>
          <a:prstGeom prst="rect">
            <a:avLst/>
          </a:prstGeom>
          <a:solidFill>
            <a:srgbClr val="999999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 sz="1400">
                <a:latin typeface="Arial"/>
              </a:rPr>
              <a:t>GenSimComplaints</a:t>
            </a:r>
            <a:endParaRPr/>
          </a:p>
        </p:txBody>
      </p:sp>
      <p:sp>
        <p:nvSpPr>
          <p:cNvPr id="400" name="Line 25"/>
          <p:cNvSpPr/>
          <p:nvPr/>
        </p:nvSpPr>
        <p:spPr>
          <a:xfrm flipH="1">
            <a:off x="5943600" y="2413440"/>
            <a:ext cx="822960" cy="4209120"/>
          </a:xfrm>
          <a:prstGeom prst="line">
            <a:avLst/>
          </a:prstGeom>
          <a:ln w="36720">
            <a:solidFill>
              <a:srgbClr val="ff3333"/>
            </a:solidFill>
            <a:round/>
            <a:tailEnd len="med" type="triangle" w="med"/>
          </a:ln>
        </p:spPr>
      </p:sp>
    </p:spTree>
  </p:cSld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CustomShape 1"/>
          <p:cNvSpPr/>
          <p:nvPr/>
        </p:nvSpPr>
        <p:spPr>
          <a:xfrm>
            <a:off x="6235920" y="2263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402" name="CustomShape 2"/>
          <p:cNvSpPr/>
          <p:nvPr/>
        </p:nvSpPr>
        <p:spPr>
          <a:xfrm>
            <a:off x="640080" y="294480"/>
            <a:ext cx="8935200" cy="626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4400">
                <a:latin typeface="Arial"/>
              </a:rPr>
              <a:t>Flow: Generate Complaints</a:t>
            </a:r>
            <a:endParaRPr/>
          </a:p>
        </p:txBody>
      </p:sp>
      <p:sp>
        <p:nvSpPr>
          <p:cNvPr id="403" name="CustomShape 3"/>
          <p:cNvSpPr/>
          <p:nvPr/>
        </p:nvSpPr>
        <p:spPr>
          <a:xfrm>
            <a:off x="504000" y="1097280"/>
            <a:ext cx="9071280" cy="6217560"/>
          </a:xfrm>
          <a:prstGeom prst="rect">
            <a:avLst/>
          </a:prstGeom>
          <a:noFill/>
          <a:ln>
            <a:noFill/>
          </a:ln>
        </p:spPr>
      </p:sp>
      <p:sp>
        <p:nvSpPr>
          <p:cNvPr id="404" name="CustomShape 4"/>
          <p:cNvSpPr/>
          <p:nvPr/>
        </p:nvSpPr>
        <p:spPr>
          <a:xfrm>
            <a:off x="6127920" y="2155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405" name="CustomShape 5"/>
          <p:cNvSpPr/>
          <p:nvPr/>
        </p:nvSpPr>
        <p:spPr>
          <a:xfrm>
            <a:off x="6019920" y="2047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Cassandra</a:t>
            </a:r>
            <a:endParaRPr/>
          </a:p>
        </p:txBody>
      </p:sp>
      <p:sp>
        <p:nvSpPr>
          <p:cNvPr id="406" name="CustomShape 6"/>
          <p:cNvSpPr/>
          <p:nvPr/>
        </p:nvSpPr>
        <p:spPr>
          <a:xfrm>
            <a:off x="7603920" y="3631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407" name="CustomShape 7"/>
          <p:cNvSpPr/>
          <p:nvPr/>
        </p:nvSpPr>
        <p:spPr>
          <a:xfrm>
            <a:off x="7495920" y="3523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408" name="CustomShape 8"/>
          <p:cNvSpPr/>
          <p:nvPr/>
        </p:nvSpPr>
        <p:spPr>
          <a:xfrm>
            <a:off x="7387920" y="3415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HadoopHive</a:t>
            </a:r>
            <a:endParaRPr/>
          </a:p>
        </p:txBody>
      </p:sp>
      <p:sp>
        <p:nvSpPr>
          <p:cNvPr id="409" name="CustomShape 9"/>
          <p:cNvSpPr/>
          <p:nvPr/>
        </p:nvSpPr>
        <p:spPr>
          <a:xfrm>
            <a:off x="5695920" y="5107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410" name="CustomShape 10"/>
          <p:cNvSpPr/>
          <p:nvPr/>
        </p:nvSpPr>
        <p:spPr>
          <a:xfrm>
            <a:off x="5587920" y="4999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411" name="CustomShape 11"/>
          <p:cNvSpPr/>
          <p:nvPr/>
        </p:nvSpPr>
        <p:spPr>
          <a:xfrm>
            <a:off x="5479920" y="4891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Presto</a:t>
            </a:r>
            <a:endParaRPr/>
          </a:p>
        </p:txBody>
      </p:sp>
      <p:sp>
        <p:nvSpPr>
          <p:cNvPr id="412" name="CustomShape 12"/>
          <p:cNvSpPr/>
          <p:nvPr/>
        </p:nvSpPr>
        <p:spPr>
          <a:xfrm>
            <a:off x="7747920" y="5107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413" name="CustomShape 13"/>
          <p:cNvSpPr/>
          <p:nvPr/>
        </p:nvSpPr>
        <p:spPr>
          <a:xfrm>
            <a:off x="7639920" y="4999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414" name="CustomShape 14"/>
          <p:cNvSpPr/>
          <p:nvPr/>
        </p:nvSpPr>
        <p:spPr>
          <a:xfrm>
            <a:off x="7531920" y="4891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Spark</a:t>
            </a:r>
            <a:endParaRPr/>
          </a:p>
        </p:txBody>
      </p:sp>
      <p:sp>
        <p:nvSpPr>
          <p:cNvPr id="415" name="CustomShape 15"/>
          <p:cNvSpPr/>
          <p:nvPr/>
        </p:nvSpPr>
        <p:spPr>
          <a:xfrm>
            <a:off x="2553840" y="147672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Zeppelin</a:t>
            </a:r>
            <a:endParaRPr/>
          </a:p>
        </p:txBody>
      </p:sp>
      <p:sp>
        <p:nvSpPr>
          <p:cNvPr id="416" name="CustomShape 16"/>
          <p:cNvSpPr/>
          <p:nvPr/>
        </p:nvSpPr>
        <p:spPr>
          <a:xfrm>
            <a:off x="1913760" y="2205360"/>
            <a:ext cx="2743200" cy="109728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Ctr="1"/>
          <a:p>
            <a:pPr algn="ctr"/>
            <a:r>
              <a:rPr lang="en-US">
                <a:latin typeface="Arial"/>
              </a:rPr>
              <a:t>webui - Jetty</a:t>
            </a:r>
            <a:endParaRPr/>
          </a:p>
        </p:txBody>
      </p:sp>
      <p:sp>
        <p:nvSpPr>
          <p:cNvPr id="417" name="CustomShape 17"/>
          <p:cNvSpPr/>
          <p:nvPr/>
        </p:nvSpPr>
        <p:spPr>
          <a:xfrm>
            <a:off x="1913760" y="3723120"/>
            <a:ext cx="2743200" cy="102312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Ctr="1"/>
          <a:p>
            <a:pPr algn="ctr"/>
            <a:r>
              <a:rPr lang="en-US">
                <a:latin typeface="Arial"/>
              </a:rPr>
              <a:t>webapi - Jetty</a:t>
            </a:r>
            <a:endParaRPr/>
          </a:p>
        </p:txBody>
      </p:sp>
      <p:sp>
        <p:nvSpPr>
          <p:cNvPr id="418" name="CustomShape 18"/>
          <p:cNvSpPr/>
          <p:nvPr/>
        </p:nvSpPr>
        <p:spPr>
          <a:xfrm>
            <a:off x="2279520" y="2662560"/>
            <a:ext cx="2011680" cy="457200"/>
          </a:xfrm>
          <a:prstGeom prst="rect">
            <a:avLst/>
          </a:prstGeom>
          <a:solidFill>
            <a:srgbClr val="999999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 sz="1400">
                <a:latin typeface="Arial"/>
              </a:rPr>
              <a:t>nutritionLineage.jsp</a:t>
            </a:r>
            <a:endParaRPr/>
          </a:p>
          <a:p>
            <a:pPr algn="ctr"/>
            <a:r>
              <a:rPr lang="en-US" sz="1400">
                <a:latin typeface="Arial"/>
              </a:rPr>
              <a:t>bcsc-apiclient.war</a:t>
            </a:r>
            <a:endParaRPr/>
          </a:p>
        </p:txBody>
      </p:sp>
      <p:sp>
        <p:nvSpPr>
          <p:cNvPr id="419" name="CustomShape 19"/>
          <p:cNvSpPr/>
          <p:nvPr/>
        </p:nvSpPr>
        <p:spPr>
          <a:xfrm>
            <a:off x="2279520" y="4102560"/>
            <a:ext cx="2011680" cy="457200"/>
          </a:xfrm>
          <a:prstGeom prst="rect">
            <a:avLst/>
          </a:prstGeom>
          <a:solidFill>
            <a:srgbClr val="999999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 sz="1400">
                <a:latin typeface="Arial"/>
              </a:rPr>
              <a:t>bcsc-api.jar</a:t>
            </a:r>
            <a:endParaRPr/>
          </a:p>
        </p:txBody>
      </p:sp>
      <p:sp>
        <p:nvSpPr>
          <p:cNvPr id="420" name="CustomShape 20"/>
          <p:cNvSpPr/>
          <p:nvPr/>
        </p:nvSpPr>
        <p:spPr>
          <a:xfrm>
            <a:off x="5909760" y="3371760"/>
            <a:ext cx="1005840" cy="640080"/>
          </a:xfrm>
          <a:prstGeom prst="can">
            <a:avLst>
              <a:gd name="adj" fmla="val 5400"/>
            </a:avLst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MySQL</a:t>
            </a:r>
            <a:endParaRPr/>
          </a:p>
        </p:txBody>
      </p:sp>
      <p:pic>
        <p:nvPicPr>
          <p:cNvPr id="421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74320" y="2590560"/>
            <a:ext cx="731520" cy="678960"/>
          </a:xfrm>
          <a:prstGeom prst="rect">
            <a:avLst/>
          </a:prstGeom>
          <a:ln>
            <a:noFill/>
          </a:ln>
        </p:spPr>
      </p:pic>
      <p:sp>
        <p:nvSpPr>
          <p:cNvPr id="422" name="CustomShape 21"/>
          <p:cNvSpPr/>
          <p:nvPr/>
        </p:nvSpPr>
        <p:spPr>
          <a:xfrm>
            <a:off x="4541760" y="5847120"/>
            <a:ext cx="2743200" cy="1193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Ctr="1"/>
          <a:p>
            <a:pPr algn="ctr"/>
            <a:r>
              <a:rPr lang="en-US">
                <a:latin typeface="Arial"/>
              </a:rPr>
              <a:t>bcsc-sim</a:t>
            </a:r>
            <a:endParaRPr/>
          </a:p>
        </p:txBody>
      </p:sp>
      <p:sp>
        <p:nvSpPr>
          <p:cNvPr id="423" name="CustomShape 22"/>
          <p:cNvSpPr/>
          <p:nvPr/>
        </p:nvSpPr>
        <p:spPr>
          <a:xfrm>
            <a:off x="4907520" y="6226560"/>
            <a:ext cx="2011680" cy="265680"/>
          </a:xfrm>
          <a:prstGeom prst="rect">
            <a:avLst/>
          </a:prstGeom>
          <a:solidFill>
            <a:srgbClr val="999999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 sz="1400">
                <a:latin typeface="Arial"/>
              </a:rPr>
              <a:t>GenSimSuppliers</a:t>
            </a:r>
            <a:endParaRPr/>
          </a:p>
        </p:txBody>
      </p:sp>
      <p:sp>
        <p:nvSpPr>
          <p:cNvPr id="424" name="CustomShape 23"/>
          <p:cNvSpPr/>
          <p:nvPr/>
        </p:nvSpPr>
        <p:spPr>
          <a:xfrm>
            <a:off x="4907520" y="6622560"/>
            <a:ext cx="2011680" cy="265680"/>
          </a:xfrm>
          <a:prstGeom prst="rect">
            <a:avLst/>
          </a:prstGeom>
          <a:solidFill>
            <a:srgbClr val="999999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 sz="1400">
                <a:latin typeface="Arial"/>
              </a:rPr>
              <a:t>GenSimComplaints</a:t>
            </a:r>
            <a:endParaRPr/>
          </a:p>
        </p:txBody>
      </p:sp>
      <p:sp>
        <p:nvSpPr>
          <p:cNvPr id="425" name="TextShape 24"/>
          <p:cNvSpPr txBox="1"/>
          <p:nvPr/>
        </p:nvSpPr>
        <p:spPr>
          <a:xfrm>
            <a:off x="1395360" y="6462360"/>
            <a:ext cx="2075760" cy="346320"/>
          </a:xfrm>
          <a:prstGeom prst="rect">
            <a:avLst/>
          </a:prstGeom>
        </p:spPr>
        <p:txBody>
          <a:bodyPr lIns="90000" rIns="90000" tIns="45000" bIns="45000"/>
          <a:p>
            <a:r>
              <a:rPr b="1" i="1" lang="en-US">
                <a:solidFill>
                  <a:srgbClr val="ff3333"/>
                </a:solidFill>
                <a:latin typeface="Arial"/>
              </a:rPr>
              <a:t>simUsers.csv</a:t>
            </a:r>
            <a:endParaRPr/>
          </a:p>
        </p:txBody>
      </p:sp>
      <p:sp>
        <p:nvSpPr>
          <p:cNvPr id="426" name="Line 25"/>
          <p:cNvSpPr/>
          <p:nvPr/>
        </p:nvSpPr>
        <p:spPr>
          <a:xfrm>
            <a:off x="3108960" y="6675120"/>
            <a:ext cx="1798560" cy="91440"/>
          </a:xfrm>
          <a:prstGeom prst="line">
            <a:avLst/>
          </a:prstGeom>
          <a:ln w="36720">
            <a:solidFill>
              <a:srgbClr val="ff3333"/>
            </a:solidFill>
            <a:round/>
            <a:tailEnd len="med" type="triangle" w="med"/>
          </a:ln>
        </p:spPr>
      </p:sp>
    </p:spTree>
  </p:cSld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CustomShape 1"/>
          <p:cNvSpPr/>
          <p:nvPr/>
        </p:nvSpPr>
        <p:spPr>
          <a:xfrm>
            <a:off x="6235920" y="2263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428" name="CustomShape 2"/>
          <p:cNvSpPr/>
          <p:nvPr/>
        </p:nvSpPr>
        <p:spPr>
          <a:xfrm>
            <a:off x="640080" y="294480"/>
            <a:ext cx="8935200" cy="626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4400">
                <a:latin typeface="Arial"/>
              </a:rPr>
              <a:t>Flow: Generate Complaints</a:t>
            </a:r>
            <a:endParaRPr/>
          </a:p>
        </p:txBody>
      </p:sp>
      <p:sp>
        <p:nvSpPr>
          <p:cNvPr id="429" name="CustomShape 3"/>
          <p:cNvSpPr/>
          <p:nvPr/>
        </p:nvSpPr>
        <p:spPr>
          <a:xfrm>
            <a:off x="504000" y="1097280"/>
            <a:ext cx="9071280" cy="6217560"/>
          </a:xfrm>
          <a:prstGeom prst="rect">
            <a:avLst/>
          </a:prstGeom>
          <a:noFill/>
          <a:ln>
            <a:noFill/>
          </a:ln>
        </p:spPr>
      </p:sp>
      <p:sp>
        <p:nvSpPr>
          <p:cNvPr id="430" name="CustomShape 4"/>
          <p:cNvSpPr/>
          <p:nvPr/>
        </p:nvSpPr>
        <p:spPr>
          <a:xfrm>
            <a:off x="6127920" y="2155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431" name="CustomShape 5"/>
          <p:cNvSpPr/>
          <p:nvPr/>
        </p:nvSpPr>
        <p:spPr>
          <a:xfrm>
            <a:off x="6019920" y="2047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Cassandra</a:t>
            </a:r>
            <a:endParaRPr/>
          </a:p>
        </p:txBody>
      </p:sp>
      <p:sp>
        <p:nvSpPr>
          <p:cNvPr id="432" name="CustomShape 6"/>
          <p:cNvSpPr/>
          <p:nvPr/>
        </p:nvSpPr>
        <p:spPr>
          <a:xfrm>
            <a:off x="7603920" y="3631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433" name="CustomShape 7"/>
          <p:cNvSpPr/>
          <p:nvPr/>
        </p:nvSpPr>
        <p:spPr>
          <a:xfrm>
            <a:off x="7495920" y="3523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434" name="CustomShape 8"/>
          <p:cNvSpPr/>
          <p:nvPr/>
        </p:nvSpPr>
        <p:spPr>
          <a:xfrm>
            <a:off x="7387920" y="3415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HadoopHive</a:t>
            </a:r>
            <a:endParaRPr/>
          </a:p>
        </p:txBody>
      </p:sp>
      <p:sp>
        <p:nvSpPr>
          <p:cNvPr id="435" name="CustomShape 9"/>
          <p:cNvSpPr/>
          <p:nvPr/>
        </p:nvSpPr>
        <p:spPr>
          <a:xfrm>
            <a:off x="5695920" y="5107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436" name="CustomShape 10"/>
          <p:cNvSpPr/>
          <p:nvPr/>
        </p:nvSpPr>
        <p:spPr>
          <a:xfrm>
            <a:off x="5587920" y="4999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437" name="CustomShape 11"/>
          <p:cNvSpPr/>
          <p:nvPr/>
        </p:nvSpPr>
        <p:spPr>
          <a:xfrm>
            <a:off x="5479920" y="4891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Presto</a:t>
            </a:r>
            <a:endParaRPr/>
          </a:p>
        </p:txBody>
      </p:sp>
      <p:sp>
        <p:nvSpPr>
          <p:cNvPr id="438" name="CustomShape 12"/>
          <p:cNvSpPr/>
          <p:nvPr/>
        </p:nvSpPr>
        <p:spPr>
          <a:xfrm>
            <a:off x="7747920" y="5107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439" name="CustomShape 13"/>
          <p:cNvSpPr/>
          <p:nvPr/>
        </p:nvSpPr>
        <p:spPr>
          <a:xfrm>
            <a:off x="7639920" y="4999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440" name="CustomShape 14"/>
          <p:cNvSpPr/>
          <p:nvPr/>
        </p:nvSpPr>
        <p:spPr>
          <a:xfrm>
            <a:off x="7531920" y="4891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Spark</a:t>
            </a:r>
            <a:endParaRPr/>
          </a:p>
        </p:txBody>
      </p:sp>
      <p:sp>
        <p:nvSpPr>
          <p:cNvPr id="441" name="CustomShape 15"/>
          <p:cNvSpPr/>
          <p:nvPr/>
        </p:nvSpPr>
        <p:spPr>
          <a:xfrm>
            <a:off x="2553840" y="147672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Zeppelin</a:t>
            </a:r>
            <a:endParaRPr/>
          </a:p>
        </p:txBody>
      </p:sp>
      <p:sp>
        <p:nvSpPr>
          <p:cNvPr id="442" name="CustomShape 16"/>
          <p:cNvSpPr/>
          <p:nvPr/>
        </p:nvSpPr>
        <p:spPr>
          <a:xfrm>
            <a:off x="1913760" y="2205360"/>
            <a:ext cx="2743200" cy="109728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Ctr="1"/>
          <a:p>
            <a:pPr algn="ctr"/>
            <a:r>
              <a:rPr lang="en-US">
                <a:latin typeface="Arial"/>
              </a:rPr>
              <a:t>webui - Jetty</a:t>
            </a:r>
            <a:endParaRPr/>
          </a:p>
        </p:txBody>
      </p:sp>
      <p:sp>
        <p:nvSpPr>
          <p:cNvPr id="443" name="CustomShape 17"/>
          <p:cNvSpPr/>
          <p:nvPr/>
        </p:nvSpPr>
        <p:spPr>
          <a:xfrm>
            <a:off x="1913760" y="3723120"/>
            <a:ext cx="2743200" cy="102312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Ctr="1"/>
          <a:p>
            <a:pPr algn="ctr"/>
            <a:r>
              <a:rPr lang="en-US">
                <a:latin typeface="Arial"/>
              </a:rPr>
              <a:t>webapi - Jetty</a:t>
            </a:r>
            <a:endParaRPr/>
          </a:p>
        </p:txBody>
      </p:sp>
      <p:sp>
        <p:nvSpPr>
          <p:cNvPr id="444" name="CustomShape 18"/>
          <p:cNvSpPr/>
          <p:nvPr/>
        </p:nvSpPr>
        <p:spPr>
          <a:xfrm>
            <a:off x="2279520" y="2662560"/>
            <a:ext cx="2011680" cy="457200"/>
          </a:xfrm>
          <a:prstGeom prst="rect">
            <a:avLst/>
          </a:prstGeom>
          <a:solidFill>
            <a:srgbClr val="999999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 sz="1400">
                <a:latin typeface="Arial"/>
              </a:rPr>
              <a:t>nutritionLineage.jsp</a:t>
            </a:r>
            <a:endParaRPr/>
          </a:p>
          <a:p>
            <a:pPr algn="ctr"/>
            <a:r>
              <a:rPr lang="en-US" sz="1400">
                <a:latin typeface="Arial"/>
              </a:rPr>
              <a:t>bcsc-apiclient.war</a:t>
            </a:r>
            <a:endParaRPr/>
          </a:p>
        </p:txBody>
      </p:sp>
      <p:sp>
        <p:nvSpPr>
          <p:cNvPr id="445" name="CustomShape 19"/>
          <p:cNvSpPr/>
          <p:nvPr/>
        </p:nvSpPr>
        <p:spPr>
          <a:xfrm>
            <a:off x="2279520" y="4102560"/>
            <a:ext cx="2011680" cy="457200"/>
          </a:xfrm>
          <a:prstGeom prst="rect">
            <a:avLst/>
          </a:prstGeom>
          <a:solidFill>
            <a:srgbClr val="999999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 sz="1400">
                <a:latin typeface="Arial"/>
              </a:rPr>
              <a:t>bcsc-api.jar</a:t>
            </a:r>
            <a:endParaRPr/>
          </a:p>
        </p:txBody>
      </p:sp>
      <p:sp>
        <p:nvSpPr>
          <p:cNvPr id="446" name="CustomShape 20"/>
          <p:cNvSpPr/>
          <p:nvPr/>
        </p:nvSpPr>
        <p:spPr>
          <a:xfrm>
            <a:off x="5909760" y="3371760"/>
            <a:ext cx="1005840" cy="640080"/>
          </a:xfrm>
          <a:prstGeom prst="can">
            <a:avLst>
              <a:gd name="adj" fmla="val 5400"/>
            </a:avLst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MySQL</a:t>
            </a:r>
            <a:endParaRPr/>
          </a:p>
        </p:txBody>
      </p:sp>
      <p:pic>
        <p:nvPicPr>
          <p:cNvPr id="447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74320" y="2590560"/>
            <a:ext cx="731520" cy="678960"/>
          </a:xfrm>
          <a:prstGeom prst="rect">
            <a:avLst/>
          </a:prstGeom>
          <a:ln>
            <a:noFill/>
          </a:ln>
        </p:spPr>
      </p:pic>
      <p:sp>
        <p:nvSpPr>
          <p:cNvPr id="448" name="CustomShape 21"/>
          <p:cNvSpPr/>
          <p:nvPr/>
        </p:nvSpPr>
        <p:spPr>
          <a:xfrm>
            <a:off x="4541760" y="5847120"/>
            <a:ext cx="2743200" cy="1193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Ctr="1"/>
          <a:p>
            <a:pPr algn="ctr"/>
            <a:r>
              <a:rPr lang="en-US">
                <a:latin typeface="Arial"/>
              </a:rPr>
              <a:t>bcsc-sim</a:t>
            </a:r>
            <a:endParaRPr/>
          </a:p>
        </p:txBody>
      </p:sp>
      <p:sp>
        <p:nvSpPr>
          <p:cNvPr id="449" name="CustomShape 22"/>
          <p:cNvSpPr/>
          <p:nvPr/>
        </p:nvSpPr>
        <p:spPr>
          <a:xfrm>
            <a:off x="4907520" y="6226560"/>
            <a:ext cx="2011680" cy="265680"/>
          </a:xfrm>
          <a:prstGeom prst="rect">
            <a:avLst/>
          </a:prstGeom>
          <a:solidFill>
            <a:srgbClr val="999999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 sz="1400">
                <a:latin typeface="Arial"/>
              </a:rPr>
              <a:t>GenSimSuppliers</a:t>
            </a:r>
            <a:endParaRPr/>
          </a:p>
        </p:txBody>
      </p:sp>
      <p:sp>
        <p:nvSpPr>
          <p:cNvPr id="450" name="CustomShape 23"/>
          <p:cNvSpPr/>
          <p:nvPr/>
        </p:nvSpPr>
        <p:spPr>
          <a:xfrm>
            <a:off x="4907520" y="6622560"/>
            <a:ext cx="2011680" cy="265680"/>
          </a:xfrm>
          <a:prstGeom prst="rect">
            <a:avLst/>
          </a:prstGeom>
          <a:solidFill>
            <a:srgbClr val="999999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 sz="1400">
                <a:latin typeface="Arial"/>
              </a:rPr>
              <a:t>GenSimComplaints</a:t>
            </a:r>
            <a:endParaRPr/>
          </a:p>
        </p:txBody>
      </p:sp>
      <p:sp>
        <p:nvSpPr>
          <p:cNvPr id="451" name="Line 24"/>
          <p:cNvSpPr/>
          <p:nvPr/>
        </p:nvSpPr>
        <p:spPr>
          <a:xfrm flipV="1">
            <a:off x="5852160" y="4011840"/>
            <a:ext cx="548640" cy="2610720"/>
          </a:xfrm>
          <a:prstGeom prst="line">
            <a:avLst/>
          </a:prstGeom>
          <a:ln w="36720">
            <a:solidFill>
              <a:srgbClr val="ff3333"/>
            </a:solidFill>
            <a:round/>
            <a:tailEnd len="med" type="triangle" w="med"/>
          </a:ln>
        </p:spPr>
      </p:sp>
      <p:sp>
        <p:nvSpPr>
          <p:cNvPr id="452" name="Line 25"/>
          <p:cNvSpPr/>
          <p:nvPr/>
        </p:nvSpPr>
        <p:spPr>
          <a:xfrm flipV="1">
            <a:off x="5852160" y="3733200"/>
            <a:ext cx="2390400" cy="2889360"/>
          </a:xfrm>
          <a:prstGeom prst="line">
            <a:avLst/>
          </a:prstGeom>
          <a:ln w="36720">
            <a:solidFill>
              <a:srgbClr val="ff3333"/>
            </a:solidFill>
            <a:round/>
            <a:tailEnd len="med" type="triangle" w="med"/>
          </a:ln>
        </p:spPr>
      </p:sp>
    </p:spTree>
  </p:cSld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CustomShape 1"/>
          <p:cNvSpPr/>
          <p:nvPr/>
        </p:nvSpPr>
        <p:spPr>
          <a:xfrm>
            <a:off x="6235920" y="2263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454" name="CustomShape 2"/>
          <p:cNvSpPr/>
          <p:nvPr/>
        </p:nvSpPr>
        <p:spPr>
          <a:xfrm>
            <a:off x="640080" y="294480"/>
            <a:ext cx="8935200" cy="626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4400">
                <a:latin typeface="Arial"/>
              </a:rPr>
              <a:t>Flow: Analyze Complaints</a:t>
            </a:r>
            <a:endParaRPr/>
          </a:p>
        </p:txBody>
      </p:sp>
      <p:sp>
        <p:nvSpPr>
          <p:cNvPr id="455" name="CustomShape 3"/>
          <p:cNvSpPr/>
          <p:nvPr/>
        </p:nvSpPr>
        <p:spPr>
          <a:xfrm>
            <a:off x="504000" y="1097280"/>
            <a:ext cx="9071280" cy="6217560"/>
          </a:xfrm>
          <a:prstGeom prst="rect">
            <a:avLst/>
          </a:prstGeom>
          <a:noFill/>
          <a:ln>
            <a:noFill/>
          </a:ln>
        </p:spPr>
      </p:sp>
      <p:sp>
        <p:nvSpPr>
          <p:cNvPr id="456" name="CustomShape 4"/>
          <p:cNvSpPr/>
          <p:nvPr/>
        </p:nvSpPr>
        <p:spPr>
          <a:xfrm>
            <a:off x="6127920" y="2155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457" name="CustomShape 5"/>
          <p:cNvSpPr/>
          <p:nvPr/>
        </p:nvSpPr>
        <p:spPr>
          <a:xfrm>
            <a:off x="6019920" y="2047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Cassandra</a:t>
            </a:r>
            <a:endParaRPr/>
          </a:p>
        </p:txBody>
      </p:sp>
      <p:sp>
        <p:nvSpPr>
          <p:cNvPr id="458" name="CustomShape 6"/>
          <p:cNvSpPr/>
          <p:nvPr/>
        </p:nvSpPr>
        <p:spPr>
          <a:xfrm>
            <a:off x="7603920" y="3631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459" name="CustomShape 7"/>
          <p:cNvSpPr/>
          <p:nvPr/>
        </p:nvSpPr>
        <p:spPr>
          <a:xfrm>
            <a:off x="7495920" y="3523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460" name="CustomShape 8"/>
          <p:cNvSpPr/>
          <p:nvPr/>
        </p:nvSpPr>
        <p:spPr>
          <a:xfrm>
            <a:off x="7387920" y="3415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HadoopHive</a:t>
            </a:r>
            <a:endParaRPr/>
          </a:p>
        </p:txBody>
      </p:sp>
      <p:sp>
        <p:nvSpPr>
          <p:cNvPr id="461" name="CustomShape 9"/>
          <p:cNvSpPr/>
          <p:nvPr/>
        </p:nvSpPr>
        <p:spPr>
          <a:xfrm>
            <a:off x="5695920" y="5107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462" name="CustomShape 10"/>
          <p:cNvSpPr/>
          <p:nvPr/>
        </p:nvSpPr>
        <p:spPr>
          <a:xfrm>
            <a:off x="5587920" y="4999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463" name="CustomShape 11"/>
          <p:cNvSpPr/>
          <p:nvPr/>
        </p:nvSpPr>
        <p:spPr>
          <a:xfrm>
            <a:off x="5479920" y="4891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Presto</a:t>
            </a:r>
            <a:endParaRPr/>
          </a:p>
        </p:txBody>
      </p:sp>
      <p:sp>
        <p:nvSpPr>
          <p:cNvPr id="464" name="CustomShape 12"/>
          <p:cNvSpPr/>
          <p:nvPr/>
        </p:nvSpPr>
        <p:spPr>
          <a:xfrm>
            <a:off x="7747920" y="5107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465" name="CustomShape 13"/>
          <p:cNvSpPr/>
          <p:nvPr/>
        </p:nvSpPr>
        <p:spPr>
          <a:xfrm>
            <a:off x="7639920" y="4999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466" name="CustomShape 14"/>
          <p:cNvSpPr/>
          <p:nvPr/>
        </p:nvSpPr>
        <p:spPr>
          <a:xfrm>
            <a:off x="7531920" y="4891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Spark</a:t>
            </a:r>
            <a:endParaRPr/>
          </a:p>
        </p:txBody>
      </p:sp>
      <p:sp>
        <p:nvSpPr>
          <p:cNvPr id="467" name="CustomShape 15"/>
          <p:cNvSpPr/>
          <p:nvPr/>
        </p:nvSpPr>
        <p:spPr>
          <a:xfrm>
            <a:off x="2553840" y="147672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Zeppelin</a:t>
            </a:r>
            <a:endParaRPr/>
          </a:p>
        </p:txBody>
      </p:sp>
      <p:sp>
        <p:nvSpPr>
          <p:cNvPr id="468" name="CustomShape 16"/>
          <p:cNvSpPr/>
          <p:nvPr/>
        </p:nvSpPr>
        <p:spPr>
          <a:xfrm>
            <a:off x="1913760" y="2205360"/>
            <a:ext cx="2743200" cy="109728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Ctr="1"/>
          <a:p>
            <a:pPr algn="ctr"/>
            <a:r>
              <a:rPr lang="en-US">
                <a:latin typeface="Arial"/>
              </a:rPr>
              <a:t>webui - Jetty</a:t>
            </a:r>
            <a:endParaRPr/>
          </a:p>
        </p:txBody>
      </p:sp>
      <p:sp>
        <p:nvSpPr>
          <p:cNvPr id="469" name="CustomShape 17"/>
          <p:cNvSpPr/>
          <p:nvPr/>
        </p:nvSpPr>
        <p:spPr>
          <a:xfrm>
            <a:off x="1913760" y="3723120"/>
            <a:ext cx="2743200" cy="102312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Ctr="1"/>
          <a:p>
            <a:pPr algn="ctr"/>
            <a:r>
              <a:rPr lang="en-US">
                <a:latin typeface="Arial"/>
              </a:rPr>
              <a:t>webapi - Jetty</a:t>
            </a:r>
            <a:endParaRPr/>
          </a:p>
        </p:txBody>
      </p:sp>
      <p:sp>
        <p:nvSpPr>
          <p:cNvPr id="470" name="CustomShape 18"/>
          <p:cNvSpPr/>
          <p:nvPr/>
        </p:nvSpPr>
        <p:spPr>
          <a:xfrm>
            <a:off x="2279520" y="2662560"/>
            <a:ext cx="2011680" cy="457200"/>
          </a:xfrm>
          <a:prstGeom prst="rect">
            <a:avLst/>
          </a:prstGeom>
          <a:solidFill>
            <a:srgbClr val="999999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 sz="1400">
                <a:latin typeface="Arial"/>
              </a:rPr>
              <a:t>nutritionLineage.jsp</a:t>
            </a:r>
            <a:endParaRPr/>
          </a:p>
          <a:p>
            <a:pPr algn="ctr"/>
            <a:r>
              <a:rPr lang="en-US" sz="1400">
                <a:latin typeface="Arial"/>
              </a:rPr>
              <a:t>bcsc-apiclient.war</a:t>
            </a:r>
            <a:endParaRPr/>
          </a:p>
        </p:txBody>
      </p:sp>
      <p:sp>
        <p:nvSpPr>
          <p:cNvPr id="471" name="CustomShape 19"/>
          <p:cNvSpPr/>
          <p:nvPr/>
        </p:nvSpPr>
        <p:spPr>
          <a:xfrm>
            <a:off x="2279520" y="4102560"/>
            <a:ext cx="2011680" cy="457200"/>
          </a:xfrm>
          <a:prstGeom prst="rect">
            <a:avLst/>
          </a:prstGeom>
          <a:solidFill>
            <a:srgbClr val="999999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 sz="1400">
                <a:latin typeface="Arial"/>
              </a:rPr>
              <a:t>bcsc-api.jar</a:t>
            </a:r>
            <a:endParaRPr/>
          </a:p>
        </p:txBody>
      </p:sp>
      <p:sp>
        <p:nvSpPr>
          <p:cNvPr id="472" name="CustomShape 20"/>
          <p:cNvSpPr/>
          <p:nvPr/>
        </p:nvSpPr>
        <p:spPr>
          <a:xfrm>
            <a:off x="5909760" y="3371760"/>
            <a:ext cx="1005840" cy="640080"/>
          </a:xfrm>
          <a:prstGeom prst="can">
            <a:avLst>
              <a:gd name="adj" fmla="val 5400"/>
            </a:avLst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MySQL</a:t>
            </a:r>
            <a:endParaRPr/>
          </a:p>
        </p:txBody>
      </p:sp>
      <p:pic>
        <p:nvPicPr>
          <p:cNvPr id="473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74320" y="2590560"/>
            <a:ext cx="731520" cy="678960"/>
          </a:xfrm>
          <a:prstGeom prst="rect">
            <a:avLst/>
          </a:prstGeom>
          <a:ln>
            <a:noFill/>
          </a:ln>
        </p:spPr>
      </p:pic>
      <p:sp>
        <p:nvSpPr>
          <p:cNvPr id="474" name="CustomShape 21"/>
          <p:cNvSpPr/>
          <p:nvPr/>
        </p:nvSpPr>
        <p:spPr>
          <a:xfrm>
            <a:off x="4541760" y="5847120"/>
            <a:ext cx="2743200" cy="1193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Ctr="1"/>
          <a:p>
            <a:pPr algn="ctr"/>
            <a:r>
              <a:rPr lang="en-US">
                <a:latin typeface="Arial"/>
              </a:rPr>
              <a:t>bcsc-sim</a:t>
            </a:r>
            <a:endParaRPr/>
          </a:p>
        </p:txBody>
      </p:sp>
      <p:sp>
        <p:nvSpPr>
          <p:cNvPr id="475" name="CustomShape 22"/>
          <p:cNvSpPr/>
          <p:nvPr/>
        </p:nvSpPr>
        <p:spPr>
          <a:xfrm>
            <a:off x="4907520" y="6226560"/>
            <a:ext cx="2011680" cy="265680"/>
          </a:xfrm>
          <a:prstGeom prst="rect">
            <a:avLst/>
          </a:prstGeom>
          <a:solidFill>
            <a:srgbClr val="999999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 sz="1400">
                <a:latin typeface="Arial"/>
              </a:rPr>
              <a:t>GenSimSuppliers</a:t>
            </a:r>
            <a:endParaRPr/>
          </a:p>
        </p:txBody>
      </p:sp>
      <p:sp>
        <p:nvSpPr>
          <p:cNvPr id="476" name="CustomShape 23"/>
          <p:cNvSpPr/>
          <p:nvPr/>
        </p:nvSpPr>
        <p:spPr>
          <a:xfrm>
            <a:off x="4907520" y="6622560"/>
            <a:ext cx="2011680" cy="265680"/>
          </a:xfrm>
          <a:prstGeom prst="rect">
            <a:avLst/>
          </a:prstGeom>
          <a:solidFill>
            <a:srgbClr val="999999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 sz="1400">
                <a:latin typeface="Arial"/>
              </a:rPr>
              <a:t>GenSimComplaints</a:t>
            </a:r>
            <a:endParaRPr/>
          </a:p>
        </p:txBody>
      </p:sp>
      <p:sp>
        <p:nvSpPr>
          <p:cNvPr id="477" name="TextShape 24"/>
          <p:cNvSpPr txBox="1"/>
          <p:nvPr/>
        </p:nvSpPr>
        <p:spPr>
          <a:xfrm>
            <a:off x="468000" y="5742360"/>
            <a:ext cx="3471120" cy="602280"/>
          </a:xfrm>
          <a:prstGeom prst="rect">
            <a:avLst/>
          </a:prstGeom>
        </p:spPr>
        <p:txBody>
          <a:bodyPr lIns="90000" rIns="90000" tIns="45000" bIns="45000"/>
          <a:p>
            <a:r>
              <a:rPr b="1" i="1" lang="en-US">
                <a:solidFill>
                  <a:srgbClr val="ff3333"/>
                </a:solidFill>
                <a:latin typeface="Arial"/>
              </a:rPr>
              <a:t>spark-submit: </a:t>
            </a:r>
            <a:endParaRPr/>
          </a:p>
          <a:p>
            <a:r>
              <a:rPr b="1" i="1" lang="en-US">
                <a:solidFill>
                  <a:srgbClr val="ff3333"/>
                </a:solidFill>
                <a:latin typeface="Arial"/>
              </a:rPr>
              <a:t>CustomerComplaintService</a:t>
            </a:r>
            <a:endParaRPr/>
          </a:p>
        </p:txBody>
      </p:sp>
      <p:sp>
        <p:nvSpPr>
          <p:cNvPr id="478" name="Line 25"/>
          <p:cNvSpPr/>
          <p:nvPr/>
        </p:nvSpPr>
        <p:spPr>
          <a:xfrm flipV="1">
            <a:off x="3566160" y="5120640"/>
            <a:ext cx="3965760" cy="1097280"/>
          </a:xfrm>
          <a:prstGeom prst="line">
            <a:avLst/>
          </a:prstGeom>
          <a:ln w="36720">
            <a:solidFill>
              <a:srgbClr val="ff3333"/>
            </a:solidFill>
            <a:round/>
            <a:tailEnd len="med" type="triangle" w="med"/>
          </a:ln>
        </p:spPr>
      </p:sp>
    </p:spTree>
  </p:cSld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CustomShape 1"/>
          <p:cNvSpPr/>
          <p:nvPr/>
        </p:nvSpPr>
        <p:spPr>
          <a:xfrm>
            <a:off x="6235920" y="2263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480" name="CustomShape 2"/>
          <p:cNvSpPr/>
          <p:nvPr/>
        </p:nvSpPr>
        <p:spPr>
          <a:xfrm>
            <a:off x="640080" y="294480"/>
            <a:ext cx="8935200" cy="626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4400">
                <a:latin typeface="Arial"/>
              </a:rPr>
              <a:t>Flow: Analyze Complaints</a:t>
            </a:r>
            <a:endParaRPr/>
          </a:p>
        </p:txBody>
      </p:sp>
      <p:sp>
        <p:nvSpPr>
          <p:cNvPr id="481" name="CustomShape 3"/>
          <p:cNvSpPr/>
          <p:nvPr/>
        </p:nvSpPr>
        <p:spPr>
          <a:xfrm>
            <a:off x="504000" y="1097280"/>
            <a:ext cx="9071280" cy="6217560"/>
          </a:xfrm>
          <a:prstGeom prst="rect">
            <a:avLst/>
          </a:prstGeom>
          <a:noFill/>
          <a:ln>
            <a:noFill/>
          </a:ln>
        </p:spPr>
      </p:sp>
      <p:sp>
        <p:nvSpPr>
          <p:cNvPr id="482" name="CustomShape 4"/>
          <p:cNvSpPr/>
          <p:nvPr/>
        </p:nvSpPr>
        <p:spPr>
          <a:xfrm>
            <a:off x="6127920" y="2155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483" name="CustomShape 5"/>
          <p:cNvSpPr/>
          <p:nvPr/>
        </p:nvSpPr>
        <p:spPr>
          <a:xfrm>
            <a:off x="6019920" y="2047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Cassandra</a:t>
            </a:r>
            <a:endParaRPr/>
          </a:p>
        </p:txBody>
      </p:sp>
      <p:sp>
        <p:nvSpPr>
          <p:cNvPr id="484" name="CustomShape 6"/>
          <p:cNvSpPr/>
          <p:nvPr/>
        </p:nvSpPr>
        <p:spPr>
          <a:xfrm>
            <a:off x="7603920" y="3631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485" name="CustomShape 7"/>
          <p:cNvSpPr/>
          <p:nvPr/>
        </p:nvSpPr>
        <p:spPr>
          <a:xfrm>
            <a:off x="7495920" y="3523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486" name="CustomShape 8"/>
          <p:cNvSpPr/>
          <p:nvPr/>
        </p:nvSpPr>
        <p:spPr>
          <a:xfrm>
            <a:off x="7387920" y="3415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HadoopHive</a:t>
            </a:r>
            <a:endParaRPr/>
          </a:p>
        </p:txBody>
      </p:sp>
      <p:sp>
        <p:nvSpPr>
          <p:cNvPr id="487" name="CustomShape 9"/>
          <p:cNvSpPr/>
          <p:nvPr/>
        </p:nvSpPr>
        <p:spPr>
          <a:xfrm>
            <a:off x="5695920" y="5107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488" name="CustomShape 10"/>
          <p:cNvSpPr/>
          <p:nvPr/>
        </p:nvSpPr>
        <p:spPr>
          <a:xfrm>
            <a:off x="5587920" y="4999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489" name="CustomShape 11"/>
          <p:cNvSpPr/>
          <p:nvPr/>
        </p:nvSpPr>
        <p:spPr>
          <a:xfrm>
            <a:off x="5479920" y="4891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Presto</a:t>
            </a:r>
            <a:endParaRPr/>
          </a:p>
        </p:txBody>
      </p:sp>
      <p:sp>
        <p:nvSpPr>
          <p:cNvPr id="490" name="CustomShape 12"/>
          <p:cNvSpPr/>
          <p:nvPr/>
        </p:nvSpPr>
        <p:spPr>
          <a:xfrm>
            <a:off x="7747920" y="5107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491" name="CustomShape 13"/>
          <p:cNvSpPr/>
          <p:nvPr/>
        </p:nvSpPr>
        <p:spPr>
          <a:xfrm>
            <a:off x="7639920" y="4999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492" name="CustomShape 14"/>
          <p:cNvSpPr/>
          <p:nvPr/>
        </p:nvSpPr>
        <p:spPr>
          <a:xfrm>
            <a:off x="7531920" y="4891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Spark</a:t>
            </a:r>
            <a:endParaRPr/>
          </a:p>
        </p:txBody>
      </p:sp>
      <p:sp>
        <p:nvSpPr>
          <p:cNvPr id="493" name="CustomShape 15"/>
          <p:cNvSpPr/>
          <p:nvPr/>
        </p:nvSpPr>
        <p:spPr>
          <a:xfrm>
            <a:off x="2553840" y="147672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Zeppelin</a:t>
            </a:r>
            <a:endParaRPr/>
          </a:p>
        </p:txBody>
      </p:sp>
      <p:sp>
        <p:nvSpPr>
          <p:cNvPr id="494" name="CustomShape 16"/>
          <p:cNvSpPr/>
          <p:nvPr/>
        </p:nvSpPr>
        <p:spPr>
          <a:xfrm>
            <a:off x="1913760" y="2205360"/>
            <a:ext cx="2743200" cy="109728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Ctr="1"/>
          <a:p>
            <a:pPr algn="ctr"/>
            <a:r>
              <a:rPr lang="en-US">
                <a:latin typeface="Arial"/>
              </a:rPr>
              <a:t>webui - Jetty</a:t>
            </a:r>
            <a:endParaRPr/>
          </a:p>
        </p:txBody>
      </p:sp>
      <p:sp>
        <p:nvSpPr>
          <p:cNvPr id="495" name="CustomShape 17"/>
          <p:cNvSpPr/>
          <p:nvPr/>
        </p:nvSpPr>
        <p:spPr>
          <a:xfrm>
            <a:off x="1913760" y="3723120"/>
            <a:ext cx="2743200" cy="102312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Ctr="1"/>
          <a:p>
            <a:pPr algn="ctr"/>
            <a:r>
              <a:rPr lang="en-US">
                <a:latin typeface="Arial"/>
              </a:rPr>
              <a:t>webapi - Jetty</a:t>
            </a:r>
            <a:endParaRPr/>
          </a:p>
        </p:txBody>
      </p:sp>
      <p:sp>
        <p:nvSpPr>
          <p:cNvPr id="496" name="CustomShape 18"/>
          <p:cNvSpPr/>
          <p:nvPr/>
        </p:nvSpPr>
        <p:spPr>
          <a:xfrm>
            <a:off x="2279520" y="2662560"/>
            <a:ext cx="2011680" cy="457200"/>
          </a:xfrm>
          <a:prstGeom prst="rect">
            <a:avLst/>
          </a:prstGeom>
          <a:solidFill>
            <a:srgbClr val="999999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 sz="1400">
                <a:latin typeface="Arial"/>
              </a:rPr>
              <a:t>nutritionLineage.jsp</a:t>
            </a:r>
            <a:endParaRPr/>
          </a:p>
          <a:p>
            <a:pPr algn="ctr"/>
            <a:r>
              <a:rPr lang="en-US" sz="1400">
                <a:latin typeface="Arial"/>
              </a:rPr>
              <a:t>bcsc-apiclient.war</a:t>
            </a:r>
            <a:endParaRPr/>
          </a:p>
        </p:txBody>
      </p:sp>
      <p:sp>
        <p:nvSpPr>
          <p:cNvPr id="497" name="CustomShape 19"/>
          <p:cNvSpPr/>
          <p:nvPr/>
        </p:nvSpPr>
        <p:spPr>
          <a:xfrm>
            <a:off x="2279520" y="4102560"/>
            <a:ext cx="2011680" cy="457200"/>
          </a:xfrm>
          <a:prstGeom prst="rect">
            <a:avLst/>
          </a:prstGeom>
          <a:solidFill>
            <a:srgbClr val="999999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 sz="1400">
                <a:latin typeface="Arial"/>
              </a:rPr>
              <a:t>bcsc-api.jar</a:t>
            </a:r>
            <a:endParaRPr/>
          </a:p>
        </p:txBody>
      </p:sp>
      <p:sp>
        <p:nvSpPr>
          <p:cNvPr id="498" name="CustomShape 20"/>
          <p:cNvSpPr/>
          <p:nvPr/>
        </p:nvSpPr>
        <p:spPr>
          <a:xfrm>
            <a:off x="5909760" y="3371760"/>
            <a:ext cx="1005840" cy="640080"/>
          </a:xfrm>
          <a:prstGeom prst="can">
            <a:avLst>
              <a:gd name="adj" fmla="val 5400"/>
            </a:avLst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MySQL</a:t>
            </a:r>
            <a:endParaRPr/>
          </a:p>
        </p:txBody>
      </p:sp>
      <p:pic>
        <p:nvPicPr>
          <p:cNvPr id="499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74320" y="2590560"/>
            <a:ext cx="731520" cy="678960"/>
          </a:xfrm>
          <a:prstGeom prst="rect">
            <a:avLst/>
          </a:prstGeom>
          <a:ln>
            <a:noFill/>
          </a:ln>
        </p:spPr>
      </p:pic>
      <p:sp>
        <p:nvSpPr>
          <p:cNvPr id="500" name="CustomShape 21"/>
          <p:cNvSpPr/>
          <p:nvPr/>
        </p:nvSpPr>
        <p:spPr>
          <a:xfrm>
            <a:off x="4541760" y="5847120"/>
            <a:ext cx="2743200" cy="1193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Ctr="1"/>
          <a:p>
            <a:pPr algn="ctr"/>
            <a:r>
              <a:rPr lang="en-US">
                <a:latin typeface="Arial"/>
              </a:rPr>
              <a:t>bcsc-sim</a:t>
            </a:r>
            <a:endParaRPr/>
          </a:p>
        </p:txBody>
      </p:sp>
      <p:sp>
        <p:nvSpPr>
          <p:cNvPr id="501" name="CustomShape 22"/>
          <p:cNvSpPr/>
          <p:nvPr/>
        </p:nvSpPr>
        <p:spPr>
          <a:xfrm>
            <a:off x="4907520" y="6226560"/>
            <a:ext cx="2011680" cy="265680"/>
          </a:xfrm>
          <a:prstGeom prst="rect">
            <a:avLst/>
          </a:prstGeom>
          <a:solidFill>
            <a:srgbClr val="999999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 sz="1400">
                <a:latin typeface="Arial"/>
              </a:rPr>
              <a:t>GenSimSuppliers</a:t>
            </a:r>
            <a:endParaRPr/>
          </a:p>
        </p:txBody>
      </p:sp>
      <p:sp>
        <p:nvSpPr>
          <p:cNvPr id="502" name="CustomShape 23"/>
          <p:cNvSpPr/>
          <p:nvPr/>
        </p:nvSpPr>
        <p:spPr>
          <a:xfrm>
            <a:off x="4907520" y="6622560"/>
            <a:ext cx="2011680" cy="265680"/>
          </a:xfrm>
          <a:prstGeom prst="rect">
            <a:avLst/>
          </a:prstGeom>
          <a:solidFill>
            <a:srgbClr val="999999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 sz="1400">
                <a:latin typeface="Arial"/>
              </a:rPr>
              <a:t>GenSimComplaints</a:t>
            </a:r>
            <a:endParaRPr/>
          </a:p>
        </p:txBody>
      </p:sp>
      <p:sp>
        <p:nvSpPr>
          <p:cNvPr id="503" name="TextShape 24"/>
          <p:cNvSpPr txBox="1"/>
          <p:nvPr/>
        </p:nvSpPr>
        <p:spPr>
          <a:xfrm>
            <a:off x="6012000" y="4230360"/>
            <a:ext cx="2270880" cy="346320"/>
          </a:xfrm>
          <a:prstGeom prst="rect">
            <a:avLst/>
          </a:prstGeom>
        </p:spPr>
        <p:txBody>
          <a:bodyPr lIns="90000" rIns="90000" tIns="45000" bIns="45000"/>
          <a:p>
            <a:r>
              <a:rPr b="1" i="1" lang="en-US">
                <a:solidFill>
                  <a:srgbClr val="ff3333"/>
                </a:solidFill>
                <a:latin typeface="Arial"/>
              </a:rPr>
              <a:t>Query Complaints</a:t>
            </a:r>
            <a:endParaRPr/>
          </a:p>
        </p:txBody>
      </p:sp>
      <p:sp>
        <p:nvSpPr>
          <p:cNvPr id="504" name="Line 25"/>
          <p:cNvSpPr/>
          <p:nvPr/>
        </p:nvSpPr>
        <p:spPr>
          <a:xfrm>
            <a:off x="8138160" y="3781440"/>
            <a:ext cx="0" cy="1110240"/>
          </a:xfrm>
          <a:prstGeom prst="line">
            <a:avLst/>
          </a:prstGeom>
          <a:ln w="36720">
            <a:solidFill>
              <a:srgbClr val="ff3333"/>
            </a:solidFill>
            <a:round/>
            <a:tailEnd len="med" type="triangle" w="med"/>
          </a:ln>
        </p:spPr>
      </p:sp>
    </p:spTree>
  </p:cSld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CustomShape 1"/>
          <p:cNvSpPr/>
          <p:nvPr/>
        </p:nvSpPr>
        <p:spPr>
          <a:xfrm>
            <a:off x="6235920" y="2263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506" name="CustomShape 2"/>
          <p:cNvSpPr/>
          <p:nvPr/>
        </p:nvSpPr>
        <p:spPr>
          <a:xfrm>
            <a:off x="640080" y="294480"/>
            <a:ext cx="8935200" cy="626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4400">
                <a:latin typeface="Arial"/>
              </a:rPr>
              <a:t>Flow: Analyze Complaints</a:t>
            </a:r>
            <a:endParaRPr/>
          </a:p>
        </p:txBody>
      </p:sp>
      <p:sp>
        <p:nvSpPr>
          <p:cNvPr id="507" name="CustomShape 3"/>
          <p:cNvSpPr/>
          <p:nvPr/>
        </p:nvSpPr>
        <p:spPr>
          <a:xfrm>
            <a:off x="504000" y="1097280"/>
            <a:ext cx="9071280" cy="6217560"/>
          </a:xfrm>
          <a:prstGeom prst="rect">
            <a:avLst/>
          </a:prstGeom>
          <a:noFill/>
          <a:ln>
            <a:noFill/>
          </a:ln>
        </p:spPr>
      </p:sp>
      <p:sp>
        <p:nvSpPr>
          <p:cNvPr id="508" name="CustomShape 4"/>
          <p:cNvSpPr/>
          <p:nvPr/>
        </p:nvSpPr>
        <p:spPr>
          <a:xfrm>
            <a:off x="6127920" y="2155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509" name="CustomShape 5"/>
          <p:cNvSpPr/>
          <p:nvPr/>
        </p:nvSpPr>
        <p:spPr>
          <a:xfrm>
            <a:off x="6019920" y="2047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Cassandra</a:t>
            </a:r>
            <a:endParaRPr/>
          </a:p>
        </p:txBody>
      </p:sp>
      <p:sp>
        <p:nvSpPr>
          <p:cNvPr id="510" name="CustomShape 6"/>
          <p:cNvSpPr/>
          <p:nvPr/>
        </p:nvSpPr>
        <p:spPr>
          <a:xfrm>
            <a:off x="7603920" y="3631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511" name="CustomShape 7"/>
          <p:cNvSpPr/>
          <p:nvPr/>
        </p:nvSpPr>
        <p:spPr>
          <a:xfrm>
            <a:off x="7495920" y="3523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512" name="CustomShape 8"/>
          <p:cNvSpPr/>
          <p:nvPr/>
        </p:nvSpPr>
        <p:spPr>
          <a:xfrm>
            <a:off x="7387920" y="3415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HadoopHive</a:t>
            </a:r>
            <a:endParaRPr/>
          </a:p>
        </p:txBody>
      </p:sp>
      <p:sp>
        <p:nvSpPr>
          <p:cNvPr id="513" name="CustomShape 9"/>
          <p:cNvSpPr/>
          <p:nvPr/>
        </p:nvSpPr>
        <p:spPr>
          <a:xfrm>
            <a:off x="5695920" y="5107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514" name="CustomShape 10"/>
          <p:cNvSpPr/>
          <p:nvPr/>
        </p:nvSpPr>
        <p:spPr>
          <a:xfrm>
            <a:off x="5587920" y="4999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515" name="CustomShape 11"/>
          <p:cNvSpPr/>
          <p:nvPr/>
        </p:nvSpPr>
        <p:spPr>
          <a:xfrm>
            <a:off x="5479920" y="4891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Presto</a:t>
            </a:r>
            <a:endParaRPr/>
          </a:p>
        </p:txBody>
      </p:sp>
      <p:sp>
        <p:nvSpPr>
          <p:cNvPr id="516" name="CustomShape 12"/>
          <p:cNvSpPr/>
          <p:nvPr/>
        </p:nvSpPr>
        <p:spPr>
          <a:xfrm>
            <a:off x="7747920" y="5107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517" name="CustomShape 13"/>
          <p:cNvSpPr/>
          <p:nvPr/>
        </p:nvSpPr>
        <p:spPr>
          <a:xfrm>
            <a:off x="7639920" y="4999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518" name="CustomShape 14"/>
          <p:cNvSpPr/>
          <p:nvPr/>
        </p:nvSpPr>
        <p:spPr>
          <a:xfrm>
            <a:off x="7531920" y="4891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Spark</a:t>
            </a:r>
            <a:endParaRPr/>
          </a:p>
        </p:txBody>
      </p:sp>
      <p:sp>
        <p:nvSpPr>
          <p:cNvPr id="519" name="CustomShape 15"/>
          <p:cNvSpPr/>
          <p:nvPr/>
        </p:nvSpPr>
        <p:spPr>
          <a:xfrm>
            <a:off x="2553840" y="147672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Zeppelin</a:t>
            </a:r>
            <a:endParaRPr/>
          </a:p>
        </p:txBody>
      </p:sp>
      <p:sp>
        <p:nvSpPr>
          <p:cNvPr id="520" name="CustomShape 16"/>
          <p:cNvSpPr/>
          <p:nvPr/>
        </p:nvSpPr>
        <p:spPr>
          <a:xfrm>
            <a:off x="1913760" y="2205360"/>
            <a:ext cx="2743200" cy="109728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Ctr="1"/>
          <a:p>
            <a:pPr algn="ctr"/>
            <a:r>
              <a:rPr lang="en-US">
                <a:latin typeface="Arial"/>
              </a:rPr>
              <a:t>webui - Jetty</a:t>
            </a:r>
            <a:endParaRPr/>
          </a:p>
        </p:txBody>
      </p:sp>
      <p:sp>
        <p:nvSpPr>
          <p:cNvPr id="521" name="CustomShape 17"/>
          <p:cNvSpPr/>
          <p:nvPr/>
        </p:nvSpPr>
        <p:spPr>
          <a:xfrm>
            <a:off x="1913760" y="3723120"/>
            <a:ext cx="2743200" cy="102312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Ctr="1"/>
          <a:p>
            <a:pPr algn="ctr"/>
            <a:r>
              <a:rPr lang="en-US">
                <a:latin typeface="Arial"/>
              </a:rPr>
              <a:t>webapi - Jetty</a:t>
            </a:r>
            <a:endParaRPr/>
          </a:p>
        </p:txBody>
      </p:sp>
      <p:sp>
        <p:nvSpPr>
          <p:cNvPr id="522" name="CustomShape 18"/>
          <p:cNvSpPr/>
          <p:nvPr/>
        </p:nvSpPr>
        <p:spPr>
          <a:xfrm>
            <a:off x="2279520" y="2662560"/>
            <a:ext cx="2011680" cy="457200"/>
          </a:xfrm>
          <a:prstGeom prst="rect">
            <a:avLst/>
          </a:prstGeom>
          <a:solidFill>
            <a:srgbClr val="999999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 sz="1400">
                <a:latin typeface="Arial"/>
              </a:rPr>
              <a:t>nutritionLineage.jsp</a:t>
            </a:r>
            <a:endParaRPr/>
          </a:p>
          <a:p>
            <a:pPr algn="ctr"/>
            <a:r>
              <a:rPr lang="en-US" sz="1400">
                <a:latin typeface="Arial"/>
              </a:rPr>
              <a:t>bcsc-apiclient.war</a:t>
            </a:r>
            <a:endParaRPr/>
          </a:p>
        </p:txBody>
      </p:sp>
      <p:sp>
        <p:nvSpPr>
          <p:cNvPr id="523" name="CustomShape 19"/>
          <p:cNvSpPr/>
          <p:nvPr/>
        </p:nvSpPr>
        <p:spPr>
          <a:xfrm>
            <a:off x="2279520" y="4102560"/>
            <a:ext cx="2011680" cy="457200"/>
          </a:xfrm>
          <a:prstGeom prst="rect">
            <a:avLst/>
          </a:prstGeom>
          <a:solidFill>
            <a:srgbClr val="999999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 sz="1400">
                <a:latin typeface="Arial"/>
              </a:rPr>
              <a:t>bcsc-api.jar</a:t>
            </a:r>
            <a:endParaRPr/>
          </a:p>
        </p:txBody>
      </p:sp>
      <p:sp>
        <p:nvSpPr>
          <p:cNvPr id="524" name="CustomShape 20"/>
          <p:cNvSpPr/>
          <p:nvPr/>
        </p:nvSpPr>
        <p:spPr>
          <a:xfrm>
            <a:off x="5909760" y="3371760"/>
            <a:ext cx="1005840" cy="640080"/>
          </a:xfrm>
          <a:prstGeom prst="can">
            <a:avLst>
              <a:gd name="adj" fmla="val 5400"/>
            </a:avLst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MySQL</a:t>
            </a:r>
            <a:endParaRPr/>
          </a:p>
        </p:txBody>
      </p:sp>
      <p:pic>
        <p:nvPicPr>
          <p:cNvPr id="525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74320" y="2590560"/>
            <a:ext cx="731520" cy="678960"/>
          </a:xfrm>
          <a:prstGeom prst="rect">
            <a:avLst/>
          </a:prstGeom>
          <a:ln>
            <a:noFill/>
          </a:ln>
        </p:spPr>
      </p:pic>
      <p:sp>
        <p:nvSpPr>
          <p:cNvPr id="526" name="CustomShape 21"/>
          <p:cNvSpPr/>
          <p:nvPr/>
        </p:nvSpPr>
        <p:spPr>
          <a:xfrm>
            <a:off x="4541760" y="5847120"/>
            <a:ext cx="2743200" cy="1193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Ctr="1"/>
          <a:p>
            <a:pPr algn="ctr"/>
            <a:r>
              <a:rPr lang="en-US">
                <a:latin typeface="Arial"/>
              </a:rPr>
              <a:t>bcsc-sim</a:t>
            </a:r>
            <a:endParaRPr/>
          </a:p>
        </p:txBody>
      </p:sp>
      <p:sp>
        <p:nvSpPr>
          <p:cNvPr id="527" name="CustomShape 22"/>
          <p:cNvSpPr/>
          <p:nvPr/>
        </p:nvSpPr>
        <p:spPr>
          <a:xfrm>
            <a:off x="4907520" y="6226560"/>
            <a:ext cx="2011680" cy="265680"/>
          </a:xfrm>
          <a:prstGeom prst="rect">
            <a:avLst/>
          </a:prstGeom>
          <a:solidFill>
            <a:srgbClr val="999999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 sz="1400">
                <a:latin typeface="Arial"/>
              </a:rPr>
              <a:t>GenSimSuppliers</a:t>
            </a:r>
            <a:endParaRPr/>
          </a:p>
        </p:txBody>
      </p:sp>
      <p:sp>
        <p:nvSpPr>
          <p:cNvPr id="528" name="CustomShape 23"/>
          <p:cNvSpPr/>
          <p:nvPr/>
        </p:nvSpPr>
        <p:spPr>
          <a:xfrm>
            <a:off x="4907520" y="6622560"/>
            <a:ext cx="2011680" cy="265680"/>
          </a:xfrm>
          <a:prstGeom prst="rect">
            <a:avLst/>
          </a:prstGeom>
          <a:solidFill>
            <a:srgbClr val="999999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 sz="1400">
                <a:latin typeface="Arial"/>
              </a:rPr>
              <a:t>GenSimComplaints</a:t>
            </a:r>
            <a:endParaRPr/>
          </a:p>
        </p:txBody>
      </p:sp>
      <p:sp>
        <p:nvSpPr>
          <p:cNvPr id="529" name="TextShape 24"/>
          <p:cNvSpPr txBox="1"/>
          <p:nvPr/>
        </p:nvSpPr>
        <p:spPr>
          <a:xfrm>
            <a:off x="5292000" y="4158360"/>
            <a:ext cx="3132000" cy="602280"/>
          </a:xfrm>
          <a:prstGeom prst="rect">
            <a:avLst/>
          </a:prstGeom>
        </p:spPr>
        <p:txBody>
          <a:bodyPr lIns="90000" rIns="90000" tIns="45000" bIns="45000"/>
          <a:p>
            <a:r>
              <a:rPr b="1" i="1" lang="en-US">
                <a:solidFill>
                  <a:srgbClr val="ff3333"/>
                </a:solidFill>
                <a:latin typeface="Arial"/>
              </a:rPr>
              <a:t>Write SupplierComplaint </a:t>
            </a:r>
            <a:endParaRPr/>
          </a:p>
          <a:p>
            <a:r>
              <a:rPr b="1" i="1" lang="en-US">
                <a:solidFill>
                  <a:srgbClr val="ff3333"/>
                </a:solidFill>
                <a:latin typeface="Arial"/>
              </a:rPr>
              <a:t>ORC Tables as Files</a:t>
            </a:r>
            <a:endParaRPr/>
          </a:p>
        </p:txBody>
      </p:sp>
      <p:sp>
        <p:nvSpPr>
          <p:cNvPr id="530" name="Line 25"/>
          <p:cNvSpPr/>
          <p:nvPr/>
        </p:nvSpPr>
        <p:spPr>
          <a:xfrm flipV="1">
            <a:off x="8138160" y="3781440"/>
            <a:ext cx="0" cy="1110240"/>
          </a:xfrm>
          <a:prstGeom prst="line">
            <a:avLst/>
          </a:prstGeom>
          <a:ln w="36720">
            <a:solidFill>
              <a:srgbClr val="ff3333"/>
            </a:solidFill>
            <a:round/>
            <a:tailEnd len="med" type="triangle" w="med"/>
          </a:ln>
        </p:spPr>
      </p:sp>
    </p:spTree>
  </p:cSld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TextShape 1"/>
          <p:cNvSpPr txBox="1"/>
          <p:nvPr/>
        </p:nvSpPr>
        <p:spPr>
          <a:xfrm>
            <a:off x="5479920" y="4249440"/>
            <a:ext cx="1475280" cy="602280"/>
          </a:xfrm>
          <a:prstGeom prst="rect">
            <a:avLst/>
          </a:prstGeom>
        </p:spPr>
        <p:txBody>
          <a:bodyPr lIns="90000" rIns="90000" tIns="45000" bIns="45000"/>
          <a:p>
            <a:pPr algn="ctr"/>
            <a:r>
              <a:rPr b="1" i="1" lang="en-US">
                <a:solidFill>
                  <a:srgbClr val="ff3333"/>
                </a:solidFill>
                <a:latin typeface="Arial"/>
              </a:rPr>
              <a:t>Distributed</a:t>
            </a:r>
            <a:endParaRPr/>
          </a:p>
          <a:p>
            <a:pPr algn="ctr"/>
            <a:r>
              <a:rPr b="1" i="1" lang="en-US">
                <a:solidFill>
                  <a:srgbClr val="ff3333"/>
                </a:solidFill>
                <a:latin typeface="Arial"/>
              </a:rPr>
              <a:t>Query</a:t>
            </a:r>
            <a:endParaRPr/>
          </a:p>
        </p:txBody>
      </p:sp>
      <p:sp>
        <p:nvSpPr>
          <p:cNvPr id="532" name="CustomShape 2"/>
          <p:cNvSpPr/>
          <p:nvPr/>
        </p:nvSpPr>
        <p:spPr>
          <a:xfrm>
            <a:off x="6235920" y="2263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533" name="CustomShape 3"/>
          <p:cNvSpPr/>
          <p:nvPr/>
        </p:nvSpPr>
        <p:spPr>
          <a:xfrm>
            <a:off x="640080" y="294480"/>
            <a:ext cx="8935200" cy="626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4400">
                <a:latin typeface="Arial"/>
              </a:rPr>
              <a:t>Flow: Analyze Complaints</a:t>
            </a:r>
            <a:endParaRPr/>
          </a:p>
        </p:txBody>
      </p:sp>
      <p:sp>
        <p:nvSpPr>
          <p:cNvPr id="534" name="CustomShape 4"/>
          <p:cNvSpPr/>
          <p:nvPr/>
        </p:nvSpPr>
        <p:spPr>
          <a:xfrm>
            <a:off x="504000" y="1097280"/>
            <a:ext cx="9071280" cy="6217560"/>
          </a:xfrm>
          <a:prstGeom prst="rect">
            <a:avLst/>
          </a:prstGeom>
          <a:noFill/>
          <a:ln>
            <a:noFill/>
          </a:ln>
        </p:spPr>
      </p:sp>
      <p:sp>
        <p:nvSpPr>
          <p:cNvPr id="535" name="CustomShape 5"/>
          <p:cNvSpPr/>
          <p:nvPr/>
        </p:nvSpPr>
        <p:spPr>
          <a:xfrm>
            <a:off x="6127920" y="2155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536" name="CustomShape 6"/>
          <p:cNvSpPr/>
          <p:nvPr/>
        </p:nvSpPr>
        <p:spPr>
          <a:xfrm>
            <a:off x="6019920" y="2047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Cassandra</a:t>
            </a:r>
            <a:endParaRPr/>
          </a:p>
        </p:txBody>
      </p:sp>
      <p:sp>
        <p:nvSpPr>
          <p:cNvPr id="537" name="CustomShape 7"/>
          <p:cNvSpPr/>
          <p:nvPr/>
        </p:nvSpPr>
        <p:spPr>
          <a:xfrm>
            <a:off x="7603920" y="3631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538" name="CustomShape 8"/>
          <p:cNvSpPr/>
          <p:nvPr/>
        </p:nvSpPr>
        <p:spPr>
          <a:xfrm>
            <a:off x="7495920" y="3523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539" name="CustomShape 9"/>
          <p:cNvSpPr/>
          <p:nvPr/>
        </p:nvSpPr>
        <p:spPr>
          <a:xfrm>
            <a:off x="7387920" y="3415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HadoopHive</a:t>
            </a:r>
            <a:endParaRPr/>
          </a:p>
        </p:txBody>
      </p:sp>
      <p:sp>
        <p:nvSpPr>
          <p:cNvPr id="540" name="CustomShape 10"/>
          <p:cNvSpPr/>
          <p:nvPr/>
        </p:nvSpPr>
        <p:spPr>
          <a:xfrm>
            <a:off x="5695920" y="5107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541" name="CustomShape 11"/>
          <p:cNvSpPr/>
          <p:nvPr/>
        </p:nvSpPr>
        <p:spPr>
          <a:xfrm>
            <a:off x="5587920" y="4999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542" name="CustomShape 12"/>
          <p:cNvSpPr/>
          <p:nvPr/>
        </p:nvSpPr>
        <p:spPr>
          <a:xfrm>
            <a:off x="5479920" y="4891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Presto</a:t>
            </a:r>
            <a:endParaRPr/>
          </a:p>
        </p:txBody>
      </p:sp>
      <p:sp>
        <p:nvSpPr>
          <p:cNvPr id="543" name="CustomShape 13"/>
          <p:cNvSpPr/>
          <p:nvPr/>
        </p:nvSpPr>
        <p:spPr>
          <a:xfrm>
            <a:off x="7747920" y="5107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544" name="CustomShape 14"/>
          <p:cNvSpPr/>
          <p:nvPr/>
        </p:nvSpPr>
        <p:spPr>
          <a:xfrm>
            <a:off x="7639920" y="4999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</p:sp>
      <p:sp>
        <p:nvSpPr>
          <p:cNvPr id="545" name="CustomShape 15"/>
          <p:cNvSpPr/>
          <p:nvPr/>
        </p:nvSpPr>
        <p:spPr>
          <a:xfrm>
            <a:off x="7531920" y="48916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Spark</a:t>
            </a:r>
            <a:endParaRPr/>
          </a:p>
        </p:txBody>
      </p:sp>
      <p:sp>
        <p:nvSpPr>
          <p:cNvPr id="546" name="CustomShape 16"/>
          <p:cNvSpPr/>
          <p:nvPr/>
        </p:nvSpPr>
        <p:spPr>
          <a:xfrm>
            <a:off x="2553840" y="147672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Zeppelin</a:t>
            </a:r>
            <a:endParaRPr/>
          </a:p>
        </p:txBody>
      </p:sp>
      <p:sp>
        <p:nvSpPr>
          <p:cNvPr id="547" name="CustomShape 17"/>
          <p:cNvSpPr/>
          <p:nvPr/>
        </p:nvSpPr>
        <p:spPr>
          <a:xfrm>
            <a:off x="1913760" y="2205360"/>
            <a:ext cx="2743200" cy="109728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Ctr="1"/>
          <a:p>
            <a:pPr algn="ctr"/>
            <a:r>
              <a:rPr lang="en-US">
                <a:latin typeface="Arial"/>
              </a:rPr>
              <a:t>webui - Jetty</a:t>
            </a:r>
            <a:endParaRPr/>
          </a:p>
        </p:txBody>
      </p:sp>
      <p:sp>
        <p:nvSpPr>
          <p:cNvPr id="548" name="CustomShape 18"/>
          <p:cNvSpPr/>
          <p:nvPr/>
        </p:nvSpPr>
        <p:spPr>
          <a:xfrm>
            <a:off x="1913760" y="3723120"/>
            <a:ext cx="2743200" cy="102312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Ctr="1"/>
          <a:p>
            <a:pPr algn="ctr"/>
            <a:r>
              <a:rPr lang="en-US">
                <a:latin typeface="Arial"/>
              </a:rPr>
              <a:t>webapi - Jetty</a:t>
            </a:r>
            <a:endParaRPr/>
          </a:p>
        </p:txBody>
      </p:sp>
      <p:sp>
        <p:nvSpPr>
          <p:cNvPr id="549" name="CustomShape 19"/>
          <p:cNvSpPr/>
          <p:nvPr/>
        </p:nvSpPr>
        <p:spPr>
          <a:xfrm>
            <a:off x="2279520" y="2662560"/>
            <a:ext cx="2011680" cy="457200"/>
          </a:xfrm>
          <a:prstGeom prst="rect">
            <a:avLst/>
          </a:prstGeom>
          <a:solidFill>
            <a:srgbClr val="999999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 sz="1400">
                <a:latin typeface="Arial"/>
              </a:rPr>
              <a:t>nutritionLineage.jsp</a:t>
            </a:r>
            <a:endParaRPr/>
          </a:p>
          <a:p>
            <a:pPr algn="ctr"/>
            <a:r>
              <a:rPr lang="en-US" sz="1400">
                <a:latin typeface="Arial"/>
              </a:rPr>
              <a:t>bcsc-apiclient.war</a:t>
            </a:r>
            <a:endParaRPr/>
          </a:p>
        </p:txBody>
      </p:sp>
      <p:sp>
        <p:nvSpPr>
          <p:cNvPr id="550" name="CustomShape 20"/>
          <p:cNvSpPr/>
          <p:nvPr/>
        </p:nvSpPr>
        <p:spPr>
          <a:xfrm>
            <a:off x="2279520" y="4102560"/>
            <a:ext cx="2011680" cy="457200"/>
          </a:xfrm>
          <a:prstGeom prst="rect">
            <a:avLst/>
          </a:prstGeom>
          <a:solidFill>
            <a:srgbClr val="999999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 sz="1400">
                <a:latin typeface="Arial"/>
              </a:rPr>
              <a:t>bcsc-api.jar</a:t>
            </a:r>
            <a:endParaRPr/>
          </a:p>
        </p:txBody>
      </p:sp>
      <p:sp>
        <p:nvSpPr>
          <p:cNvPr id="551" name="CustomShape 21"/>
          <p:cNvSpPr/>
          <p:nvPr/>
        </p:nvSpPr>
        <p:spPr>
          <a:xfrm>
            <a:off x="5909760" y="3371760"/>
            <a:ext cx="1005840" cy="640080"/>
          </a:xfrm>
          <a:prstGeom prst="can">
            <a:avLst>
              <a:gd name="adj" fmla="val 5400"/>
            </a:avLst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MySQL</a:t>
            </a:r>
            <a:endParaRPr/>
          </a:p>
        </p:txBody>
      </p:sp>
      <p:pic>
        <p:nvPicPr>
          <p:cNvPr id="552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74320" y="2590560"/>
            <a:ext cx="731520" cy="678960"/>
          </a:xfrm>
          <a:prstGeom prst="rect">
            <a:avLst/>
          </a:prstGeom>
          <a:ln>
            <a:noFill/>
          </a:ln>
        </p:spPr>
      </p:pic>
      <p:sp>
        <p:nvSpPr>
          <p:cNvPr id="553" name="CustomShape 22"/>
          <p:cNvSpPr/>
          <p:nvPr/>
        </p:nvSpPr>
        <p:spPr>
          <a:xfrm>
            <a:off x="4541760" y="5847120"/>
            <a:ext cx="2743200" cy="1193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Ctr="1"/>
          <a:p>
            <a:pPr algn="ctr"/>
            <a:r>
              <a:rPr lang="en-US">
                <a:latin typeface="Arial"/>
              </a:rPr>
              <a:t>bcsc-sim</a:t>
            </a:r>
            <a:endParaRPr/>
          </a:p>
        </p:txBody>
      </p:sp>
      <p:sp>
        <p:nvSpPr>
          <p:cNvPr id="554" name="CustomShape 23"/>
          <p:cNvSpPr/>
          <p:nvPr/>
        </p:nvSpPr>
        <p:spPr>
          <a:xfrm>
            <a:off x="4907520" y="6226560"/>
            <a:ext cx="2011680" cy="265680"/>
          </a:xfrm>
          <a:prstGeom prst="rect">
            <a:avLst/>
          </a:prstGeom>
          <a:solidFill>
            <a:srgbClr val="999999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 sz="1400">
                <a:latin typeface="Arial"/>
              </a:rPr>
              <a:t>GenSimSuppliers</a:t>
            </a:r>
            <a:endParaRPr/>
          </a:p>
        </p:txBody>
      </p:sp>
      <p:sp>
        <p:nvSpPr>
          <p:cNvPr id="555" name="CustomShape 24"/>
          <p:cNvSpPr/>
          <p:nvPr/>
        </p:nvSpPr>
        <p:spPr>
          <a:xfrm>
            <a:off x="4907520" y="6622560"/>
            <a:ext cx="2011680" cy="265680"/>
          </a:xfrm>
          <a:prstGeom prst="rect">
            <a:avLst/>
          </a:prstGeom>
          <a:solidFill>
            <a:srgbClr val="999999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 sz="1400">
                <a:latin typeface="Arial"/>
              </a:rPr>
              <a:t>GenSimComplaints</a:t>
            </a:r>
            <a:endParaRPr/>
          </a:p>
        </p:txBody>
      </p:sp>
      <p:sp>
        <p:nvSpPr>
          <p:cNvPr id="556" name="Line 25"/>
          <p:cNvSpPr/>
          <p:nvPr/>
        </p:nvSpPr>
        <p:spPr>
          <a:xfrm flipH="1">
            <a:off x="6858000" y="3781440"/>
            <a:ext cx="1335600" cy="1110240"/>
          </a:xfrm>
          <a:prstGeom prst="line">
            <a:avLst/>
          </a:prstGeom>
          <a:ln w="36720">
            <a:solidFill>
              <a:srgbClr val="ff3333"/>
            </a:solidFill>
            <a:round/>
            <a:tailEnd len="med" type="triangle" w="med"/>
          </a:ln>
        </p:spPr>
      </p:sp>
      <p:sp>
        <p:nvSpPr>
          <p:cNvPr id="557" name="Line 26"/>
          <p:cNvSpPr/>
          <p:nvPr/>
        </p:nvSpPr>
        <p:spPr>
          <a:xfrm flipH="1" flipV="1">
            <a:off x="4016880" y="1645920"/>
            <a:ext cx="1463040" cy="3245760"/>
          </a:xfrm>
          <a:prstGeom prst="line">
            <a:avLst/>
          </a:prstGeom>
          <a:ln w="36720">
            <a:solidFill>
              <a:srgbClr val="ff3333"/>
            </a:solidFill>
            <a:round/>
            <a:headEnd len="med" type="triangle" w="med"/>
            <a:tailEnd len="med" type="triangle" w="med"/>
          </a:ln>
        </p:spPr>
      </p:sp>
      <p:sp>
        <p:nvSpPr>
          <p:cNvPr id="558" name="Line 27"/>
          <p:cNvSpPr/>
          <p:nvPr/>
        </p:nvSpPr>
        <p:spPr>
          <a:xfrm flipH="1">
            <a:off x="1005840" y="1645920"/>
            <a:ext cx="1548000" cy="1188720"/>
          </a:xfrm>
          <a:prstGeom prst="line">
            <a:avLst/>
          </a:prstGeom>
          <a:ln w="36720">
            <a:solidFill>
              <a:srgbClr val="ff3333"/>
            </a:solidFill>
            <a:round/>
            <a:headEnd len="med" type="triangle" w="med"/>
            <a:tailEnd len="med" type="triangle" w="med"/>
          </a:ln>
        </p:spPr>
      </p:sp>
    </p:spTree>
  </p:cSld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CustomShape 1"/>
          <p:cNvSpPr/>
          <p:nvPr/>
        </p:nvSpPr>
        <p:spPr>
          <a:xfrm>
            <a:off x="640080" y="294480"/>
            <a:ext cx="8935200" cy="626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4400">
                <a:latin typeface="Arial"/>
              </a:rPr>
              <a:t>Distributed Join using Presto</a:t>
            </a:r>
            <a:endParaRPr/>
          </a:p>
        </p:txBody>
      </p:sp>
      <p:sp>
        <p:nvSpPr>
          <p:cNvPr id="560" name="CustomShape 2"/>
          <p:cNvSpPr/>
          <p:nvPr/>
        </p:nvSpPr>
        <p:spPr>
          <a:xfrm>
            <a:off x="504000" y="1097280"/>
            <a:ext cx="9071280" cy="621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Combine Data from Multiple Physical Sources into One Logical Data View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Developed by Facebook, Enhanced by Netflix, Uber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Active Community, 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Business Value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Speed To Market – No Changes To Source Databases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Scalable Analytics Across Databases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Data Warehouse Population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>
                <p:childTnLst>
                  <p:par>
                    <p:cTn id="33" fill="freeze">
                      <p:stCondLst>
                        <p:cond delay="indefinite"/>
                      </p:stCondLst>
                      <p:childTnLst>
                        <p:par>
                          <p:cTn id="34" fill="freeze">
                            <p:stCondLst>
                              <p:cond delay="0"/>
                            </p:stCondLst>
                            <p:childTnLst>
                              <p:par>
                                <p:cTn id="3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>
                                            <p:txEl>
                                              <p:pRg st="0" end="7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TextShape 1"/>
          <p:cNvSpPr txBox="1"/>
          <p:nvPr/>
        </p:nvSpPr>
        <p:spPr>
          <a:xfrm>
            <a:off x="4846320" y="2468880"/>
            <a:ext cx="1475280" cy="346320"/>
          </a:xfrm>
          <a:prstGeom prst="rect">
            <a:avLst/>
          </a:prstGeom>
        </p:spPr>
        <p:txBody>
          <a:bodyPr lIns="90000" rIns="90000" tIns="45000" bIns="45000"/>
          <a:p>
            <a:r>
              <a:rPr b="1" i="1" lang="en-US">
                <a:solidFill>
                  <a:srgbClr val="ff3333"/>
                </a:solidFill>
                <a:latin typeface="Arial"/>
              </a:rPr>
              <a:t>select ...</a:t>
            </a:r>
            <a:endParaRPr/>
          </a:p>
        </p:txBody>
      </p:sp>
      <p:sp>
        <p:nvSpPr>
          <p:cNvPr id="562" name="CustomShape 2"/>
          <p:cNvSpPr/>
          <p:nvPr/>
        </p:nvSpPr>
        <p:spPr>
          <a:xfrm>
            <a:off x="640080" y="294480"/>
            <a:ext cx="8935200" cy="626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4400">
                <a:latin typeface="Arial"/>
              </a:rPr>
              <a:t>Distributed Join Flow</a:t>
            </a:r>
            <a:endParaRPr/>
          </a:p>
        </p:txBody>
      </p:sp>
      <p:sp>
        <p:nvSpPr>
          <p:cNvPr id="563" name="CustomShape 3"/>
          <p:cNvSpPr/>
          <p:nvPr/>
        </p:nvSpPr>
        <p:spPr>
          <a:xfrm>
            <a:off x="504000" y="1097280"/>
            <a:ext cx="9071280" cy="6217560"/>
          </a:xfrm>
          <a:prstGeom prst="rect">
            <a:avLst/>
          </a:prstGeom>
          <a:noFill/>
          <a:ln>
            <a:noFill/>
          </a:ln>
        </p:spPr>
      </p:sp>
      <p:sp>
        <p:nvSpPr>
          <p:cNvPr id="564" name="CustomShape 4"/>
          <p:cNvSpPr/>
          <p:nvPr/>
        </p:nvSpPr>
        <p:spPr>
          <a:xfrm>
            <a:off x="2452320" y="2909520"/>
            <a:ext cx="4663440" cy="17373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rIns="90000" tIns="45000" bIns="45000"/>
          <a:p>
            <a:pPr algn="ctr"/>
            <a:r>
              <a:rPr lang="en-US">
                <a:latin typeface="Arial"/>
              </a:rPr>
              <a:t>Presto</a:t>
            </a:r>
            <a:endParaRPr/>
          </a:p>
        </p:txBody>
      </p:sp>
      <p:sp>
        <p:nvSpPr>
          <p:cNvPr id="565" name="CustomShape 5"/>
          <p:cNvSpPr/>
          <p:nvPr/>
        </p:nvSpPr>
        <p:spPr>
          <a:xfrm>
            <a:off x="4122360" y="20368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Zeppelin</a:t>
            </a:r>
            <a:endParaRPr/>
          </a:p>
        </p:txBody>
      </p:sp>
      <p:sp>
        <p:nvSpPr>
          <p:cNvPr id="566" name="CustomShape 6"/>
          <p:cNvSpPr/>
          <p:nvPr/>
        </p:nvSpPr>
        <p:spPr>
          <a:xfrm>
            <a:off x="7268400" y="5774400"/>
            <a:ext cx="1005840" cy="640080"/>
          </a:xfrm>
          <a:prstGeom prst="can">
            <a:avLst>
              <a:gd name="adj" fmla="val 5400"/>
            </a:avLst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MySQL</a:t>
            </a:r>
            <a:endParaRPr/>
          </a:p>
        </p:txBody>
      </p:sp>
      <p:pic>
        <p:nvPicPr>
          <p:cNvPr id="567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206240" y="1097280"/>
            <a:ext cx="731520" cy="678960"/>
          </a:xfrm>
          <a:prstGeom prst="rect">
            <a:avLst/>
          </a:prstGeom>
          <a:ln>
            <a:noFill/>
          </a:ln>
        </p:spPr>
      </p:pic>
      <p:sp>
        <p:nvSpPr>
          <p:cNvPr id="568" name="Line 7"/>
          <p:cNvSpPr/>
          <p:nvPr/>
        </p:nvSpPr>
        <p:spPr>
          <a:xfrm>
            <a:off x="4754880" y="2402640"/>
            <a:ext cx="0" cy="900000"/>
          </a:xfrm>
          <a:prstGeom prst="line">
            <a:avLst/>
          </a:prstGeom>
          <a:ln w="36720">
            <a:solidFill>
              <a:srgbClr val="ff3333"/>
            </a:solidFill>
            <a:round/>
            <a:tailEnd len="med" type="triangle" w="med"/>
          </a:ln>
        </p:spPr>
      </p:sp>
      <p:sp>
        <p:nvSpPr>
          <p:cNvPr id="569" name="CustomShape 8"/>
          <p:cNvSpPr/>
          <p:nvPr/>
        </p:nvSpPr>
        <p:spPr>
          <a:xfrm>
            <a:off x="4006800" y="3302640"/>
            <a:ext cx="1463040" cy="36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Coordinator</a:t>
            </a:r>
            <a:endParaRPr/>
          </a:p>
        </p:txBody>
      </p:sp>
      <p:sp>
        <p:nvSpPr>
          <p:cNvPr id="570" name="CustomShape 9"/>
          <p:cNvSpPr/>
          <p:nvPr/>
        </p:nvSpPr>
        <p:spPr>
          <a:xfrm>
            <a:off x="4114800" y="4022640"/>
            <a:ext cx="1280160" cy="36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Worker2</a:t>
            </a:r>
            <a:endParaRPr/>
          </a:p>
        </p:txBody>
      </p:sp>
      <p:sp>
        <p:nvSpPr>
          <p:cNvPr id="571" name="CustomShape 10"/>
          <p:cNvSpPr/>
          <p:nvPr/>
        </p:nvSpPr>
        <p:spPr>
          <a:xfrm>
            <a:off x="2638800" y="4022640"/>
            <a:ext cx="1280160" cy="36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Worker1</a:t>
            </a:r>
            <a:endParaRPr/>
          </a:p>
        </p:txBody>
      </p:sp>
      <p:sp>
        <p:nvSpPr>
          <p:cNvPr id="572" name="CustomShape 11"/>
          <p:cNvSpPr/>
          <p:nvPr/>
        </p:nvSpPr>
        <p:spPr>
          <a:xfrm>
            <a:off x="5626800" y="4022640"/>
            <a:ext cx="1280160" cy="36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Worker3</a:t>
            </a:r>
            <a:endParaRPr/>
          </a:p>
        </p:txBody>
      </p:sp>
      <p:sp>
        <p:nvSpPr>
          <p:cNvPr id="573" name="CustomShape 12"/>
          <p:cNvSpPr/>
          <p:nvPr/>
        </p:nvSpPr>
        <p:spPr>
          <a:xfrm>
            <a:off x="5972760" y="3146760"/>
            <a:ext cx="822600" cy="640080"/>
          </a:xfrm>
          <a:prstGeom prst="can">
            <a:avLst>
              <a:gd name="adj" fmla="val 5400"/>
            </a:avLst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 sz="1600">
                <a:latin typeface="Arial"/>
              </a:rPr>
              <a:t>Hive</a:t>
            </a:r>
            <a:endParaRPr/>
          </a:p>
          <a:p>
            <a:pPr algn="ctr"/>
            <a:r>
              <a:rPr lang="en-US" sz="1600">
                <a:latin typeface="Arial"/>
              </a:rPr>
              <a:t>Catalog</a:t>
            </a:r>
            <a:endParaRPr/>
          </a:p>
        </p:txBody>
      </p:sp>
      <p:sp>
        <p:nvSpPr>
          <p:cNvPr id="574" name="CustomShape 13"/>
          <p:cNvSpPr/>
          <p:nvPr/>
        </p:nvSpPr>
        <p:spPr>
          <a:xfrm>
            <a:off x="1660320" y="5321520"/>
            <a:ext cx="4663440" cy="17373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rIns="90000" tIns="45000" bIns="45000"/>
          <a:p>
            <a:pPr algn="ctr"/>
            <a:r>
              <a:rPr lang="en-US">
                <a:latin typeface="Arial"/>
              </a:rPr>
              <a:t>Hadoop</a:t>
            </a:r>
            <a:endParaRPr/>
          </a:p>
        </p:txBody>
      </p:sp>
      <p:sp>
        <p:nvSpPr>
          <p:cNvPr id="575" name="CustomShape 14"/>
          <p:cNvSpPr/>
          <p:nvPr/>
        </p:nvSpPr>
        <p:spPr>
          <a:xfrm>
            <a:off x="3214800" y="5714640"/>
            <a:ext cx="1463040" cy="36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NameNode</a:t>
            </a:r>
            <a:endParaRPr/>
          </a:p>
        </p:txBody>
      </p:sp>
      <p:sp>
        <p:nvSpPr>
          <p:cNvPr id="576" name="CustomShape 15"/>
          <p:cNvSpPr/>
          <p:nvPr/>
        </p:nvSpPr>
        <p:spPr>
          <a:xfrm>
            <a:off x="3322800" y="6434640"/>
            <a:ext cx="1280160" cy="36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DataNode2</a:t>
            </a:r>
            <a:endParaRPr/>
          </a:p>
        </p:txBody>
      </p:sp>
      <p:sp>
        <p:nvSpPr>
          <p:cNvPr id="577" name="CustomShape 16"/>
          <p:cNvSpPr/>
          <p:nvPr/>
        </p:nvSpPr>
        <p:spPr>
          <a:xfrm>
            <a:off x="1846800" y="6434640"/>
            <a:ext cx="1280160" cy="36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DataNode1</a:t>
            </a:r>
            <a:endParaRPr/>
          </a:p>
        </p:txBody>
      </p:sp>
      <p:sp>
        <p:nvSpPr>
          <p:cNvPr id="578" name="CustomShape 17"/>
          <p:cNvSpPr/>
          <p:nvPr/>
        </p:nvSpPr>
        <p:spPr>
          <a:xfrm>
            <a:off x="4834800" y="6434640"/>
            <a:ext cx="1280160" cy="36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DataNode3</a:t>
            </a:r>
            <a:endParaRPr/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640080" y="294480"/>
            <a:ext cx="8935200" cy="626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latin typeface="Arial"/>
              </a:rPr>
              <a:t>My Objectives</a:t>
            </a:r>
            <a:endParaRPr/>
          </a:p>
        </p:txBody>
      </p:sp>
      <p:sp>
        <p:nvSpPr>
          <p:cNvPr id="77" name="CustomShape 2"/>
          <p:cNvSpPr/>
          <p:nvPr/>
        </p:nvSpPr>
        <p:spPr>
          <a:xfrm>
            <a:off x="504000" y="1097280"/>
            <a:ext cx="9071280" cy="5055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Learn about Blockchain (but not Bitcoin)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Demonstrate Real World Use Cases for Blockchain in Supply Chain via Pet Nutrition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Apply Big Data and Relational to Blockchain 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Complex, Configurable Simulation Generation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Maximize Developer Efficiency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Data Science Ready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Utilize Open Source, Industry Standard Approaches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>
                <p:childTnLst>
                  <p:par>
                    <p:cTn id="15" fill="freeze">
                      <p:stCondLst>
                        <p:cond delay="indefinite"/>
                      </p:stCondLst>
                      <p:childTnLst>
                        <p:par>
                          <p:cTn id="16" fill="freeze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freeze">
                      <p:stCondLst>
                        <p:cond delay="indefinite"/>
                      </p:stCondLst>
                      <p:childTnLst>
                        <p:par>
                          <p:cTn id="20" fill="freeze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freeze">
                      <p:stCondLst>
                        <p:cond delay="indefinite"/>
                      </p:stCondLst>
                      <p:childTnLst>
                        <p:par>
                          <p:cTn id="28" fill="freeze">
                            <p:stCondLst>
                              <p:cond delay="0"/>
                            </p:stCondLst>
                            <p:childTnLst>
                              <p:par>
                                <p:cTn id="2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CustomShape 1"/>
          <p:cNvSpPr/>
          <p:nvPr/>
        </p:nvSpPr>
        <p:spPr>
          <a:xfrm>
            <a:off x="640080" y="294480"/>
            <a:ext cx="8935200" cy="626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4400">
                <a:latin typeface="Arial"/>
              </a:rPr>
              <a:t>Distributed Join Flow</a:t>
            </a:r>
            <a:endParaRPr/>
          </a:p>
        </p:txBody>
      </p:sp>
      <p:sp>
        <p:nvSpPr>
          <p:cNvPr id="580" name="CustomShape 2"/>
          <p:cNvSpPr/>
          <p:nvPr/>
        </p:nvSpPr>
        <p:spPr>
          <a:xfrm>
            <a:off x="504000" y="1097280"/>
            <a:ext cx="9071280" cy="6217560"/>
          </a:xfrm>
          <a:prstGeom prst="rect">
            <a:avLst/>
          </a:prstGeom>
          <a:noFill/>
          <a:ln>
            <a:noFill/>
          </a:ln>
        </p:spPr>
      </p:sp>
      <p:sp>
        <p:nvSpPr>
          <p:cNvPr id="581" name="CustomShape 3"/>
          <p:cNvSpPr/>
          <p:nvPr/>
        </p:nvSpPr>
        <p:spPr>
          <a:xfrm>
            <a:off x="2452320" y="2909520"/>
            <a:ext cx="4663440" cy="17373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rIns="90000" tIns="45000" bIns="45000"/>
          <a:p>
            <a:pPr algn="ctr"/>
            <a:r>
              <a:rPr lang="en-US">
                <a:latin typeface="Arial"/>
              </a:rPr>
              <a:t>Presto</a:t>
            </a:r>
            <a:endParaRPr/>
          </a:p>
        </p:txBody>
      </p:sp>
      <p:sp>
        <p:nvSpPr>
          <p:cNvPr id="582" name="CustomShape 4"/>
          <p:cNvSpPr/>
          <p:nvPr/>
        </p:nvSpPr>
        <p:spPr>
          <a:xfrm>
            <a:off x="4122360" y="20368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Zeppelin</a:t>
            </a:r>
            <a:endParaRPr/>
          </a:p>
        </p:txBody>
      </p:sp>
      <p:sp>
        <p:nvSpPr>
          <p:cNvPr id="583" name="CustomShape 5"/>
          <p:cNvSpPr/>
          <p:nvPr/>
        </p:nvSpPr>
        <p:spPr>
          <a:xfrm>
            <a:off x="7268400" y="5774400"/>
            <a:ext cx="1005840" cy="640080"/>
          </a:xfrm>
          <a:prstGeom prst="can">
            <a:avLst>
              <a:gd name="adj" fmla="val 5400"/>
            </a:avLst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MySQL</a:t>
            </a:r>
            <a:endParaRPr/>
          </a:p>
        </p:txBody>
      </p:sp>
      <p:pic>
        <p:nvPicPr>
          <p:cNvPr id="584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206240" y="1097280"/>
            <a:ext cx="731520" cy="678960"/>
          </a:xfrm>
          <a:prstGeom prst="rect">
            <a:avLst/>
          </a:prstGeom>
          <a:ln>
            <a:noFill/>
          </a:ln>
        </p:spPr>
      </p:pic>
      <p:sp>
        <p:nvSpPr>
          <p:cNvPr id="585" name="CustomShape 6"/>
          <p:cNvSpPr/>
          <p:nvPr/>
        </p:nvSpPr>
        <p:spPr>
          <a:xfrm>
            <a:off x="4006800" y="3302640"/>
            <a:ext cx="1463040" cy="36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Coordinator</a:t>
            </a:r>
            <a:endParaRPr/>
          </a:p>
        </p:txBody>
      </p:sp>
      <p:sp>
        <p:nvSpPr>
          <p:cNvPr id="586" name="CustomShape 7"/>
          <p:cNvSpPr/>
          <p:nvPr/>
        </p:nvSpPr>
        <p:spPr>
          <a:xfrm>
            <a:off x="4114800" y="4022640"/>
            <a:ext cx="1280160" cy="36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Worker2</a:t>
            </a:r>
            <a:endParaRPr/>
          </a:p>
        </p:txBody>
      </p:sp>
      <p:sp>
        <p:nvSpPr>
          <p:cNvPr id="587" name="CustomShape 8"/>
          <p:cNvSpPr/>
          <p:nvPr/>
        </p:nvSpPr>
        <p:spPr>
          <a:xfrm>
            <a:off x="2638800" y="4022640"/>
            <a:ext cx="1280160" cy="36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Worker1</a:t>
            </a:r>
            <a:endParaRPr/>
          </a:p>
        </p:txBody>
      </p:sp>
      <p:sp>
        <p:nvSpPr>
          <p:cNvPr id="588" name="CustomShape 9"/>
          <p:cNvSpPr/>
          <p:nvPr/>
        </p:nvSpPr>
        <p:spPr>
          <a:xfrm>
            <a:off x="5626800" y="4022640"/>
            <a:ext cx="1280160" cy="36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Worker3</a:t>
            </a:r>
            <a:endParaRPr/>
          </a:p>
        </p:txBody>
      </p:sp>
      <p:sp>
        <p:nvSpPr>
          <p:cNvPr id="589" name="CustomShape 10"/>
          <p:cNvSpPr/>
          <p:nvPr/>
        </p:nvSpPr>
        <p:spPr>
          <a:xfrm>
            <a:off x="5972760" y="3146760"/>
            <a:ext cx="822600" cy="640080"/>
          </a:xfrm>
          <a:prstGeom prst="can">
            <a:avLst>
              <a:gd name="adj" fmla="val 5400"/>
            </a:avLst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 sz="1600">
                <a:latin typeface="Arial"/>
              </a:rPr>
              <a:t>Hive</a:t>
            </a:r>
            <a:endParaRPr/>
          </a:p>
          <a:p>
            <a:pPr algn="ctr"/>
            <a:r>
              <a:rPr lang="en-US" sz="1600">
                <a:latin typeface="Arial"/>
              </a:rPr>
              <a:t>Catalog</a:t>
            </a:r>
            <a:endParaRPr/>
          </a:p>
        </p:txBody>
      </p:sp>
      <p:sp>
        <p:nvSpPr>
          <p:cNvPr id="590" name="CustomShape 11"/>
          <p:cNvSpPr/>
          <p:nvPr/>
        </p:nvSpPr>
        <p:spPr>
          <a:xfrm>
            <a:off x="1660320" y="5321520"/>
            <a:ext cx="4663440" cy="17373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rIns="90000" tIns="45000" bIns="45000"/>
          <a:p>
            <a:pPr algn="ctr"/>
            <a:r>
              <a:rPr lang="en-US">
                <a:latin typeface="Arial"/>
              </a:rPr>
              <a:t>Hadoop</a:t>
            </a:r>
            <a:endParaRPr/>
          </a:p>
        </p:txBody>
      </p:sp>
      <p:sp>
        <p:nvSpPr>
          <p:cNvPr id="591" name="CustomShape 12"/>
          <p:cNvSpPr/>
          <p:nvPr/>
        </p:nvSpPr>
        <p:spPr>
          <a:xfrm>
            <a:off x="3214800" y="5714640"/>
            <a:ext cx="1463040" cy="36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NameNode</a:t>
            </a:r>
            <a:endParaRPr/>
          </a:p>
        </p:txBody>
      </p:sp>
      <p:sp>
        <p:nvSpPr>
          <p:cNvPr id="592" name="CustomShape 13"/>
          <p:cNvSpPr/>
          <p:nvPr/>
        </p:nvSpPr>
        <p:spPr>
          <a:xfrm>
            <a:off x="3322800" y="6434640"/>
            <a:ext cx="1280160" cy="36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DataNode2</a:t>
            </a:r>
            <a:endParaRPr/>
          </a:p>
        </p:txBody>
      </p:sp>
      <p:sp>
        <p:nvSpPr>
          <p:cNvPr id="593" name="CustomShape 14"/>
          <p:cNvSpPr/>
          <p:nvPr/>
        </p:nvSpPr>
        <p:spPr>
          <a:xfrm>
            <a:off x="1846800" y="6434640"/>
            <a:ext cx="1280160" cy="36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DataNode1</a:t>
            </a:r>
            <a:endParaRPr/>
          </a:p>
        </p:txBody>
      </p:sp>
      <p:sp>
        <p:nvSpPr>
          <p:cNvPr id="594" name="CustomShape 15"/>
          <p:cNvSpPr/>
          <p:nvPr/>
        </p:nvSpPr>
        <p:spPr>
          <a:xfrm>
            <a:off x="4834800" y="6434640"/>
            <a:ext cx="1280160" cy="36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DataNode3</a:t>
            </a:r>
            <a:endParaRPr/>
          </a:p>
        </p:txBody>
      </p:sp>
      <p:sp>
        <p:nvSpPr>
          <p:cNvPr id="595" name="Line 16"/>
          <p:cNvSpPr/>
          <p:nvPr/>
        </p:nvSpPr>
        <p:spPr>
          <a:xfrm flipH="1">
            <a:off x="5469840" y="3474720"/>
            <a:ext cx="502920" cy="0"/>
          </a:xfrm>
          <a:prstGeom prst="line">
            <a:avLst/>
          </a:prstGeom>
          <a:ln w="36720">
            <a:solidFill>
              <a:srgbClr val="ff3333"/>
            </a:solidFill>
            <a:round/>
            <a:tailEnd len="med" type="triangle" w="med"/>
          </a:ln>
        </p:spPr>
      </p:sp>
      <p:sp>
        <p:nvSpPr>
          <p:cNvPr id="596" name="TextShape 17"/>
          <p:cNvSpPr txBox="1"/>
          <p:nvPr/>
        </p:nvSpPr>
        <p:spPr>
          <a:xfrm>
            <a:off x="6898320" y="3260880"/>
            <a:ext cx="2107440" cy="602280"/>
          </a:xfrm>
          <a:prstGeom prst="rect">
            <a:avLst/>
          </a:prstGeom>
        </p:spPr>
        <p:txBody>
          <a:bodyPr lIns="90000" rIns="90000" tIns="45000" bIns="45000"/>
          <a:p>
            <a:r>
              <a:rPr b="1" i="1" lang="en-US">
                <a:solidFill>
                  <a:srgbClr val="ff3333"/>
                </a:solidFill>
                <a:latin typeface="Arial"/>
              </a:rPr>
              <a:t>fetch ORC/HDFS </a:t>
            </a:r>
            <a:endParaRPr/>
          </a:p>
          <a:p>
            <a:r>
              <a:rPr b="1" i="1" lang="en-US">
                <a:solidFill>
                  <a:srgbClr val="ff3333"/>
                </a:solidFill>
                <a:latin typeface="Arial"/>
              </a:rPr>
              <a:t>metadata</a:t>
            </a:r>
            <a:endParaRPr/>
          </a:p>
        </p:txBody>
      </p:sp>
    </p:spTree>
  </p:cSld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CustomShape 1"/>
          <p:cNvSpPr/>
          <p:nvPr/>
        </p:nvSpPr>
        <p:spPr>
          <a:xfrm>
            <a:off x="640080" y="294480"/>
            <a:ext cx="8935200" cy="626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4400">
                <a:latin typeface="Arial"/>
              </a:rPr>
              <a:t>Distributed Join Flow</a:t>
            </a:r>
            <a:endParaRPr/>
          </a:p>
        </p:txBody>
      </p:sp>
      <p:sp>
        <p:nvSpPr>
          <p:cNvPr id="598" name="CustomShape 2"/>
          <p:cNvSpPr/>
          <p:nvPr/>
        </p:nvSpPr>
        <p:spPr>
          <a:xfrm>
            <a:off x="504000" y="1097280"/>
            <a:ext cx="9071280" cy="6217560"/>
          </a:xfrm>
          <a:prstGeom prst="rect">
            <a:avLst/>
          </a:prstGeom>
          <a:noFill/>
          <a:ln>
            <a:noFill/>
          </a:ln>
        </p:spPr>
      </p:sp>
      <p:sp>
        <p:nvSpPr>
          <p:cNvPr id="599" name="CustomShape 3"/>
          <p:cNvSpPr/>
          <p:nvPr/>
        </p:nvSpPr>
        <p:spPr>
          <a:xfrm>
            <a:off x="2452320" y="2909520"/>
            <a:ext cx="4663440" cy="17373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rIns="90000" tIns="45000" bIns="45000"/>
          <a:p>
            <a:pPr algn="ctr"/>
            <a:r>
              <a:rPr lang="en-US">
                <a:latin typeface="Arial"/>
              </a:rPr>
              <a:t>Presto</a:t>
            </a:r>
            <a:endParaRPr/>
          </a:p>
        </p:txBody>
      </p:sp>
      <p:sp>
        <p:nvSpPr>
          <p:cNvPr id="600" name="CustomShape 4"/>
          <p:cNvSpPr/>
          <p:nvPr/>
        </p:nvSpPr>
        <p:spPr>
          <a:xfrm>
            <a:off x="4122360" y="20368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Zeppelin</a:t>
            </a:r>
            <a:endParaRPr/>
          </a:p>
        </p:txBody>
      </p:sp>
      <p:sp>
        <p:nvSpPr>
          <p:cNvPr id="601" name="CustomShape 5"/>
          <p:cNvSpPr/>
          <p:nvPr/>
        </p:nvSpPr>
        <p:spPr>
          <a:xfrm>
            <a:off x="7268400" y="5774400"/>
            <a:ext cx="1005840" cy="640080"/>
          </a:xfrm>
          <a:prstGeom prst="can">
            <a:avLst>
              <a:gd name="adj" fmla="val 5400"/>
            </a:avLst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MySQL</a:t>
            </a:r>
            <a:endParaRPr/>
          </a:p>
        </p:txBody>
      </p:sp>
      <p:pic>
        <p:nvPicPr>
          <p:cNvPr id="602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206240" y="1097280"/>
            <a:ext cx="731520" cy="678960"/>
          </a:xfrm>
          <a:prstGeom prst="rect">
            <a:avLst/>
          </a:prstGeom>
          <a:ln>
            <a:noFill/>
          </a:ln>
        </p:spPr>
      </p:pic>
      <p:sp>
        <p:nvSpPr>
          <p:cNvPr id="603" name="Line 6"/>
          <p:cNvSpPr/>
          <p:nvPr/>
        </p:nvSpPr>
        <p:spPr>
          <a:xfrm>
            <a:off x="4754880" y="3668400"/>
            <a:ext cx="0" cy="354240"/>
          </a:xfrm>
          <a:prstGeom prst="line">
            <a:avLst/>
          </a:prstGeom>
          <a:ln w="36720">
            <a:solidFill>
              <a:srgbClr val="ff3333"/>
            </a:solidFill>
            <a:round/>
            <a:tailEnd len="med" type="triangle" w="med"/>
          </a:ln>
        </p:spPr>
      </p:sp>
      <p:sp>
        <p:nvSpPr>
          <p:cNvPr id="604" name="CustomShape 7"/>
          <p:cNvSpPr/>
          <p:nvPr/>
        </p:nvSpPr>
        <p:spPr>
          <a:xfrm>
            <a:off x="4006800" y="3302640"/>
            <a:ext cx="1463040" cy="36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Coordinator</a:t>
            </a:r>
            <a:endParaRPr/>
          </a:p>
        </p:txBody>
      </p:sp>
      <p:sp>
        <p:nvSpPr>
          <p:cNvPr id="605" name="CustomShape 8"/>
          <p:cNvSpPr/>
          <p:nvPr/>
        </p:nvSpPr>
        <p:spPr>
          <a:xfrm>
            <a:off x="4114800" y="4022640"/>
            <a:ext cx="1280160" cy="36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Worker2</a:t>
            </a:r>
            <a:endParaRPr/>
          </a:p>
        </p:txBody>
      </p:sp>
      <p:sp>
        <p:nvSpPr>
          <p:cNvPr id="606" name="CustomShape 9"/>
          <p:cNvSpPr/>
          <p:nvPr/>
        </p:nvSpPr>
        <p:spPr>
          <a:xfrm>
            <a:off x="2638800" y="4022640"/>
            <a:ext cx="1280160" cy="36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Worker1</a:t>
            </a:r>
            <a:endParaRPr/>
          </a:p>
        </p:txBody>
      </p:sp>
      <p:sp>
        <p:nvSpPr>
          <p:cNvPr id="607" name="CustomShape 10"/>
          <p:cNvSpPr/>
          <p:nvPr/>
        </p:nvSpPr>
        <p:spPr>
          <a:xfrm>
            <a:off x="5626800" y="4022640"/>
            <a:ext cx="1280160" cy="36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Worker3</a:t>
            </a:r>
            <a:endParaRPr/>
          </a:p>
        </p:txBody>
      </p:sp>
      <p:sp>
        <p:nvSpPr>
          <p:cNvPr id="608" name="CustomShape 11"/>
          <p:cNvSpPr/>
          <p:nvPr/>
        </p:nvSpPr>
        <p:spPr>
          <a:xfrm>
            <a:off x="5972760" y="3146760"/>
            <a:ext cx="822600" cy="640080"/>
          </a:xfrm>
          <a:prstGeom prst="can">
            <a:avLst>
              <a:gd name="adj" fmla="val 5400"/>
            </a:avLst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 sz="1600">
                <a:latin typeface="Arial"/>
              </a:rPr>
              <a:t>Hive</a:t>
            </a:r>
            <a:endParaRPr/>
          </a:p>
          <a:p>
            <a:pPr algn="ctr"/>
            <a:r>
              <a:rPr lang="en-US" sz="1600">
                <a:latin typeface="Arial"/>
              </a:rPr>
              <a:t>Catalog</a:t>
            </a:r>
            <a:endParaRPr/>
          </a:p>
        </p:txBody>
      </p:sp>
      <p:sp>
        <p:nvSpPr>
          <p:cNvPr id="609" name="CustomShape 12"/>
          <p:cNvSpPr/>
          <p:nvPr/>
        </p:nvSpPr>
        <p:spPr>
          <a:xfrm>
            <a:off x="1660320" y="5321520"/>
            <a:ext cx="4663440" cy="17373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rIns="90000" tIns="45000" bIns="45000"/>
          <a:p>
            <a:pPr algn="ctr"/>
            <a:r>
              <a:rPr lang="en-US">
                <a:latin typeface="Arial"/>
              </a:rPr>
              <a:t>Hadoop</a:t>
            </a:r>
            <a:endParaRPr/>
          </a:p>
        </p:txBody>
      </p:sp>
      <p:sp>
        <p:nvSpPr>
          <p:cNvPr id="610" name="CustomShape 13"/>
          <p:cNvSpPr/>
          <p:nvPr/>
        </p:nvSpPr>
        <p:spPr>
          <a:xfrm>
            <a:off x="3214800" y="5714640"/>
            <a:ext cx="1463040" cy="36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NameNode</a:t>
            </a:r>
            <a:endParaRPr/>
          </a:p>
        </p:txBody>
      </p:sp>
      <p:sp>
        <p:nvSpPr>
          <p:cNvPr id="611" name="CustomShape 14"/>
          <p:cNvSpPr/>
          <p:nvPr/>
        </p:nvSpPr>
        <p:spPr>
          <a:xfrm>
            <a:off x="3322800" y="6434640"/>
            <a:ext cx="1280160" cy="36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DataNode2</a:t>
            </a:r>
            <a:endParaRPr/>
          </a:p>
        </p:txBody>
      </p:sp>
      <p:sp>
        <p:nvSpPr>
          <p:cNvPr id="612" name="CustomShape 15"/>
          <p:cNvSpPr/>
          <p:nvPr/>
        </p:nvSpPr>
        <p:spPr>
          <a:xfrm>
            <a:off x="1846800" y="6434640"/>
            <a:ext cx="1280160" cy="36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DataNode1</a:t>
            </a:r>
            <a:endParaRPr/>
          </a:p>
        </p:txBody>
      </p:sp>
      <p:sp>
        <p:nvSpPr>
          <p:cNvPr id="613" name="CustomShape 16"/>
          <p:cNvSpPr/>
          <p:nvPr/>
        </p:nvSpPr>
        <p:spPr>
          <a:xfrm>
            <a:off x="4834800" y="6434640"/>
            <a:ext cx="1280160" cy="36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DataNode3</a:t>
            </a:r>
            <a:endParaRPr/>
          </a:p>
        </p:txBody>
      </p:sp>
      <p:sp>
        <p:nvSpPr>
          <p:cNvPr id="614" name="Line 17"/>
          <p:cNvSpPr/>
          <p:nvPr/>
        </p:nvSpPr>
        <p:spPr>
          <a:xfrm flipH="1">
            <a:off x="3200400" y="3668400"/>
            <a:ext cx="1554480" cy="354240"/>
          </a:xfrm>
          <a:prstGeom prst="line">
            <a:avLst/>
          </a:prstGeom>
          <a:ln w="36720">
            <a:solidFill>
              <a:srgbClr val="ff3333"/>
            </a:solidFill>
            <a:round/>
            <a:tailEnd len="med" type="triangle" w="med"/>
          </a:ln>
        </p:spPr>
      </p:sp>
      <p:sp>
        <p:nvSpPr>
          <p:cNvPr id="615" name="Line 18"/>
          <p:cNvSpPr/>
          <p:nvPr/>
        </p:nvSpPr>
        <p:spPr>
          <a:xfrm>
            <a:off x="4754880" y="3668400"/>
            <a:ext cx="1554480" cy="354240"/>
          </a:xfrm>
          <a:prstGeom prst="line">
            <a:avLst/>
          </a:prstGeom>
          <a:ln w="36720">
            <a:solidFill>
              <a:srgbClr val="ff3333"/>
            </a:solidFill>
            <a:round/>
            <a:tailEnd len="med" type="triangle" w="med"/>
          </a:ln>
        </p:spPr>
      </p:sp>
    </p:spTree>
  </p:cSld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CustomShape 1"/>
          <p:cNvSpPr/>
          <p:nvPr/>
        </p:nvSpPr>
        <p:spPr>
          <a:xfrm>
            <a:off x="640080" y="294480"/>
            <a:ext cx="8935200" cy="626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4400">
                <a:latin typeface="Arial"/>
              </a:rPr>
              <a:t>Distributed Join Flow</a:t>
            </a:r>
            <a:endParaRPr/>
          </a:p>
        </p:txBody>
      </p:sp>
      <p:sp>
        <p:nvSpPr>
          <p:cNvPr id="617" name="CustomShape 2"/>
          <p:cNvSpPr/>
          <p:nvPr/>
        </p:nvSpPr>
        <p:spPr>
          <a:xfrm>
            <a:off x="504000" y="1097280"/>
            <a:ext cx="9071280" cy="6217560"/>
          </a:xfrm>
          <a:prstGeom prst="rect">
            <a:avLst/>
          </a:prstGeom>
          <a:noFill/>
          <a:ln>
            <a:noFill/>
          </a:ln>
        </p:spPr>
      </p:sp>
      <p:sp>
        <p:nvSpPr>
          <p:cNvPr id="618" name="CustomShape 3"/>
          <p:cNvSpPr/>
          <p:nvPr/>
        </p:nvSpPr>
        <p:spPr>
          <a:xfrm>
            <a:off x="2452320" y="2909520"/>
            <a:ext cx="4663440" cy="17373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rIns="90000" tIns="45000" bIns="45000"/>
          <a:p>
            <a:pPr algn="ctr"/>
            <a:r>
              <a:rPr lang="en-US">
                <a:latin typeface="Arial"/>
              </a:rPr>
              <a:t>Presto</a:t>
            </a:r>
            <a:endParaRPr/>
          </a:p>
        </p:txBody>
      </p:sp>
      <p:sp>
        <p:nvSpPr>
          <p:cNvPr id="619" name="CustomShape 4"/>
          <p:cNvSpPr/>
          <p:nvPr/>
        </p:nvSpPr>
        <p:spPr>
          <a:xfrm>
            <a:off x="4122360" y="20368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Zeppelin</a:t>
            </a:r>
            <a:endParaRPr/>
          </a:p>
        </p:txBody>
      </p:sp>
      <p:sp>
        <p:nvSpPr>
          <p:cNvPr id="620" name="CustomShape 5"/>
          <p:cNvSpPr/>
          <p:nvPr/>
        </p:nvSpPr>
        <p:spPr>
          <a:xfrm>
            <a:off x="7268400" y="5774400"/>
            <a:ext cx="1005840" cy="640080"/>
          </a:xfrm>
          <a:prstGeom prst="can">
            <a:avLst>
              <a:gd name="adj" fmla="val 5400"/>
            </a:avLst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MySQL</a:t>
            </a:r>
            <a:endParaRPr/>
          </a:p>
        </p:txBody>
      </p:sp>
      <p:pic>
        <p:nvPicPr>
          <p:cNvPr id="621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206240" y="1097280"/>
            <a:ext cx="731520" cy="678960"/>
          </a:xfrm>
          <a:prstGeom prst="rect">
            <a:avLst/>
          </a:prstGeom>
          <a:ln>
            <a:noFill/>
          </a:ln>
        </p:spPr>
      </p:pic>
      <p:sp>
        <p:nvSpPr>
          <p:cNvPr id="622" name="CustomShape 6"/>
          <p:cNvSpPr/>
          <p:nvPr/>
        </p:nvSpPr>
        <p:spPr>
          <a:xfrm>
            <a:off x="4006800" y="3302640"/>
            <a:ext cx="1463040" cy="36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Coordinator</a:t>
            </a:r>
            <a:endParaRPr/>
          </a:p>
        </p:txBody>
      </p:sp>
      <p:sp>
        <p:nvSpPr>
          <p:cNvPr id="623" name="CustomShape 7"/>
          <p:cNvSpPr/>
          <p:nvPr/>
        </p:nvSpPr>
        <p:spPr>
          <a:xfrm>
            <a:off x="4114800" y="4022640"/>
            <a:ext cx="1280160" cy="36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Worker2</a:t>
            </a:r>
            <a:endParaRPr/>
          </a:p>
        </p:txBody>
      </p:sp>
      <p:sp>
        <p:nvSpPr>
          <p:cNvPr id="624" name="CustomShape 8"/>
          <p:cNvSpPr/>
          <p:nvPr/>
        </p:nvSpPr>
        <p:spPr>
          <a:xfrm>
            <a:off x="2638800" y="4022640"/>
            <a:ext cx="1280160" cy="36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Worker1</a:t>
            </a:r>
            <a:endParaRPr/>
          </a:p>
        </p:txBody>
      </p:sp>
      <p:sp>
        <p:nvSpPr>
          <p:cNvPr id="625" name="CustomShape 9"/>
          <p:cNvSpPr/>
          <p:nvPr/>
        </p:nvSpPr>
        <p:spPr>
          <a:xfrm>
            <a:off x="5626800" y="4022640"/>
            <a:ext cx="1280160" cy="36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Worker3</a:t>
            </a:r>
            <a:endParaRPr/>
          </a:p>
        </p:txBody>
      </p:sp>
      <p:sp>
        <p:nvSpPr>
          <p:cNvPr id="626" name="CustomShape 10"/>
          <p:cNvSpPr/>
          <p:nvPr/>
        </p:nvSpPr>
        <p:spPr>
          <a:xfrm>
            <a:off x="5972760" y="3146760"/>
            <a:ext cx="822600" cy="640080"/>
          </a:xfrm>
          <a:prstGeom prst="can">
            <a:avLst>
              <a:gd name="adj" fmla="val 5400"/>
            </a:avLst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 sz="1600">
                <a:latin typeface="Arial"/>
              </a:rPr>
              <a:t>Hive</a:t>
            </a:r>
            <a:endParaRPr/>
          </a:p>
          <a:p>
            <a:pPr algn="ctr"/>
            <a:r>
              <a:rPr lang="en-US" sz="1600">
                <a:latin typeface="Arial"/>
              </a:rPr>
              <a:t>Catalog</a:t>
            </a:r>
            <a:endParaRPr/>
          </a:p>
        </p:txBody>
      </p:sp>
      <p:sp>
        <p:nvSpPr>
          <p:cNvPr id="627" name="CustomShape 11"/>
          <p:cNvSpPr/>
          <p:nvPr/>
        </p:nvSpPr>
        <p:spPr>
          <a:xfrm>
            <a:off x="1660320" y="5321520"/>
            <a:ext cx="4663440" cy="17373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rIns="90000" tIns="45000" bIns="45000"/>
          <a:p>
            <a:pPr algn="ctr"/>
            <a:r>
              <a:rPr lang="en-US">
                <a:latin typeface="Arial"/>
              </a:rPr>
              <a:t>Hadoop</a:t>
            </a:r>
            <a:endParaRPr/>
          </a:p>
        </p:txBody>
      </p:sp>
      <p:sp>
        <p:nvSpPr>
          <p:cNvPr id="628" name="CustomShape 12"/>
          <p:cNvSpPr/>
          <p:nvPr/>
        </p:nvSpPr>
        <p:spPr>
          <a:xfrm>
            <a:off x="3214800" y="5714640"/>
            <a:ext cx="1463040" cy="36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NameNode</a:t>
            </a:r>
            <a:endParaRPr/>
          </a:p>
        </p:txBody>
      </p:sp>
      <p:sp>
        <p:nvSpPr>
          <p:cNvPr id="629" name="CustomShape 13"/>
          <p:cNvSpPr/>
          <p:nvPr/>
        </p:nvSpPr>
        <p:spPr>
          <a:xfrm>
            <a:off x="3322800" y="6434640"/>
            <a:ext cx="1280160" cy="36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DataNode2</a:t>
            </a:r>
            <a:endParaRPr/>
          </a:p>
        </p:txBody>
      </p:sp>
      <p:sp>
        <p:nvSpPr>
          <p:cNvPr id="630" name="CustomShape 14"/>
          <p:cNvSpPr/>
          <p:nvPr/>
        </p:nvSpPr>
        <p:spPr>
          <a:xfrm>
            <a:off x="1846800" y="6434640"/>
            <a:ext cx="1280160" cy="36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DataNode1</a:t>
            </a:r>
            <a:endParaRPr/>
          </a:p>
        </p:txBody>
      </p:sp>
      <p:sp>
        <p:nvSpPr>
          <p:cNvPr id="631" name="CustomShape 15"/>
          <p:cNvSpPr/>
          <p:nvPr/>
        </p:nvSpPr>
        <p:spPr>
          <a:xfrm>
            <a:off x="4834800" y="6434640"/>
            <a:ext cx="1280160" cy="36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DataNode3</a:t>
            </a:r>
            <a:endParaRPr/>
          </a:p>
        </p:txBody>
      </p:sp>
      <p:sp>
        <p:nvSpPr>
          <p:cNvPr id="632" name="Line 16"/>
          <p:cNvSpPr/>
          <p:nvPr/>
        </p:nvSpPr>
        <p:spPr>
          <a:xfrm>
            <a:off x="3291840" y="4388400"/>
            <a:ext cx="640080" cy="1326240"/>
          </a:xfrm>
          <a:prstGeom prst="line">
            <a:avLst/>
          </a:prstGeom>
          <a:ln w="36720">
            <a:solidFill>
              <a:srgbClr val="ff3333"/>
            </a:solidFill>
            <a:round/>
            <a:tailEnd len="med" type="triangle" w="med"/>
          </a:ln>
        </p:spPr>
      </p:sp>
      <p:sp>
        <p:nvSpPr>
          <p:cNvPr id="633" name="Line 17"/>
          <p:cNvSpPr/>
          <p:nvPr/>
        </p:nvSpPr>
        <p:spPr>
          <a:xfrm flipH="1">
            <a:off x="3931920" y="4388400"/>
            <a:ext cx="2377440" cy="1326240"/>
          </a:xfrm>
          <a:prstGeom prst="line">
            <a:avLst/>
          </a:prstGeom>
          <a:ln w="36720">
            <a:solidFill>
              <a:srgbClr val="ff3333"/>
            </a:solidFill>
            <a:round/>
            <a:tailEnd len="med" type="triangle" w="med"/>
          </a:ln>
        </p:spPr>
      </p:sp>
      <p:sp>
        <p:nvSpPr>
          <p:cNvPr id="634" name="Line 18"/>
          <p:cNvSpPr/>
          <p:nvPr/>
        </p:nvSpPr>
        <p:spPr>
          <a:xfrm flipH="1">
            <a:off x="3931920" y="4388400"/>
            <a:ext cx="822960" cy="1326240"/>
          </a:xfrm>
          <a:prstGeom prst="line">
            <a:avLst/>
          </a:prstGeom>
          <a:ln w="36720">
            <a:solidFill>
              <a:srgbClr val="ff3333"/>
            </a:solidFill>
            <a:round/>
            <a:tailEnd len="med" type="triangle" w="med"/>
          </a:ln>
        </p:spPr>
      </p:sp>
    </p:spTree>
  </p:cSld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CustomShape 1"/>
          <p:cNvSpPr/>
          <p:nvPr/>
        </p:nvSpPr>
        <p:spPr>
          <a:xfrm>
            <a:off x="640080" y="294480"/>
            <a:ext cx="8935200" cy="626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4400">
                <a:latin typeface="Arial"/>
              </a:rPr>
              <a:t>Distributed Join Flow</a:t>
            </a:r>
            <a:endParaRPr/>
          </a:p>
        </p:txBody>
      </p:sp>
      <p:sp>
        <p:nvSpPr>
          <p:cNvPr id="636" name="CustomShape 2"/>
          <p:cNvSpPr/>
          <p:nvPr/>
        </p:nvSpPr>
        <p:spPr>
          <a:xfrm>
            <a:off x="504000" y="1097280"/>
            <a:ext cx="9071280" cy="6217560"/>
          </a:xfrm>
          <a:prstGeom prst="rect">
            <a:avLst/>
          </a:prstGeom>
          <a:noFill/>
          <a:ln>
            <a:noFill/>
          </a:ln>
        </p:spPr>
      </p:sp>
      <p:sp>
        <p:nvSpPr>
          <p:cNvPr id="637" name="CustomShape 3"/>
          <p:cNvSpPr/>
          <p:nvPr/>
        </p:nvSpPr>
        <p:spPr>
          <a:xfrm>
            <a:off x="2452320" y="2909520"/>
            <a:ext cx="4663440" cy="17373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rIns="90000" tIns="45000" bIns="45000"/>
          <a:p>
            <a:pPr algn="ctr"/>
            <a:r>
              <a:rPr lang="en-US">
                <a:latin typeface="Arial"/>
              </a:rPr>
              <a:t>Presto</a:t>
            </a:r>
            <a:endParaRPr/>
          </a:p>
        </p:txBody>
      </p:sp>
      <p:sp>
        <p:nvSpPr>
          <p:cNvPr id="638" name="CustomShape 4"/>
          <p:cNvSpPr/>
          <p:nvPr/>
        </p:nvSpPr>
        <p:spPr>
          <a:xfrm>
            <a:off x="4122360" y="20368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Zeppelin</a:t>
            </a:r>
            <a:endParaRPr/>
          </a:p>
        </p:txBody>
      </p:sp>
      <p:sp>
        <p:nvSpPr>
          <p:cNvPr id="639" name="CustomShape 5"/>
          <p:cNvSpPr/>
          <p:nvPr/>
        </p:nvSpPr>
        <p:spPr>
          <a:xfrm>
            <a:off x="7268400" y="5774400"/>
            <a:ext cx="1005840" cy="640080"/>
          </a:xfrm>
          <a:prstGeom prst="can">
            <a:avLst>
              <a:gd name="adj" fmla="val 5400"/>
            </a:avLst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MySQL</a:t>
            </a:r>
            <a:endParaRPr/>
          </a:p>
        </p:txBody>
      </p:sp>
      <p:pic>
        <p:nvPicPr>
          <p:cNvPr id="640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206240" y="1097280"/>
            <a:ext cx="731520" cy="678960"/>
          </a:xfrm>
          <a:prstGeom prst="rect">
            <a:avLst/>
          </a:prstGeom>
          <a:ln>
            <a:noFill/>
          </a:ln>
        </p:spPr>
      </p:pic>
      <p:sp>
        <p:nvSpPr>
          <p:cNvPr id="641" name="CustomShape 6"/>
          <p:cNvSpPr/>
          <p:nvPr/>
        </p:nvSpPr>
        <p:spPr>
          <a:xfrm>
            <a:off x="4006800" y="3302640"/>
            <a:ext cx="1463040" cy="36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Coordinator</a:t>
            </a:r>
            <a:endParaRPr/>
          </a:p>
        </p:txBody>
      </p:sp>
      <p:sp>
        <p:nvSpPr>
          <p:cNvPr id="642" name="CustomShape 7"/>
          <p:cNvSpPr/>
          <p:nvPr/>
        </p:nvSpPr>
        <p:spPr>
          <a:xfrm>
            <a:off x="4114800" y="4022640"/>
            <a:ext cx="1280160" cy="36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Worker2</a:t>
            </a:r>
            <a:endParaRPr/>
          </a:p>
        </p:txBody>
      </p:sp>
      <p:sp>
        <p:nvSpPr>
          <p:cNvPr id="643" name="CustomShape 8"/>
          <p:cNvSpPr/>
          <p:nvPr/>
        </p:nvSpPr>
        <p:spPr>
          <a:xfrm>
            <a:off x="2638800" y="4022640"/>
            <a:ext cx="1280160" cy="36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Worker1</a:t>
            </a:r>
            <a:endParaRPr/>
          </a:p>
        </p:txBody>
      </p:sp>
      <p:sp>
        <p:nvSpPr>
          <p:cNvPr id="644" name="CustomShape 9"/>
          <p:cNvSpPr/>
          <p:nvPr/>
        </p:nvSpPr>
        <p:spPr>
          <a:xfrm>
            <a:off x="5626800" y="4022640"/>
            <a:ext cx="1280160" cy="36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Worker3</a:t>
            </a:r>
            <a:endParaRPr/>
          </a:p>
        </p:txBody>
      </p:sp>
      <p:sp>
        <p:nvSpPr>
          <p:cNvPr id="645" name="CustomShape 10"/>
          <p:cNvSpPr/>
          <p:nvPr/>
        </p:nvSpPr>
        <p:spPr>
          <a:xfrm>
            <a:off x="5972760" y="3146760"/>
            <a:ext cx="822600" cy="640080"/>
          </a:xfrm>
          <a:prstGeom prst="can">
            <a:avLst>
              <a:gd name="adj" fmla="val 5400"/>
            </a:avLst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 sz="1600">
                <a:latin typeface="Arial"/>
              </a:rPr>
              <a:t>Hive</a:t>
            </a:r>
            <a:endParaRPr/>
          </a:p>
          <a:p>
            <a:pPr algn="ctr"/>
            <a:r>
              <a:rPr lang="en-US" sz="1600">
                <a:latin typeface="Arial"/>
              </a:rPr>
              <a:t>Catalog</a:t>
            </a:r>
            <a:endParaRPr/>
          </a:p>
        </p:txBody>
      </p:sp>
      <p:sp>
        <p:nvSpPr>
          <p:cNvPr id="646" name="CustomShape 11"/>
          <p:cNvSpPr/>
          <p:nvPr/>
        </p:nvSpPr>
        <p:spPr>
          <a:xfrm>
            <a:off x="1660320" y="5321520"/>
            <a:ext cx="4663440" cy="17373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rIns="90000" tIns="45000" bIns="45000"/>
          <a:p>
            <a:pPr algn="ctr"/>
            <a:r>
              <a:rPr lang="en-US">
                <a:latin typeface="Arial"/>
              </a:rPr>
              <a:t>Hadoop</a:t>
            </a:r>
            <a:endParaRPr/>
          </a:p>
        </p:txBody>
      </p:sp>
      <p:sp>
        <p:nvSpPr>
          <p:cNvPr id="647" name="CustomShape 12"/>
          <p:cNvSpPr/>
          <p:nvPr/>
        </p:nvSpPr>
        <p:spPr>
          <a:xfrm>
            <a:off x="3214800" y="5714640"/>
            <a:ext cx="1463040" cy="36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NameNode</a:t>
            </a:r>
            <a:endParaRPr/>
          </a:p>
        </p:txBody>
      </p:sp>
      <p:sp>
        <p:nvSpPr>
          <p:cNvPr id="648" name="CustomShape 13"/>
          <p:cNvSpPr/>
          <p:nvPr/>
        </p:nvSpPr>
        <p:spPr>
          <a:xfrm>
            <a:off x="3322800" y="6434640"/>
            <a:ext cx="1280160" cy="36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DataNode2</a:t>
            </a:r>
            <a:endParaRPr/>
          </a:p>
        </p:txBody>
      </p:sp>
      <p:sp>
        <p:nvSpPr>
          <p:cNvPr id="649" name="CustomShape 14"/>
          <p:cNvSpPr/>
          <p:nvPr/>
        </p:nvSpPr>
        <p:spPr>
          <a:xfrm>
            <a:off x="1846800" y="6434640"/>
            <a:ext cx="1280160" cy="36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DataNode1</a:t>
            </a:r>
            <a:endParaRPr/>
          </a:p>
        </p:txBody>
      </p:sp>
      <p:sp>
        <p:nvSpPr>
          <p:cNvPr id="650" name="CustomShape 15"/>
          <p:cNvSpPr/>
          <p:nvPr/>
        </p:nvSpPr>
        <p:spPr>
          <a:xfrm>
            <a:off x="4834800" y="6434640"/>
            <a:ext cx="1280160" cy="36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DataNode3</a:t>
            </a:r>
            <a:endParaRPr/>
          </a:p>
        </p:txBody>
      </p:sp>
      <p:sp>
        <p:nvSpPr>
          <p:cNvPr id="651" name="Line 16"/>
          <p:cNvSpPr/>
          <p:nvPr/>
        </p:nvSpPr>
        <p:spPr>
          <a:xfrm flipH="1" flipV="1">
            <a:off x="3291840" y="4388400"/>
            <a:ext cx="640080" cy="1280880"/>
          </a:xfrm>
          <a:prstGeom prst="line">
            <a:avLst/>
          </a:prstGeom>
          <a:ln w="36720">
            <a:solidFill>
              <a:srgbClr val="ff3333"/>
            </a:solidFill>
            <a:round/>
            <a:tailEnd len="med" type="triangle" w="med"/>
          </a:ln>
        </p:spPr>
      </p:sp>
      <p:sp>
        <p:nvSpPr>
          <p:cNvPr id="652" name="Line 17"/>
          <p:cNvSpPr/>
          <p:nvPr/>
        </p:nvSpPr>
        <p:spPr>
          <a:xfrm flipV="1">
            <a:off x="3931920" y="4388400"/>
            <a:ext cx="2377440" cy="1326240"/>
          </a:xfrm>
          <a:prstGeom prst="line">
            <a:avLst/>
          </a:prstGeom>
          <a:ln w="36720">
            <a:solidFill>
              <a:srgbClr val="ff3333"/>
            </a:solidFill>
            <a:round/>
            <a:tailEnd len="med" type="triangle" w="med"/>
          </a:ln>
        </p:spPr>
      </p:sp>
      <p:sp>
        <p:nvSpPr>
          <p:cNvPr id="653" name="Line 18"/>
          <p:cNvSpPr/>
          <p:nvPr/>
        </p:nvSpPr>
        <p:spPr>
          <a:xfrm flipV="1">
            <a:off x="3931920" y="4388400"/>
            <a:ext cx="822960" cy="1326240"/>
          </a:xfrm>
          <a:prstGeom prst="line">
            <a:avLst/>
          </a:prstGeom>
          <a:ln w="36720">
            <a:solidFill>
              <a:srgbClr val="ff3333"/>
            </a:solidFill>
            <a:round/>
            <a:tailEnd len="med" type="triangle" w="med"/>
          </a:ln>
        </p:spPr>
      </p:sp>
      <p:sp>
        <p:nvSpPr>
          <p:cNvPr id="654" name="TextShape 19"/>
          <p:cNvSpPr txBox="1"/>
          <p:nvPr/>
        </p:nvSpPr>
        <p:spPr>
          <a:xfrm>
            <a:off x="3017520" y="4846320"/>
            <a:ext cx="640080" cy="346320"/>
          </a:xfrm>
          <a:prstGeom prst="rect">
            <a:avLst/>
          </a:prstGeom>
        </p:spPr>
        <p:txBody>
          <a:bodyPr lIns="90000" rIns="90000" tIns="45000" bIns="45000"/>
          <a:p>
            <a:r>
              <a:rPr b="1" i="1" lang="en-US">
                <a:solidFill>
                  <a:srgbClr val="ff3333"/>
                </a:solidFill>
                <a:latin typeface="Arial"/>
              </a:rPr>
              <a:t>dn1</a:t>
            </a:r>
            <a:endParaRPr/>
          </a:p>
        </p:txBody>
      </p:sp>
      <p:sp>
        <p:nvSpPr>
          <p:cNvPr id="655" name="TextShape 20"/>
          <p:cNvSpPr txBox="1"/>
          <p:nvPr/>
        </p:nvSpPr>
        <p:spPr>
          <a:xfrm>
            <a:off x="3895920" y="4682880"/>
            <a:ext cx="640080" cy="346320"/>
          </a:xfrm>
          <a:prstGeom prst="rect">
            <a:avLst/>
          </a:prstGeom>
        </p:spPr>
        <p:txBody>
          <a:bodyPr lIns="90000" rIns="90000" tIns="45000" bIns="45000"/>
          <a:p>
            <a:r>
              <a:rPr b="1" i="1" lang="en-US">
                <a:solidFill>
                  <a:srgbClr val="ff3333"/>
                </a:solidFill>
                <a:latin typeface="Arial"/>
              </a:rPr>
              <a:t>dn2</a:t>
            </a:r>
            <a:endParaRPr/>
          </a:p>
        </p:txBody>
      </p:sp>
      <p:sp>
        <p:nvSpPr>
          <p:cNvPr id="656" name="TextShape 21"/>
          <p:cNvSpPr txBox="1"/>
          <p:nvPr/>
        </p:nvSpPr>
        <p:spPr>
          <a:xfrm>
            <a:off x="5486400" y="4774320"/>
            <a:ext cx="640080" cy="346320"/>
          </a:xfrm>
          <a:prstGeom prst="rect">
            <a:avLst/>
          </a:prstGeom>
        </p:spPr>
        <p:txBody>
          <a:bodyPr lIns="90000" rIns="90000" tIns="45000" bIns="45000"/>
          <a:p>
            <a:r>
              <a:rPr b="1" i="1" lang="en-US">
                <a:solidFill>
                  <a:srgbClr val="ff3333"/>
                </a:solidFill>
                <a:latin typeface="Arial"/>
              </a:rPr>
              <a:t>dn3</a:t>
            </a:r>
            <a:endParaRPr/>
          </a:p>
        </p:txBody>
      </p:sp>
    </p:spTree>
  </p:cSld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CustomShape 1"/>
          <p:cNvSpPr/>
          <p:nvPr/>
        </p:nvSpPr>
        <p:spPr>
          <a:xfrm>
            <a:off x="640080" y="294480"/>
            <a:ext cx="8935200" cy="626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4400">
                <a:latin typeface="Arial"/>
              </a:rPr>
              <a:t>Distributed Join Flow</a:t>
            </a:r>
            <a:endParaRPr/>
          </a:p>
        </p:txBody>
      </p:sp>
      <p:sp>
        <p:nvSpPr>
          <p:cNvPr id="658" name="CustomShape 2"/>
          <p:cNvSpPr/>
          <p:nvPr/>
        </p:nvSpPr>
        <p:spPr>
          <a:xfrm>
            <a:off x="504000" y="1097280"/>
            <a:ext cx="9071280" cy="6217560"/>
          </a:xfrm>
          <a:prstGeom prst="rect">
            <a:avLst/>
          </a:prstGeom>
          <a:noFill/>
          <a:ln>
            <a:noFill/>
          </a:ln>
        </p:spPr>
      </p:sp>
      <p:sp>
        <p:nvSpPr>
          <p:cNvPr id="659" name="CustomShape 3"/>
          <p:cNvSpPr/>
          <p:nvPr/>
        </p:nvSpPr>
        <p:spPr>
          <a:xfrm>
            <a:off x="2452320" y="2909520"/>
            <a:ext cx="4663440" cy="17373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rIns="90000" tIns="45000" bIns="45000"/>
          <a:p>
            <a:pPr algn="ctr"/>
            <a:r>
              <a:rPr lang="en-US">
                <a:latin typeface="Arial"/>
              </a:rPr>
              <a:t>Presto</a:t>
            </a:r>
            <a:endParaRPr/>
          </a:p>
        </p:txBody>
      </p:sp>
      <p:sp>
        <p:nvSpPr>
          <p:cNvPr id="660" name="CustomShape 4"/>
          <p:cNvSpPr/>
          <p:nvPr/>
        </p:nvSpPr>
        <p:spPr>
          <a:xfrm>
            <a:off x="4122360" y="20368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Zeppelin</a:t>
            </a:r>
            <a:endParaRPr/>
          </a:p>
        </p:txBody>
      </p:sp>
      <p:sp>
        <p:nvSpPr>
          <p:cNvPr id="661" name="CustomShape 5"/>
          <p:cNvSpPr/>
          <p:nvPr/>
        </p:nvSpPr>
        <p:spPr>
          <a:xfrm>
            <a:off x="7268400" y="5774400"/>
            <a:ext cx="1005840" cy="640080"/>
          </a:xfrm>
          <a:prstGeom prst="can">
            <a:avLst>
              <a:gd name="adj" fmla="val 5400"/>
            </a:avLst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MySQL</a:t>
            </a:r>
            <a:endParaRPr/>
          </a:p>
        </p:txBody>
      </p:sp>
      <p:pic>
        <p:nvPicPr>
          <p:cNvPr id="662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206240" y="1097280"/>
            <a:ext cx="731520" cy="678960"/>
          </a:xfrm>
          <a:prstGeom prst="rect">
            <a:avLst/>
          </a:prstGeom>
          <a:ln>
            <a:noFill/>
          </a:ln>
        </p:spPr>
      </p:pic>
      <p:sp>
        <p:nvSpPr>
          <p:cNvPr id="663" name="CustomShape 6"/>
          <p:cNvSpPr/>
          <p:nvPr/>
        </p:nvSpPr>
        <p:spPr>
          <a:xfrm>
            <a:off x="4006800" y="3302640"/>
            <a:ext cx="1463040" cy="36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Coordinator</a:t>
            </a:r>
            <a:endParaRPr/>
          </a:p>
        </p:txBody>
      </p:sp>
      <p:sp>
        <p:nvSpPr>
          <p:cNvPr id="664" name="CustomShape 7"/>
          <p:cNvSpPr/>
          <p:nvPr/>
        </p:nvSpPr>
        <p:spPr>
          <a:xfrm>
            <a:off x="4114800" y="4022640"/>
            <a:ext cx="1280160" cy="36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Worker2</a:t>
            </a:r>
            <a:endParaRPr/>
          </a:p>
        </p:txBody>
      </p:sp>
      <p:sp>
        <p:nvSpPr>
          <p:cNvPr id="665" name="CustomShape 8"/>
          <p:cNvSpPr/>
          <p:nvPr/>
        </p:nvSpPr>
        <p:spPr>
          <a:xfrm>
            <a:off x="2638800" y="4022640"/>
            <a:ext cx="1280160" cy="36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Worker1</a:t>
            </a:r>
            <a:endParaRPr/>
          </a:p>
        </p:txBody>
      </p:sp>
      <p:sp>
        <p:nvSpPr>
          <p:cNvPr id="666" name="CustomShape 9"/>
          <p:cNvSpPr/>
          <p:nvPr/>
        </p:nvSpPr>
        <p:spPr>
          <a:xfrm>
            <a:off x="5626800" y="4022640"/>
            <a:ext cx="1280160" cy="36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Worker3</a:t>
            </a:r>
            <a:endParaRPr/>
          </a:p>
        </p:txBody>
      </p:sp>
      <p:sp>
        <p:nvSpPr>
          <p:cNvPr id="667" name="CustomShape 10"/>
          <p:cNvSpPr/>
          <p:nvPr/>
        </p:nvSpPr>
        <p:spPr>
          <a:xfrm>
            <a:off x="5972760" y="3146760"/>
            <a:ext cx="822600" cy="640080"/>
          </a:xfrm>
          <a:prstGeom prst="can">
            <a:avLst>
              <a:gd name="adj" fmla="val 5400"/>
            </a:avLst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 sz="1600">
                <a:latin typeface="Arial"/>
              </a:rPr>
              <a:t>Hive</a:t>
            </a:r>
            <a:endParaRPr/>
          </a:p>
          <a:p>
            <a:pPr algn="ctr"/>
            <a:r>
              <a:rPr lang="en-US" sz="1600">
                <a:latin typeface="Arial"/>
              </a:rPr>
              <a:t>Catalog</a:t>
            </a:r>
            <a:endParaRPr/>
          </a:p>
        </p:txBody>
      </p:sp>
      <p:sp>
        <p:nvSpPr>
          <p:cNvPr id="668" name="CustomShape 11"/>
          <p:cNvSpPr/>
          <p:nvPr/>
        </p:nvSpPr>
        <p:spPr>
          <a:xfrm>
            <a:off x="1660320" y="5321520"/>
            <a:ext cx="4663440" cy="17373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rIns="90000" tIns="45000" bIns="45000"/>
          <a:p>
            <a:pPr algn="ctr"/>
            <a:r>
              <a:rPr lang="en-US">
                <a:latin typeface="Arial"/>
              </a:rPr>
              <a:t>Hadoop</a:t>
            </a:r>
            <a:endParaRPr/>
          </a:p>
        </p:txBody>
      </p:sp>
      <p:sp>
        <p:nvSpPr>
          <p:cNvPr id="669" name="CustomShape 12"/>
          <p:cNvSpPr/>
          <p:nvPr/>
        </p:nvSpPr>
        <p:spPr>
          <a:xfrm>
            <a:off x="3214800" y="5714640"/>
            <a:ext cx="1463040" cy="36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NameNode</a:t>
            </a:r>
            <a:endParaRPr/>
          </a:p>
        </p:txBody>
      </p:sp>
      <p:sp>
        <p:nvSpPr>
          <p:cNvPr id="670" name="CustomShape 13"/>
          <p:cNvSpPr/>
          <p:nvPr/>
        </p:nvSpPr>
        <p:spPr>
          <a:xfrm>
            <a:off x="3322800" y="6434640"/>
            <a:ext cx="1280160" cy="36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DataNode2</a:t>
            </a:r>
            <a:endParaRPr/>
          </a:p>
        </p:txBody>
      </p:sp>
      <p:sp>
        <p:nvSpPr>
          <p:cNvPr id="671" name="CustomShape 14"/>
          <p:cNvSpPr/>
          <p:nvPr/>
        </p:nvSpPr>
        <p:spPr>
          <a:xfrm>
            <a:off x="1846800" y="6434640"/>
            <a:ext cx="1280160" cy="36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DataNode1</a:t>
            </a:r>
            <a:endParaRPr/>
          </a:p>
        </p:txBody>
      </p:sp>
      <p:sp>
        <p:nvSpPr>
          <p:cNvPr id="672" name="CustomShape 15"/>
          <p:cNvSpPr/>
          <p:nvPr/>
        </p:nvSpPr>
        <p:spPr>
          <a:xfrm>
            <a:off x="4834800" y="6434640"/>
            <a:ext cx="1280160" cy="36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DataNode3</a:t>
            </a:r>
            <a:endParaRPr/>
          </a:p>
        </p:txBody>
      </p:sp>
      <p:sp>
        <p:nvSpPr>
          <p:cNvPr id="673" name="Line 16"/>
          <p:cNvSpPr/>
          <p:nvPr/>
        </p:nvSpPr>
        <p:spPr>
          <a:xfrm flipH="1">
            <a:off x="2560320" y="4388400"/>
            <a:ext cx="731520" cy="2046240"/>
          </a:xfrm>
          <a:prstGeom prst="line">
            <a:avLst/>
          </a:prstGeom>
          <a:ln w="36720">
            <a:solidFill>
              <a:srgbClr val="ff3333"/>
            </a:solidFill>
            <a:round/>
            <a:headEnd len="med" type="triangle" w="med"/>
            <a:tailEnd len="med" type="triangle" w="med"/>
          </a:ln>
        </p:spPr>
      </p:sp>
      <p:sp>
        <p:nvSpPr>
          <p:cNvPr id="674" name="Line 17"/>
          <p:cNvSpPr/>
          <p:nvPr/>
        </p:nvSpPr>
        <p:spPr>
          <a:xfrm flipH="1">
            <a:off x="4000320" y="4388400"/>
            <a:ext cx="731520" cy="2046240"/>
          </a:xfrm>
          <a:prstGeom prst="line">
            <a:avLst/>
          </a:prstGeom>
          <a:ln w="36720">
            <a:solidFill>
              <a:srgbClr val="ff3333"/>
            </a:solidFill>
            <a:round/>
            <a:headEnd len="med" type="triangle" w="med"/>
            <a:tailEnd len="med" type="triangle" w="med"/>
          </a:ln>
        </p:spPr>
      </p:sp>
      <p:sp>
        <p:nvSpPr>
          <p:cNvPr id="675" name="Line 18"/>
          <p:cNvSpPr/>
          <p:nvPr/>
        </p:nvSpPr>
        <p:spPr>
          <a:xfrm flipH="1">
            <a:off x="5512320" y="4388400"/>
            <a:ext cx="731520" cy="2046240"/>
          </a:xfrm>
          <a:prstGeom prst="line">
            <a:avLst/>
          </a:prstGeom>
          <a:ln w="36720">
            <a:solidFill>
              <a:srgbClr val="ff3333"/>
            </a:solidFill>
            <a:round/>
            <a:headEnd len="med" type="triangle" w="med"/>
            <a:tailEnd len="med" type="triangle" w="med"/>
          </a:ln>
        </p:spPr>
      </p:sp>
    </p:spTree>
  </p:cSld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CustomShape 1"/>
          <p:cNvSpPr/>
          <p:nvPr/>
        </p:nvSpPr>
        <p:spPr>
          <a:xfrm>
            <a:off x="640080" y="294480"/>
            <a:ext cx="8935200" cy="626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4400">
                <a:latin typeface="Arial"/>
              </a:rPr>
              <a:t>Distributed Join Flow</a:t>
            </a:r>
            <a:endParaRPr/>
          </a:p>
        </p:txBody>
      </p:sp>
      <p:sp>
        <p:nvSpPr>
          <p:cNvPr id="677" name="CustomShape 2"/>
          <p:cNvSpPr/>
          <p:nvPr/>
        </p:nvSpPr>
        <p:spPr>
          <a:xfrm>
            <a:off x="504000" y="1097280"/>
            <a:ext cx="9071280" cy="6217560"/>
          </a:xfrm>
          <a:prstGeom prst="rect">
            <a:avLst/>
          </a:prstGeom>
          <a:noFill/>
          <a:ln>
            <a:noFill/>
          </a:ln>
        </p:spPr>
      </p:sp>
      <p:sp>
        <p:nvSpPr>
          <p:cNvPr id="678" name="CustomShape 3"/>
          <p:cNvSpPr/>
          <p:nvPr/>
        </p:nvSpPr>
        <p:spPr>
          <a:xfrm>
            <a:off x="2452320" y="2909520"/>
            <a:ext cx="4663440" cy="17373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rIns="90000" tIns="45000" bIns="45000"/>
          <a:p>
            <a:pPr algn="ctr"/>
            <a:r>
              <a:rPr lang="en-US">
                <a:latin typeface="Arial"/>
              </a:rPr>
              <a:t>Presto</a:t>
            </a:r>
            <a:endParaRPr/>
          </a:p>
        </p:txBody>
      </p:sp>
      <p:sp>
        <p:nvSpPr>
          <p:cNvPr id="679" name="CustomShape 4"/>
          <p:cNvSpPr/>
          <p:nvPr/>
        </p:nvSpPr>
        <p:spPr>
          <a:xfrm>
            <a:off x="4122360" y="20368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Zeppelin</a:t>
            </a:r>
            <a:endParaRPr/>
          </a:p>
        </p:txBody>
      </p:sp>
      <p:sp>
        <p:nvSpPr>
          <p:cNvPr id="680" name="CustomShape 5"/>
          <p:cNvSpPr/>
          <p:nvPr/>
        </p:nvSpPr>
        <p:spPr>
          <a:xfrm>
            <a:off x="7268400" y="5774400"/>
            <a:ext cx="1005840" cy="640080"/>
          </a:xfrm>
          <a:prstGeom prst="can">
            <a:avLst>
              <a:gd name="adj" fmla="val 5400"/>
            </a:avLst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MySQL</a:t>
            </a:r>
            <a:endParaRPr/>
          </a:p>
        </p:txBody>
      </p:sp>
      <p:pic>
        <p:nvPicPr>
          <p:cNvPr id="681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206240" y="1097280"/>
            <a:ext cx="731520" cy="678960"/>
          </a:xfrm>
          <a:prstGeom prst="rect">
            <a:avLst/>
          </a:prstGeom>
          <a:ln>
            <a:noFill/>
          </a:ln>
        </p:spPr>
      </p:pic>
      <p:sp>
        <p:nvSpPr>
          <p:cNvPr id="682" name="Line 6"/>
          <p:cNvSpPr/>
          <p:nvPr/>
        </p:nvSpPr>
        <p:spPr>
          <a:xfrm flipV="1">
            <a:off x="4699440" y="3668400"/>
            <a:ext cx="0" cy="354240"/>
          </a:xfrm>
          <a:prstGeom prst="line">
            <a:avLst/>
          </a:prstGeom>
          <a:ln w="36720">
            <a:solidFill>
              <a:srgbClr val="ff3333"/>
            </a:solidFill>
            <a:round/>
            <a:tailEnd len="med" type="triangle" w="med"/>
          </a:ln>
        </p:spPr>
      </p:sp>
      <p:sp>
        <p:nvSpPr>
          <p:cNvPr id="683" name="CustomShape 7"/>
          <p:cNvSpPr/>
          <p:nvPr/>
        </p:nvSpPr>
        <p:spPr>
          <a:xfrm>
            <a:off x="4006800" y="3302640"/>
            <a:ext cx="1463040" cy="36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Coordinator</a:t>
            </a:r>
            <a:endParaRPr/>
          </a:p>
        </p:txBody>
      </p:sp>
      <p:sp>
        <p:nvSpPr>
          <p:cNvPr id="684" name="CustomShape 8"/>
          <p:cNvSpPr/>
          <p:nvPr/>
        </p:nvSpPr>
        <p:spPr>
          <a:xfrm>
            <a:off x="4114800" y="4022640"/>
            <a:ext cx="1280160" cy="36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Worker2</a:t>
            </a:r>
            <a:endParaRPr/>
          </a:p>
        </p:txBody>
      </p:sp>
      <p:sp>
        <p:nvSpPr>
          <p:cNvPr id="685" name="CustomShape 9"/>
          <p:cNvSpPr/>
          <p:nvPr/>
        </p:nvSpPr>
        <p:spPr>
          <a:xfrm>
            <a:off x="2638800" y="4022640"/>
            <a:ext cx="1280160" cy="36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Worker1</a:t>
            </a:r>
            <a:endParaRPr/>
          </a:p>
        </p:txBody>
      </p:sp>
      <p:sp>
        <p:nvSpPr>
          <p:cNvPr id="686" name="CustomShape 10"/>
          <p:cNvSpPr/>
          <p:nvPr/>
        </p:nvSpPr>
        <p:spPr>
          <a:xfrm>
            <a:off x="5626800" y="4022640"/>
            <a:ext cx="1280160" cy="36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Worker3</a:t>
            </a:r>
            <a:endParaRPr/>
          </a:p>
        </p:txBody>
      </p:sp>
      <p:sp>
        <p:nvSpPr>
          <p:cNvPr id="687" name="CustomShape 11"/>
          <p:cNvSpPr/>
          <p:nvPr/>
        </p:nvSpPr>
        <p:spPr>
          <a:xfrm>
            <a:off x="5972760" y="3146760"/>
            <a:ext cx="822600" cy="640080"/>
          </a:xfrm>
          <a:prstGeom prst="can">
            <a:avLst>
              <a:gd name="adj" fmla="val 5400"/>
            </a:avLst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 sz="1600">
                <a:latin typeface="Arial"/>
              </a:rPr>
              <a:t>Hive</a:t>
            </a:r>
            <a:endParaRPr/>
          </a:p>
          <a:p>
            <a:pPr algn="ctr"/>
            <a:r>
              <a:rPr lang="en-US" sz="1600">
                <a:latin typeface="Arial"/>
              </a:rPr>
              <a:t>Catalog</a:t>
            </a:r>
            <a:endParaRPr/>
          </a:p>
        </p:txBody>
      </p:sp>
      <p:sp>
        <p:nvSpPr>
          <p:cNvPr id="688" name="CustomShape 12"/>
          <p:cNvSpPr/>
          <p:nvPr/>
        </p:nvSpPr>
        <p:spPr>
          <a:xfrm>
            <a:off x="1660320" y="5321520"/>
            <a:ext cx="4663440" cy="17373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rIns="90000" tIns="45000" bIns="45000"/>
          <a:p>
            <a:pPr algn="ctr"/>
            <a:r>
              <a:rPr lang="en-US">
                <a:latin typeface="Arial"/>
              </a:rPr>
              <a:t>Hadoop</a:t>
            </a:r>
            <a:endParaRPr/>
          </a:p>
        </p:txBody>
      </p:sp>
      <p:sp>
        <p:nvSpPr>
          <p:cNvPr id="689" name="CustomShape 13"/>
          <p:cNvSpPr/>
          <p:nvPr/>
        </p:nvSpPr>
        <p:spPr>
          <a:xfrm>
            <a:off x="3214800" y="5714640"/>
            <a:ext cx="1463040" cy="36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NameNode</a:t>
            </a:r>
            <a:endParaRPr/>
          </a:p>
        </p:txBody>
      </p:sp>
      <p:sp>
        <p:nvSpPr>
          <p:cNvPr id="690" name="CustomShape 14"/>
          <p:cNvSpPr/>
          <p:nvPr/>
        </p:nvSpPr>
        <p:spPr>
          <a:xfrm>
            <a:off x="3322800" y="6434640"/>
            <a:ext cx="1280160" cy="36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DataNode2</a:t>
            </a:r>
            <a:endParaRPr/>
          </a:p>
        </p:txBody>
      </p:sp>
      <p:sp>
        <p:nvSpPr>
          <p:cNvPr id="691" name="CustomShape 15"/>
          <p:cNvSpPr/>
          <p:nvPr/>
        </p:nvSpPr>
        <p:spPr>
          <a:xfrm>
            <a:off x="1846800" y="6434640"/>
            <a:ext cx="1280160" cy="36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DataNode1</a:t>
            </a:r>
            <a:endParaRPr/>
          </a:p>
        </p:txBody>
      </p:sp>
      <p:sp>
        <p:nvSpPr>
          <p:cNvPr id="692" name="CustomShape 16"/>
          <p:cNvSpPr/>
          <p:nvPr/>
        </p:nvSpPr>
        <p:spPr>
          <a:xfrm>
            <a:off x="4834800" y="6434640"/>
            <a:ext cx="1280160" cy="36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DataNode3</a:t>
            </a:r>
            <a:endParaRPr/>
          </a:p>
        </p:txBody>
      </p:sp>
      <p:sp>
        <p:nvSpPr>
          <p:cNvPr id="693" name="Line 17"/>
          <p:cNvSpPr/>
          <p:nvPr/>
        </p:nvSpPr>
        <p:spPr>
          <a:xfrm flipV="1">
            <a:off x="3311280" y="3668400"/>
            <a:ext cx="1352160" cy="354240"/>
          </a:xfrm>
          <a:prstGeom prst="line">
            <a:avLst/>
          </a:prstGeom>
          <a:ln w="36720">
            <a:solidFill>
              <a:srgbClr val="ff3333"/>
            </a:solidFill>
            <a:round/>
            <a:tailEnd len="med" type="triangle" w="med"/>
          </a:ln>
        </p:spPr>
      </p:sp>
      <p:sp>
        <p:nvSpPr>
          <p:cNvPr id="694" name="Line 18"/>
          <p:cNvSpPr/>
          <p:nvPr/>
        </p:nvSpPr>
        <p:spPr>
          <a:xfrm flipH="1" flipV="1">
            <a:off x="4735440" y="3668400"/>
            <a:ext cx="1482480" cy="354240"/>
          </a:xfrm>
          <a:prstGeom prst="line">
            <a:avLst/>
          </a:prstGeom>
          <a:ln w="36720">
            <a:solidFill>
              <a:srgbClr val="ff3333"/>
            </a:solidFill>
            <a:round/>
            <a:tailEnd len="med" type="triangle" w="med"/>
          </a:ln>
        </p:spPr>
      </p:sp>
    </p:spTree>
  </p:cSld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CustomShape 1"/>
          <p:cNvSpPr/>
          <p:nvPr/>
        </p:nvSpPr>
        <p:spPr>
          <a:xfrm>
            <a:off x="640080" y="294480"/>
            <a:ext cx="8935200" cy="626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4400">
                <a:latin typeface="Arial"/>
              </a:rPr>
              <a:t>Distributed Join Flow</a:t>
            </a:r>
            <a:endParaRPr/>
          </a:p>
        </p:txBody>
      </p:sp>
      <p:sp>
        <p:nvSpPr>
          <p:cNvPr id="696" name="CustomShape 2"/>
          <p:cNvSpPr/>
          <p:nvPr/>
        </p:nvSpPr>
        <p:spPr>
          <a:xfrm>
            <a:off x="504000" y="1097280"/>
            <a:ext cx="9071280" cy="6217560"/>
          </a:xfrm>
          <a:prstGeom prst="rect">
            <a:avLst/>
          </a:prstGeom>
          <a:noFill/>
          <a:ln>
            <a:noFill/>
          </a:ln>
        </p:spPr>
      </p:sp>
      <p:sp>
        <p:nvSpPr>
          <p:cNvPr id="697" name="CustomShape 3"/>
          <p:cNvSpPr/>
          <p:nvPr/>
        </p:nvSpPr>
        <p:spPr>
          <a:xfrm>
            <a:off x="2452320" y="2909520"/>
            <a:ext cx="4663440" cy="17373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rIns="90000" tIns="45000" bIns="45000"/>
          <a:p>
            <a:pPr algn="ctr"/>
            <a:r>
              <a:rPr lang="en-US">
                <a:latin typeface="Arial"/>
              </a:rPr>
              <a:t>Presto</a:t>
            </a:r>
            <a:endParaRPr/>
          </a:p>
        </p:txBody>
      </p:sp>
      <p:sp>
        <p:nvSpPr>
          <p:cNvPr id="698" name="CustomShape 4"/>
          <p:cNvSpPr/>
          <p:nvPr/>
        </p:nvSpPr>
        <p:spPr>
          <a:xfrm>
            <a:off x="4122360" y="20368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Zeppelin</a:t>
            </a:r>
            <a:endParaRPr/>
          </a:p>
        </p:txBody>
      </p:sp>
      <p:sp>
        <p:nvSpPr>
          <p:cNvPr id="699" name="CustomShape 5"/>
          <p:cNvSpPr/>
          <p:nvPr/>
        </p:nvSpPr>
        <p:spPr>
          <a:xfrm>
            <a:off x="7268400" y="5774400"/>
            <a:ext cx="1005840" cy="640080"/>
          </a:xfrm>
          <a:prstGeom prst="can">
            <a:avLst>
              <a:gd name="adj" fmla="val 5400"/>
            </a:avLst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MySQL</a:t>
            </a:r>
            <a:endParaRPr/>
          </a:p>
        </p:txBody>
      </p:sp>
      <p:pic>
        <p:nvPicPr>
          <p:cNvPr id="700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206240" y="1097280"/>
            <a:ext cx="731520" cy="678960"/>
          </a:xfrm>
          <a:prstGeom prst="rect">
            <a:avLst/>
          </a:prstGeom>
          <a:ln>
            <a:noFill/>
          </a:ln>
        </p:spPr>
      </p:pic>
      <p:sp>
        <p:nvSpPr>
          <p:cNvPr id="701" name="CustomShape 6"/>
          <p:cNvSpPr/>
          <p:nvPr/>
        </p:nvSpPr>
        <p:spPr>
          <a:xfrm>
            <a:off x="4006800" y="3302640"/>
            <a:ext cx="1463040" cy="36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Coordinator</a:t>
            </a:r>
            <a:endParaRPr/>
          </a:p>
        </p:txBody>
      </p:sp>
      <p:sp>
        <p:nvSpPr>
          <p:cNvPr id="702" name="CustomShape 7"/>
          <p:cNvSpPr/>
          <p:nvPr/>
        </p:nvSpPr>
        <p:spPr>
          <a:xfrm>
            <a:off x="4114800" y="4022640"/>
            <a:ext cx="1280160" cy="36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Worker2</a:t>
            </a:r>
            <a:endParaRPr/>
          </a:p>
        </p:txBody>
      </p:sp>
      <p:sp>
        <p:nvSpPr>
          <p:cNvPr id="703" name="CustomShape 8"/>
          <p:cNvSpPr/>
          <p:nvPr/>
        </p:nvSpPr>
        <p:spPr>
          <a:xfrm>
            <a:off x="2638800" y="4022640"/>
            <a:ext cx="1280160" cy="36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Worker1</a:t>
            </a:r>
            <a:endParaRPr/>
          </a:p>
        </p:txBody>
      </p:sp>
      <p:sp>
        <p:nvSpPr>
          <p:cNvPr id="704" name="CustomShape 9"/>
          <p:cNvSpPr/>
          <p:nvPr/>
        </p:nvSpPr>
        <p:spPr>
          <a:xfrm>
            <a:off x="5626800" y="4022640"/>
            <a:ext cx="1280160" cy="36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Worker3</a:t>
            </a:r>
            <a:endParaRPr/>
          </a:p>
        </p:txBody>
      </p:sp>
      <p:sp>
        <p:nvSpPr>
          <p:cNvPr id="705" name="CustomShape 10"/>
          <p:cNvSpPr/>
          <p:nvPr/>
        </p:nvSpPr>
        <p:spPr>
          <a:xfrm>
            <a:off x="5972760" y="3146760"/>
            <a:ext cx="822600" cy="640080"/>
          </a:xfrm>
          <a:prstGeom prst="can">
            <a:avLst>
              <a:gd name="adj" fmla="val 5400"/>
            </a:avLst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 sz="1600">
                <a:latin typeface="Arial"/>
              </a:rPr>
              <a:t>Hive</a:t>
            </a:r>
            <a:endParaRPr/>
          </a:p>
          <a:p>
            <a:pPr algn="ctr"/>
            <a:r>
              <a:rPr lang="en-US" sz="1600">
                <a:latin typeface="Arial"/>
              </a:rPr>
              <a:t>Catalog</a:t>
            </a:r>
            <a:endParaRPr/>
          </a:p>
        </p:txBody>
      </p:sp>
      <p:sp>
        <p:nvSpPr>
          <p:cNvPr id="706" name="CustomShape 11"/>
          <p:cNvSpPr/>
          <p:nvPr/>
        </p:nvSpPr>
        <p:spPr>
          <a:xfrm>
            <a:off x="1660320" y="5321520"/>
            <a:ext cx="4663440" cy="17373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rIns="90000" tIns="45000" bIns="45000"/>
          <a:p>
            <a:pPr algn="ctr"/>
            <a:r>
              <a:rPr lang="en-US">
                <a:latin typeface="Arial"/>
              </a:rPr>
              <a:t>Hadoop</a:t>
            </a:r>
            <a:endParaRPr/>
          </a:p>
        </p:txBody>
      </p:sp>
      <p:sp>
        <p:nvSpPr>
          <p:cNvPr id="707" name="CustomShape 12"/>
          <p:cNvSpPr/>
          <p:nvPr/>
        </p:nvSpPr>
        <p:spPr>
          <a:xfrm>
            <a:off x="3214800" y="5714640"/>
            <a:ext cx="1463040" cy="36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NameNode</a:t>
            </a:r>
            <a:endParaRPr/>
          </a:p>
        </p:txBody>
      </p:sp>
      <p:sp>
        <p:nvSpPr>
          <p:cNvPr id="708" name="CustomShape 13"/>
          <p:cNvSpPr/>
          <p:nvPr/>
        </p:nvSpPr>
        <p:spPr>
          <a:xfrm>
            <a:off x="3322800" y="6434640"/>
            <a:ext cx="1280160" cy="36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DataNode2</a:t>
            </a:r>
            <a:endParaRPr/>
          </a:p>
        </p:txBody>
      </p:sp>
      <p:sp>
        <p:nvSpPr>
          <p:cNvPr id="709" name="CustomShape 14"/>
          <p:cNvSpPr/>
          <p:nvPr/>
        </p:nvSpPr>
        <p:spPr>
          <a:xfrm>
            <a:off x="1846800" y="6434640"/>
            <a:ext cx="1280160" cy="36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DataNode1</a:t>
            </a:r>
            <a:endParaRPr/>
          </a:p>
        </p:txBody>
      </p:sp>
      <p:sp>
        <p:nvSpPr>
          <p:cNvPr id="710" name="CustomShape 15"/>
          <p:cNvSpPr/>
          <p:nvPr/>
        </p:nvSpPr>
        <p:spPr>
          <a:xfrm>
            <a:off x="4834800" y="6434640"/>
            <a:ext cx="1280160" cy="36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DataNode3</a:t>
            </a:r>
            <a:endParaRPr/>
          </a:p>
        </p:txBody>
      </p:sp>
      <p:sp>
        <p:nvSpPr>
          <p:cNvPr id="711" name="Line 16"/>
          <p:cNvSpPr/>
          <p:nvPr/>
        </p:nvSpPr>
        <p:spPr>
          <a:xfrm flipH="1" flipV="1">
            <a:off x="4754880" y="3668400"/>
            <a:ext cx="3017520" cy="2106000"/>
          </a:xfrm>
          <a:prstGeom prst="line">
            <a:avLst/>
          </a:prstGeom>
          <a:ln w="36720">
            <a:solidFill>
              <a:srgbClr val="ff3333"/>
            </a:solidFill>
            <a:round/>
            <a:tailEnd len="med" type="triangle" w="med"/>
          </a:ln>
        </p:spPr>
      </p:sp>
      <p:sp>
        <p:nvSpPr>
          <p:cNvPr id="712" name="TextShape 17"/>
          <p:cNvSpPr txBox="1"/>
          <p:nvPr/>
        </p:nvSpPr>
        <p:spPr>
          <a:xfrm>
            <a:off x="7006320" y="4701240"/>
            <a:ext cx="2107440" cy="602280"/>
          </a:xfrm>
          <a:prstGeom prst="rect">
            <a:avLst/>
          </a:prstGeom>
        </p:spPr>
        <p:txBody>
          <a:bodyPr lIns="90000" rIns="90000" tIns="45000" bIns="45000"/>
          <a:p>
            <a:r>
              <a:rPr b="1" i="1" lang="en-US">
                <a:solidFill>
                  <a:srgbClr val="ff3333"/>
                </a:solidFill>
                <a:latin typeface="Arial"/>
              </a:rPr>
              <a:t>fetch MySQL </a:t>
            </a:r>
            <a:endParaRPr/>
          </a:p>
          <a:p>
            <a:r>
              <a:rPr b="1" i="1" lang="en-US">
                <a:solidFill>
                  <a:srgbClr val="ff3333"/>
                </a:solidFill>
                <a:latin typeface="Arial"/>
              </a:rPr>
              <a:t>metadata</a:t>
            </a:r>
            <a:endParaRPr/>
          </a:p>
        </p:txBody>
      </p:sp>
    </p:spTree>
  </p:cSld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CustomShape 1"/>
          <p:cNvSpPr/>
          <p:nvPr/>
        </p:nvSpPr>
        <p:spPr>
          <a:xfrm>
            <a:off x="640080" y="294480"/>
            <a:ext cx="8935200" cy="626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4400">
                <a:latin typeface="Arial"/>
              </a:rPr>
              <a:t>Distributed Join Flow</a:t>
            </a:r>
            <a:endParaRPr/>
          </a:p>
        </p:txBody>
      </p:sp>
      <p:sp>
        <p:nvSpPr>
          <p:cNvPr id="714" name="CustomShape 2"/>
          <p:cNvSpPr/>
          <p:nvPr/>
        </p:nvSpPr>
        <p:spPr>
          <a:xfrm>
            <a:off x="504000" y="1097280"/>
            <a:ext cx="9071280" cy="6217560"/>
          </a:xfrm>
          <a:prstGeom prst="rect">
            <a:avLst/>
          </a:prstGeom>
          <a:noFill/>
          <a:ln>
            <a:noFill/>
          </a:ln>
        </p:spPr>
      </p:sp>
      <p:sp>
        <p:nvSpPr>
          <p:cNvPr id="715" name="CustomShape 3"/>
          <p:cNvSpPr/>
          <p:nvPr/>
        </p:nvSpPr>
        <p:spPr>
          <a:xfrm>
            <a:off x="2452320" y="2909520"/>
            <a:ext cx="4663440" cy="17373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rIns="90000" tIns="45000" bIns="45000"/>
          <a:p>
            <a:pPr algn="ctr"/>
            <a:r>
              <a:rPr lang="en-US">
                <a:latin typeface="Arial"/>
              </a:rPr>
              <a:t>Presto</a:t>
            </a:r>
            <a:endParaRPr/>
          </a:p>
        </p:txBody>
      </p:sp>
      <p:sp>
        <p:nvSpPr>
          <p:cNvPr id="716" name="CustomShape 4"/>
          <p:cNvSpPr/>
          <p:nvPr/>
        </p:nvSpPr>
        <p:spPr>
          <a:xfrm>
            <a:off x="4122360" y="20368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Zeppelin</a:t>
            </a:r>
            <a:endParaRPr/>
          </a:p>
        </p:txBody>
      </p:sp>
      <p:sp>
        <p:nvSpPr>
          <p:cNvPr id="717" name="CustomShape 5"/>
          <p:cNvSpPr/>
          <p:nvPr/>
        </p:nvSpPr>
        <p:spPr>
          <a:xfrm>
            <a:off x="7268400" y="5774400"/>
            <a:ext cx="1005840" cy="640080"/>
          </a:xfrm>
          <a:prstGeom prst="can">
            <a:avLst>
              <a:gd name="adj" fmla="val 5400"/>
            </a:avLst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MySQL</a:t>
            </a:r>
            <a:endParaRPr/>
          </a:p>
        </p:txBody>
      </p:sp>
      <p:pic>
        <p:nvPicPr>
          <p:cNvPr id="718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206240" y="1097280"/>
            <a:ext cx="731520" cy="678960"/>
          </a:xfrm>
          <a:prstGeom prst="rect">
            <a:avLst/>
          </a:prstGeom>
          <a:ln>
            <a:noFill/>
          </a:ln>
        </p:spPr>
      </p:pic>
      <p:sp>
        <p:nvSpPr>
          <p:cNvPr id="719" name="CustomShape 6"/>
          <p:cNvSpPr/>
          <p:nvPr/>
        </p:nvSpPr>
        <p:spPr>
          <a:xfrm>
            <a:off x="4006800" y="3302640"/>
            <a:ext cx="1463040" cy="36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Coordinator</a:t>
            </a:r>
            <a:endParaRPr/>
          </a:p>
        </p:txBody>
      </p:sp>
      <p:sp>
        <p:nvSpPr>
          <p:cNvPr id="720" name="CustomShape 7"/>
          <p:cNvSpPr/>
          <p:nvPr/>
        </p:nvSpPr>
        <p:spPr>
          <a:xfrm>
            <a:off x="4114800" y="4022640"/>
            <a:ext cx="1280160" cy="36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Worker2</a:t>
            </a:r>
            <a:endParaRPr/>
          </a:p>
        </p:txBody>
      </p:sp>
      <p:sp>
        <p:nvSpPr>
          <p:cNvPr id="721" name="CustomShape 8"/>
          <p:cNvSpPr/>
          <p:nvPr/>
        </p:nvSpPr>
        <p:spPr>
          <a:xfrm>
            <a:off x="2638800" y="4022640"/>
            <a:ext cx="1280160" cy="36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Worker1</a:t>
            </a:r>
            <a:endParaRPr/>
          </a:p>
        </p:txBody>
      </p:sp>
      <p:sp>
        <p:nvSpPr>
          <p:cNvPr id="722" name="CustomShape 9"/>
          <p:cNvSpPr/>
          <p:nvPr/>
        </p:nvSpPr>
        <p:spPr>
          <a:xfrm>
            <a:off x="5626800" y="4022640"/>
            <a:ext cx="1280160" cy="36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Worker3</a:t>
            </a:r>
            <a:endParaRPr/>
          </a:p>
        </p:txBody>
      </p:sp>
      <p:sp>
        <p:nvSpPr>
          <p:cNvPr id="723" name="CustomShape 10"/>
          <p:cNvSpPr/>
          <p:nvPr/>
        </p:nvSpPr>
        <p:spPr>
          <a:xfrm>
            <a:off x="5972760" y="3146760"/>
            <a:ext cx="822600" cy="640080"/>
          </a:xfrm>
          <a:prstGeom prst="can">
            <a:avLst>
              <a:gd name="adj" fmla="val 5400"/>
            </a:avLst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 sz="1600">
                <a:latin typeface="Arial"/>
              </a:rPr>
              <a:t>Hive</a:t>
            </a:r>
            <a:endParaRPr/>
          </a:p>
          <a:p>
            <a:pPr algn="ctr"/>
            <a:r>
              <a:rPr lang="en-US" sz="1600">
                <a:latin typeface="Arial"/>
              </a:rPr>
              <a:t>Catalog</a:t>
            </a:r>
            <a:endParaRPr/>
          </a:p>
        </p:txBody>
      </p:sp>
      <p:sp>
        <p:nvSpPr>
          <p:cNvPr id="724" name="CustomShape 11"/>
          <p:cNvSpPr/>
          <p:nvPr/>
        </p:nvSpPr>
        <p:spPr>
          <a:xfrm>
            <a:off x="1660320" y="5321520"/>
            <a:ext cx="4663440" cy="17373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rIns="90000" tIns="45000" bIns="45000"/>
          <a:p>
            <a:pPr algn="ctr"/>
            <a:r>
              <a:rPr lang="en-US">
                <a:latin typeface="Arial"/>
              </a:rPr>
              <a:t>Hadoop</a:t>
            </a:r>
            <a:endParaRPr/>
          </a:p>
        </p:txBody>
      </p:sp>
      <p:sp>
        <p:nvSpPr>
          <p:cNvPr id="725" name="CustomShape 12"/>
          <p:cNvSpPr/>
          <p:nvPr/>
        </p:nvSpPr>
        <p:spPr>
          <a:xfrm>
            <a:off x="3214800" y="5714640"/>
            <a:ext cx="1463040" cy="36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NameNode</a:t>
            </a:r>
            <a:endParaRPr/>
          </a:p>
        </p:txBody>
      </p:sp>
      <p:sp>
        <p:nvSpPr>
          <p:cNvPr id="726" name="CustomShape 13"/>
          <p:cNvSpPr/>
          <p:nvPr/>
        </p:nvSpPr>
        <p:spPr>
          <a:xfrm>
            <a:off x="3322800" y="6434640"/>
            <a:ext cx="1280160" cy="36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DataNode2</a:t>
            </a:r>
            <a:endParaRPr/>
          </a:p>
        </p:txBody>
      </p:sp>
      <p:sp>
        <p:nvSpPr>
          <p:cNvPr id="727" name="CustomShape 14"/>
          <p:cNvSpPr/>
          <p:nvPr/>
        </p:nvSpPr>
        <p:spPr>
          <a:xfrm>
            <a:off x="1846800" y="6434640"/>
            <a:ext cx="1280160" cy="36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DataNode1</a:t>
            </a:r>
            <a:endParaRPr/>
          </a:p>
        </p:txBody>
      </p:sp>
      <p:sp>
        <p:nvSpPr>
          <p:cNvPr id="728" name="CustomShape 15"/>
          <p:cNvSpPr/>
          <p:nvPr/>
        </p:nvSpPr>
        <p:spPr>
          <a:xfrm>
            <a:off x="4834800" y="6434640"/>
            <a:ext cx="1280160" cy="36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DataNode3</a:t>
            </a:r>
            <a:endParaRPr/>
          </a:p>
        </p:txBody>
      </p:sp>
      <p:sp>
        <p:nvSpPr>
          <p:cNvPr id="729" name="TextShape 16"/>
          <p:cNvSpPr txBox="1"/>
          <p:nvPr/>
        </p:nvSpPr>
        <p:spPr>
          <a:xfrm>
            <a:off x="7006320" y="4881240"/>
            <a:ext cx="2107440" cy="346320"/>
          </a:xfrm>
          <a:prstGeom prst="rect">
            <a:avLst/>
          </a:prstGeom>
        </p:spPr>
        <p:txBody>
          <a:bodyPr lIns="90000" rIns="90000" tIns="45000" bIns="45000"/>
          <a:p>
            <a:r>
              <a:rPr b="1" i="1" lang="en-US">
                <a:solidFill>
                  <a:srgbClr val="ff3333"/>
                </a:solidFill>
                <a:latin typeface="Arial"/>
              </a:rPr>
              <a:t>fetch ResultSet</a:t>
            </a:r>
            <a:endParaRPr/>
          </a:p>
        </p:txBody>
      </p:sp>
      <p:sp>
        <p:nvSpPr>
          <p:cNvPr id="730" name="Line 17"/>
          <p:cNvSpPr/>
          <p:nvPr/>
        </p:nvSpPr>
        <p:spPr>
          <a:xfrm>
            <a:off x="4846320" y="3668400"/>
            <a:ext cx="2926080" cy="2106000"/>
          </a:xfrm>
          <a:prstGeom prst="line">
            <a:avLst/>
          </a:prstGeom>
          <a:ln w="36720">
            <a:solidFill>
              <a:srgbClr val="ff3333"/>
            </a:solidFill>
            <a:round/>
            <a:headEnd len="med" type="triangle" w="med"/>
            <a:tailEnd len="med" type="triangle" w="med"/>
          </a:ln>
        </p:spPr>
      </p:sp>
    </p:spTree>
  </p:cSld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CustomShape 1"/>
          <p:cNvSpPr/>
          <p:nvPr/>
        </p:nvSpPr>
        <p:spPr>
          <a:xfrm>
            <a:off x="640080" y="294480"/>
            <a:ext cx="8935200" cy="626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4400">
                <a:latin typeface="Arial"/>
              </a:rPr>
              <a:t>Distributed Join Flow</a:t>
            </a:r>
            <a:endParaRPr/>
          </a:p>
        </p:txBody>
      </p:sp>
      <p:sp>
        <p:nvSpPr>
          <p:cNvPr id="732" name="CustomShape 2"/>
          <p:cNvSpPr/>
          <p:nvPr/>
        </p:nvSpPr>
        <p:spPr>
          <a:xfrm>
            <a:off x="504000" y="1097280"/>
            <a:ext cx="9071280" cy="6217560"/>
          </a:xfrm>
          <a:prstGeom prst="rect">
            <a:avLst/>
          </a:prstGeom>
          <a:noFill/>
          <a:ln>
            <a:noFill/>
          </a:ln>
        </p:spPr>
      </p:sp>
      <p:sp>
        <p:nvSpPr>
          <p:cNvPr id="733" name="CustomShape 3"/>
          <p:cNvSpPr/>
          <p:nvPr/>
        </p:nvSpPr>
        <p:spPr>
          <a:xfrm>
            <a:off x="2452320" y="2909520"/>
            <a:ext cx="4663440" cy="17373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rIns="90000" tIns="45000" bIns="45000"/>
          <a:p>
            <a:pPr algn="ctr"/>
            <a:r>
              <a:rPr lang="en-US">
                <a:latin typeface="Arial"/>
              </a:rPr>
              <a:t>Presto</a:t>
            </a:r>
            <a:endParaRPr/>
          </a:p>
        </p:txBody>
      </p:sp>
      <p:sp>
        <p:nvSpPr>
          <p:cNvPr id="734" name="CustomShape 4"/>
          <p:cNvSpPr/>
          <p:nvPr/>
        </p:nvSpPr>
        <p:spPr>
          <a:xfrm>
            <a:off x="4122360" y="2036880"/>
            <a:ext cx="1463040" cy="3657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Zeppelin</a:t>
            </a:r>
            <a:endParaRPr/>
          </a:p>
        </p:txBody>
      </p:sp>
      <p:sp>
        <p:nvSpPr>
          <p:cNvPr id="735" name="CustomShape 5"/>
          <p:cNvSpPr/>
          <p:nvPr/>
        </p:nvSpPr>
        <p:spPr>
          <a:xfrm>
            <a:off x="7268400" y="5774400"/>
            <a:ext cx="1005840" cy="640080"/>
          </a:xfrm>
          <a:prstGeom prst="can">
            <a:avLst>
              <a:gd name="adj" fmla="val 5400"/>
            </a:avLst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MySQL</a:t>
            </a:r>
            <a:endParaRPr/>
          </a:p>
        </p:txBody>
      </p:sp>
      <p:pic>
        <p:nvPicPr>
          <p:cNvPr id="736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206240" y="1097280"/>
            <a:ext cx="731520" cy="678960"/>
          </a:xfrm>
          <a:prstGeom prst="rect">
            <a:avLst/>
          </a:prstGeom>
          <a:ln>
            <a:noFill/>
          </a:ln>
        </p:spPr>
      </p:pic>
      <p:sp>
        <p:nvSpPr>
          <p:cNvPr id="737" name="CustomShape 6"/>
          <p:cNvSpPr/>
          <p:nvPr/>
        </p:nvSpPr>
        <p:spPr>
          <a:xfrm>
            <a:off x="4006800" y="3302640"/>
            <a:ext cx="1463040" cy="36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Coordinator</a:t>
            </a:r>
            <a:endParaRPr/>
          </a:p>
        </p:txBody>
      </p:sp>
      <p:sp>
        <p:nvSpPr>
          <p:cNvPr id="738" name="CustomShape 7"/>
          <p:cNvSpPr/>
          <p:nvPr/>
        </p:nvSpPr>
        <p:spPr>
          <a:xfrm>
            <a:off x="4114800" y="4022640"/>
            <a:ext cx="1280160" cy="36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Worker2</a:t>
            </a:r>
            <a:endParaRPr/>
          </a:p>
        </p:txBody>
      </p:sp>
      <p:sp>
        <p:nvSpPr>
          <p:cNvPr id="739" name="CustomShape 8"/>
          <p:cNvSpPr/>
          <p:nvPr/>
        </p:nvSpPr>
        <p:spPr>
          <a:xfrm>
            <a:off x="2638800" y="4022640"/>
            <a:ext cx="1280160" cy="36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Worker1</a:t>
            </a:r>
            <a:endParaRPr/>
          </a:p>
        </p:txBody>
      </p:sp>
      <p:sp>
        <p:nvSpPr>
          <p:cNvPr id="740" name="CustomShape 9"/>
          <p:cNvSpPr/>
          <p:nvPr/>
        </p:nvSpPr>
        <p:spPr>
          <a:xfrm>
            <a:off x="5626800" y="4022640"/>
            <a:ext cx="1280160" cy="36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Worker3</a:t>
            </a:r>
            <a:endParaRPr/>
          </a:p>
        </p:txBody>
      </p:sp>
      <p:sp>
        <p:nvSpPr>
          <p:cNvPr id="741" name="CustomShape 10"/>
          <p:cNvSpPr/>
          <p:nvPr/>
        </p:nvSpPr>
        <p:spPr>
          <a:xfrm>
            <a:off x="5972760" y="3146760"/>
            <a:ext cx="822600" cy="640080"/>
          </a:xfrm>
          <a:prstGeom prst="can">
            <a:avLst>
              <a:gd name="adj" fmla="val 5400"/>
            </a:avLst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 sz="1600">
                <a:latin typeface="Arial"/>
              </a:rPr>
              <a:t>Hive</a:t>
            </a:r>
            <a:endParaRPr/>
          </a:p>
          <a:p>
            <a:pPr algn="ctr"/>
            <a:r>
              <a:rPr lang="en-US" sz="1600">
                <a:latin typeface="Arial"/>
              </a:rPr>
              <a:t>Catalog</a:t>
            </a:r>
            <a:endParaRPr/>
          </a:p>
        </p:txBody>
      </p:sp>
      <p:sp>
        <p:nvSpPr>
          <p:cNvPr id="742" name="CustomShape 11"/>
          <p:cNvSpPr/>
          <p:nvPr/>
        </p:nvSpPr>
        <p:spPr>
          <a:xfrm>
            <a:off x="1660320" y="5321520"/>
            <a:ext cx="4663440" cy="173736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txBody>
          <a:bodyPr wrap="none" lIns="90000" rIns="90000" tIns="45000" bIns="45000"/>
          <a:p>
            <a:pPr algn="ctr"/>
            <a:r>
              <a:rPr lang="en-US">
                <a:latin typeface="Arial"/>
              </a:rPr>
              <a:t>Hadoop</a:t>
            </a:r>
            <a:endParaRPr/>
          </a:p>
        </p:txBody>
      </p:sp>
      <p:sp>
        <p:nvSpPr>
          <p:cNvPr id="743" name="CustomShape 12"/>
          <p:cNvSpPr/>
          <p:nvPr/>
        </p:nvSpPr>
        <p:spPr>
          <a:xfrm>
            <a:off x="3214800" y="5714640"/>
            <a:ext cx="1463040" cy="36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NameNode</a:t>
            </a:r>
            <a:endParaRPr/>
          </a:p>
        </p:txBody>
      </p:sp>
      <p:sp>
        <p:nvSpPr>
          <p:cNvPr id="744" name="CustomShape 13"/>
          <p:cNvSpPr/>
          <p:nvPr/>
        </p:nvSpPr>
        <p:spPr>
          <a:xfrm>
            <a:off x="3322800" y="6434640"/>
            <a:ext cx="1280160" cy="36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DataNode2</a:t>
            </a:r>
            <a:endParaRPr/>
          </a:p>
        </p:txBody>
      </p:sp>
      <p:sp>
        <p:nvSpPr>
          <p:cNvPr id="745" name="CustomShape 14"/>
          <p:cNvSpPr/>
          <p:nvPr/>
        </p:nvSpPr>
        <p:spPr>
          <a:xfrm>
            <a:off x="1846800" y="6434640"/>
            <a:ext cx="1280160" cy="36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DataNode1</a:t>
            </a:r>
            <a:endParaRPr/>
          </a:p>
        </p:txBody>
      </p:sp>
      <p:sp>
        <p:nvSpPr>
          <p:cNvPr id="746" name="CustomShape 15"/>
          <p:cNvSpPr/>
          <p:nvPr/>
        </p:nvSpPr>
        <p:spPr>
          <a:xfrm>
            <a:off x="4834800" y="6434640"/>
            <a:ext cx="1280160" cy="36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DataNode3</a:t>
            </a:r>
            <a:endParaRPr/>
          </a:p>
        </p:txBody>
      </p:sp>
      <p:sp>
        <p:nvSpPr>
          <p:cNvPr id="747" name="TextShape 16"/>
          <p:cNvSpPr txBox="1"/>
          <p:nvPr/>
        </p:nvSpPr>
        <p:spPr>
          <a:xfrm>
            <a:off x="4928400" y="2340360"/>
            <a:ext cx="2107440" cy="602280"/>
          </a:xfrm>
          <a:prstGeom prst="rect">
            <a:avLst/>
          </a:prstGeom>
        </p:spPr>
        <p:txBody>
          <a:bodyPr lIns="90000" rIns="90000" tIns="45000" bIns="45000"/>
          <a:p>
            <a:r>
              <a:rPr b="1" i="1" lang="en-US">
                <a:solidFill>
                  <a:srgbClr val="ff3333"/>
                </a:solidFill>
                <a:latin typeface="Arial"/>
              </a:rPr>
              <a:t>Return Combined ResultSet</a:t>
            </a:r>
            <a:endParaRPr/>
          </a:p>
        </p:txBody>
      </p:sp>
      <p:sp>
        <p:nvSpPr>
          <p:cNvPr id="748" name="Line 17"/>
          <p:cNvSpPr/>
          <p:nvPr/>
        </p:nvSpPr>
        <p:spPr>
          <a:xfrm flipV="1">
            <a:off x="4846320" y="2402640"/>
            <a:ext cx="0" cy="889200"/>
          </a:xfrm>
          <a:prstGeom prst="line">
            <a:avLst/>
          </a:prstGeom>
          <a:ln w="36720">
            <a:solidFill>
              <a:srgbClr val="ff3333"/>
            </a:solidFill>
            <a:round/>
            <a:tailEnd len="med" type="triangle" w="med"/>
          </a:ln>
        </p:spPr>
      </p:sp>
    </p:spTree>
  </p:cSld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CustomShape 1"/>
          <p:cNvSpPr/>
          <p:nvPr/>
        </p:nvSpPr>
        <p:spPr>
          <a:xfrm>
            <a:off x="640080" y="294480"/>
            <a:ext cx="8935200" cy="626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4400">
                <a:latin typeface="Arial"/>
              </a:rPr>
              <a:t>Whats Next?</a:t>
            </a:r>
            <a:endParaRPr/>
          </a:p>
        </p:txBody>
      </p:sp>
      <p:sp>
        <p:nvSpPr>
          <p:cNvPr id="750" name="CustomShape 2"/>
          <p:cNvSpPr/>
          <p:nvPr/>
        </p:nvSpPr>
        <p:spPr>
          <a:xfrm>
            <a:off x="504000" y="1097280"/>
            <a:ext cx="9071280" cy="621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Gain Deeper Understanding Of Blockchain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Install Virtual Machine, I.E. Evm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Learn Structure And Api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Integrate Blockchain Virtual Machine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2800">
                <a:latin typeface="Arial"/>
              </a:rPr>
              <a:t>Pump The Simulation Data Into Vm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2800">
                <a:latin typeface="Arial"/>
              </a:rPr>
              <a:t>Consensus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2800">
                <a:latin typeface="Arial"/>
              </a:rPr>
              <a:t>Digital Signatures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2800">
                <a:latin typeface="Arial"/>
              </a:rPr>
              <a:t>Ingest The Block Chains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37" dur="indefinite" restart="never" nodeType="tmRoot">
          <p:childTnLst>
            <p:seq>
              <p:cTn id="38" nodeType="mainSeq">
                <p:childTnLst>
                  <p:par>
                    <p:cTn id="39" fill="freeze">
                      <p:stCondLst>
                        <p:cond delay="indefinite"/>
                      </p:stCondLst>
                      <p:childTnLst>
                        <p:par>
                          <p:cTn id="40" fill="freeze">
                            <p:stCondLst>
                              <p:cond delay="0"/>
                            </p:stCondLst>
                            <p:childTnLst>
                              <p:par>
                                <p:cTn id="4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">
                                            <p:txEl>
                                              <p:pRg st="0" end="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640080" y="294480"/>
            <a:ext cx="8935200" cy="626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latin typeface="Arial"/>
              </a:rPr>
              <a:t>Participant Objectives</a:t>
            </a:r>
            <a:endParaRPr/>
          </a:p>
        </p:txBody>
      </p:sp>
      <p:sp>
        <p:nvSpPr>
          <p:cNvPr id="79" name="CustomShape 2"/>
          <p:cNvSpPr/>
          <p:nvPr/>
        </p:nvSpPr>
        <p:spPr>
          <a:xfrm>
            <a:off x="504000" y="1097280"/>
            <a:ext cx="9071280" cy="621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Customer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2800">
                <a:latin typeface="Arial"/>
              </a:rPr>
              <a:t>Where Is My Pet Food From?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2800">
                <a:latin typeface="Arial"/>
              </a:rPr>
              <a:t>My Dog Is Getting Sick – Is It The Food?</a:t>
            </a: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2800">
                <a:latin typeface="Arial"/>
              </a:rPr>
              <a:t>Proactive Notification from the Company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Company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2800">
                <a:latin typeface="Arial"/>
              </a:rPr>
              <a:t>Let Customers Know Where The Food Is From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2800">
                <a:latin typeface="Arial"/>
              </a:rPr>
              <a:t>Immutable Tracking Of Ingredient Supply Chains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2800">
                <a:latin typeface="Arial"/>
              </a:rPr>
              <a:t>Customers Complaining – What Is Root Cause?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2800">
                <a:latin typeface="Arial"/>
              </a:rPr>
              <a:t>Data Available for Analytics and Data Science</a:t>
            </a: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2800">
                <a:latin typeface="Arial"/>
              </a:rPr>
              <a:t>Maximize Supplier Quality</a:t>
            </a: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2800">
                <a:latin typeface="Arial"/>
              </a:rPr>
              <a:t>Reduce Costs</a:t>
            </a: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2800">
                <a:latin typeface="Arial"/>
              </a:rPr>
              <a:t>Earlier Detection of Potential Issues</a:t>
            </a: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2800">
                <a:latin typeface="Arial"/>
              </a:rPr>
              <a:t>Future Predictive Analytics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endParaRPr/>
          </a:p>
        </p:txBody>
      </p:sp>
    </p:spTree>
  </p:cSld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TextShape 1"/>
          <p:cNvSpPr txBox="1"/>
          <p:nvPr/>
        </p:nvSpPr>
        <p:spPr>
          <a:xfrm>
            <a:off x="640080" y="3005280"/>
            <a:ext cx="8935200" cy="1253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i="1" lang="en-US" sz="4400">
                <a:latin typeface="Arial"/>
              </a:rPr>
              <a:t>Questions and Answers</a:t>
            </a:r>
            <a:r>
              <a:rPr i="1" lang="en-US" sz="4400">
                <a:latin typeface="Arial"/>
              </a:rPr>
              <a:t>
</a:t>
            </a:r>
            <a:r>
              <a:rPr i="1" lang="en-US" sz="4400">
                <a:latin typeface="Arial"/>
              </a:rPr>
              <a:t>Feedback</a:t>
            </a:r>
            <a:endParaRPr/>
          </a:p>
        </p:txBody>
      </p:sp>
    </p:spTree>
  </p:cSld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TextShape 1"/>
          <p:cNvSpPr txBox="1"/>
          <p:nvPr/>
        </p:nvSpPr>
        <p:spPr>
          <a:xfrm>
            <a:off x="640080" y="3318480"/>
            <a:ext cx="8935200" cy="626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Management and Engineering</a:t>
            </a:r>
            <a:endParaRPr/>
          </a:p>
        </p:txBody>
      </p:sp>
    </p:spTree>
  </p:cSld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CustomShape 1"/>
          <p:cNvSpPr/>
          <p:nvPr/>
        </p:nvSpPr>
        <p:spPr>
          <a:xfrm>
            <a:off x="640080" y="294480"/>
            <a:ext cx="8935200" cy="626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latin typeface="Arial"/>
              </a:rPr>
              <a:t>Objectives</a:t>
            </a:r>
            <a:endParaRPr/>
          </a:p>
        </p:txBody>
      </p:sp>
      <p:sp>
        <p:nvSpPr>
          <p:cNvPr id="754" name="CustomShape 2"/>
          <p:cNvSpPr/>
          <p:nvPr/>
        </p:nvSpPr>
        <p:spPr>
          <a:xfrm>
            <a:off x="504000" y="1097280"/>
            <a:ext cx="9071280" cy="621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Develop on Workstation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Generate Realistic Simulation at Varying Scale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Scalable Deployments from Development to Big Data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Ensure Graduated Approach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2800">
                <a:latin typeface="Arial"/>
              </a:rPr>
              <a:t>Developer Workstation to RDB to Big Data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Complex, Configurable Simulation Generation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Apply Containerized Approach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Utilize Open Source, Industry Standard Methods: Spark, Presto, ORC, OAS/Swagger, Cassandra, Zeppelin, Docker</a:t>
            </a:r>
            <a:endParaRPr/>
          </a:p>
        </p:txBody>
      </p:sp>
    </p:spTree>
  </p:cSld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CustomShape 1"/>
          <p:cNvSpPr/>
          <p:nvPr/>
        </p:nvSpPr>
        <p:spPr>
          <a:xfrm>
            <a:off x="640080" y="294480"/>
            <a:ext cx="8935200" cy="626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4400">
                <a:latin typeface="Arial"/>
              </a:rPr>
              <a:t>Data Model Overview</a:t>
            </a:r>
            <a:endParaRPr/>
          </a:p>
        </p:txBody>
      </p:sp>
      <p:sp>
        <p:nvSpPr>
          <p:cNvPr id="756" name="CustomShape 2"/>
          <p:cNvSpPr/>
          <p:nvPr/>
        </p:nvSpPr>
        <p:spPr>
          <a:xfrm>
            <a:off x="504000" y="1097280"/>
            <a:ext cx="9071280" cy="6217560"/>
          </a:xfrm>
          <a:prstGeom prst="rect">
            <a:avLst/>
          </a:prstGeom>
          <a:noFill/>
          <a:ln>
            <a:noFill/>
          </a:ln>
        </p:spPr>
      </p:sp>
    </p:spTree>
  </p:cSld>
  <p:timing>
    <p:tnLst>
      <p:par>
        <p:cTn id="43" dur="indefinite" restart="never" nodeType="tmRoot">
          <p:childTnLst>
            <p:seq>
              <p:cTn id="44" nodeType="mainSeq">
                <p:childTnLst>
                  <p:par>
                    <p:cTn id="45" fill="freeze">
                      <p:stCondLst>
                        <p:cond delay="indefinite"/>
                      </p:stCondLst>
                      <p:childTnLst>
                        <p:par>
                          <p:cTn id="46" fill="freeze">
                            <p:stCondLst>
                              <p:cond delay="0"/>
                            </p:stCondLst>
                            <p:childTnLst>
                              <p:par>
                                <p:cTn id="4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">
                                            <p:txEl>
                                              <p:pRg st="0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CustomShape 1"/>
          <p:cNvSpPr/>
          <p:nvPr/>
        </p:nvSpPr>
        <p:spPr>
          <a:xfrm>
            <a:off x="640080" y="294480"/>
            <a:ext cx="8935200" cy="626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4400">
                <a:latin typeface="Arial"/>
              </a:rPr>
              <a:t>Lot Simulations</a:t>
            </a:r>
            <a:endParaRPr/>
          </a:p>
        </p:txBody>
      </p:sp>
      <p:sp>
        <p:nvSpPr>
          <p:cNvPr id="758" name="CustomShape 2"/>
          <p:cNvSpPr/>
          <p:nvPr/>
        </p:nvSpPr>
        <p:spPr>
          <a:xfrm>
            <a:off x="504000" y="1097280"/>
            <a:ext cx="9071280" cy="621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Configurable Number of Component Suppliers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Fixed Set of 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Each Ingredient has 4 Supply Chain Components, aka Suppliers (</a:t>
            </a:r>
            <a:r>
              <a:rPr lang="en-US" sz="3200">
                <a:latin typeface="Arial"/>
              </a:rPr>
              <a:t>)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Suppliers Generated 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Configurable, currently 30 per Cat/SubCat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Prefix A1, B2, C3, …, D30 (query)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Each Lot Has Fixed Set Of Ingredients, Random Set Of Suppliers (query)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Data Written To Both MySQL and ORC in HDFS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Demo</a:t>
            </a:r>
            <a:endParaRPr/>
          </a:p>
        </p:txBody>
      </p:sp>
    </p:spTree>
  </p:cSld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CustomShape 1"/>
          <p:cNvSpPr/>
          <p:nvPr/>
        </p:nvSpPr>
        <p:spPr>
          <a:xfrm>
            <a:off x="640080" y="294480"/>
            <a:ext cx="8935200" cy="626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4400">
                <a:latin typeface="Arial"/>
              </a:rPr>
              <a:t>Complaint Data Generation</a:t>
            </a:r>
            <a:endParaRPr/>
          </a:p>
        </p:txBody>
      </p:sp>
      <p:sp>
        <p:nvSpPr>
          <p:cNvPr id="760" name="CustomShape 2"/>
          <p:cNvSpPr/>
          <p:nvPr/>
        </p:nvSpPr>
        <p:spPr>
          <a:xfrm>
            <a:off x="504000" y="1097280"/>
            <a:ext cx="9071280" cy="621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The Culprit will be the 7</a:t>
            </a:r>
            <a:r>
              <a:rPr lang="en-US" sz="3200" baseline="101000">
                <a:latin typeface="Arial"/>
              </a:rPr>
              <a:t>th</a:t>
            </a:r>
            <a:r>
              <a:rPr lang="en-US" sz="3200">
                <a:latin typeface="Arial"/>
              </a:rPr>
              <a:t> Brewers Rice - Fertilizer Supplier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2800">
                <a:latin typeface="Arial"/>
              </a:rPr>
              <a:t>Configurable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During GenSimSuppliers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2800">
                <a:latin typeface="Arial"/>
              </a:rPr>
              <a:t>60% of the time, override the Brewers Rice – Fertilizer supplier to the Culprit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2800">
                <a:latin typeface="Arial"/>
              </a:rPr>
              <a:t>Insert the Affected Lot Numbers to Adverse Effects staging table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During GenSimComplaints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2800">
                <a:latin typeface="Arial"/>
              </a:rPr>
              <a:t>Create Complaints in Customer Loyalty Table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2800">
                <a:latin typeface="Arial"/>
              </a:rPr>
              <a:t>Each Complaint has a Random Affected Lot Number from Adverse Effects Staging Table </a:t>
            </a:r>
            <a:endParaRPr/>
          </a:p>
        </p:txBody>
      </p:sp>
    </p:spTree>
  </p:cSld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CustomShape 1"/>
          <p:cNvSpPr/>
          <p:nvPr/>
        </p:nvSpPr>
        <p:spPr>
          <a:xfrm>
            <a:off x="640080" y="294480"/>
            <a:ext cx="8935200" cy="626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4400">
                <a:latin typeface="Arial"/>
              </a:rPr>
              <a:t>Complaint Analysis</a:t>
            </a:r>
            <a:endParaRPr/>
          </a:p>
        </p:txBody>
      </p:sp>
      <p:sp>
        <p:nvSpPr>
          <p:cNvPr id="762" name="CustomShape 2"/>
          <p:cNvSpPr/>
          <p:nvPr/>
        </p:nvSpPr>
        <p:spPr>
          <a:xfrm>
            <a:off x="504000" y="1097280"/>
            <a:ext cx="9071280" cy="621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Customer Loyalty DB – Track Complaints 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Complaints Regarding Canine Nutrition Across Many Lots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Root Cause Determination - </a:t>
            </a:r>
            <a:r>
              <a:rPr lang="en-US" sz="2800">
                <a:latin typeface="Arial"/>
              </a:rPr>
              <a:t>What Are The Counts Of Supplier Chain Components Across All Lots In The Complaints? 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2800">
                <a:latin typeface="Arial"/>
              </a:rPr>
              <a:t>Query Customer_Loyalty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2800">
                <a:latin typeface="Arial"/>
              </a:rPr>
              <a:t>Large Amount Of Data To Sift Through – How To Scale?</a:t>
            </a: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2800">
                <a:latin typeface="Arial"/>
              </a:rPr>
              <a:t>SparkSQL Cluster, ORC files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Demo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2800">
                <a:latin typeface="Arial"/>
              </a:rPr>
              <a:t>Review SparkSQL query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2800">
                <a:latin typeface="Arial"/>
              </a:rPr>
              <a:t>Review file structures in HDFS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2800">
                <a:latin typeface="Arial"/>
              </a:rPr>
              <a:t>Run Spark job</a:t>
            </a:r>
            <a:endParaRPr/>
          </a:p>
        </p:txBody>
      </p:sp>
    </p:spTree>
  </p:cSld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CustomShape 1"/>
          <p:cNvSpPr/>
          <p:nvPr/>
        </p:nvSpPr>
        <p:spPr>
          <a:xfrm>
            <a:off x="640080" y="294480"/>
            <a:ext cx="8935200" cy="626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4400">
                <a:latin typeface="Arial"/>
              </a:rPr>
              <a:t>Demo Environment: 21 Containers</a:t>
            </a:r>
            <a:endParaRPr/>
          </a:p>
        </p:txBody>
      </p:sp>
      <p:sp>
        <p:nvSpPr>
          <p:cNvPr id="764" name="CustomShape 2"/>
          <p:cNvSpPr/>
          <p:nvPr/>
        </p:nvSpPr>
        <p:spPr>
          <a:xfrm>
            <a:off x="504000" y="1097280"/>
            <a:ext cx="9071280" cy="6217560"/>
          </a:xfrm>
          <a:prstGeom prst="rect">
            <a:avLst/>
          </a:prstGeom>
          <a:noFill/>
          <a:ln>
            <a:noFill/>
          </a:ln>
        </p:spPr>
      </p:sp>
      <p:sp>
        <p:nvSpPr>
          <p:cNvPr id="765" name="CustomShape 3"/>
          <p:cNvSpPr/>
          <p:nvPr/>
        </p:nvSpPr>
        <p:spPr>
          <a:xfrm>
            <a:off x="438840" y="1048320"/>
            <a:ext cx="9071280" cy="5992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Review the Docker Compose files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Common Shared Directory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Demo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Docker Exec into Hadoop NameNode</a:t>
            </a: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List HDFS folders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Exec into Any Other Containers Of Interest</a:t>
            </a:r>
            <a:endParaRPr/>
          </a:p>
        </p:txBody>
      </p:sp>
    </p:spTree>
  </p:cSld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CustomShape 1"/>
          <p:cNvSpPr/>
          <p:nvPr/>
        </p:nvSpPr>
        <p:spPr>
          <a:xfrm>
            <a:off x="640080" y="294480"/>
            <a:ext cx="8935200" cy="626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4400">
                <a:latin typeface="Arial"/>
              </a:rPr>
              <a:t>Projects</a:t>
            </a:r>
            <a:endParaRPr/>
          </a:p>
        </p:txBody>
      </p:sp>
      <p:sp>
        <p:nvSpPr>
          <p:cNvPr id="767" name="CustomShape 2"/>
          <p:cNvSpPr/>
          <p:nvPr/>
        </p:nvSpPr>
        <p:spPr>
          <a:xfrm>
            <a:off x="504000" y="1097280"/>
            <a:ext cx="9071280" cy="6217560"/>
          </a:xfrm>
          <a:prstGeom prst="rect">
            <a:avLst/>
          </a:prstGeom>
          <a:noFill/>
          <a:ln>
            <a:noFill/>
          </a:ln>
        </p:spPr>
      </p:sp>
      <p:sp>
        <p:nvSpPr>
          <p:cNvPr id="768" name="CustomShape 3"/>
          <p:cNvSpPr/>
          <p:nvPr/>
        </p:nvSpPr>
        <p:spPr>
          <a:xfrm>
            <a:off x="438840" y="1048320"/>
            <a:ext cx="9071280" cy="5992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 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Java using Maven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Swagger for OAS Server and Client API's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Parent: blockchain-supplychain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Children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bcsc-common: Common Utilities, Constants, etc. 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bcsc-service: Centralized Services – Database, Hive, ORC, SparkSQL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bcsc-sim: Generate The Simulated Data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bcsc-test: Unit Tests 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bcsc-api: Server OAS Code – Connects To bcsc-service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bcsc-apiclient: Client OAS Code, Connects to bcsc-api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bcsc-webapi: Generates the WAR including the apiclient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bcsc-webui: Web Site, Deploys the WAR</a:t>
            </a:r>
            <a:endParaRPr/>
          </a:p>
        </p:txBody>
      </p:sp>
    </p:spTree>
  </p:cSld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CustomShape 1"/>
          <p:cNvSpPr/>
          <p:nvPr/>
        </p:nvSpPr>
        <p:spPr>
          <a:xfrm>
            <a:off x="640080" y="294480"/>
            <a:ext cx="8935200" cy="626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4400">
                <a:latin typeface="Arial"/>
              </a:rPr>
              <a:t>Distributed Join using Presto</a:t>
            </a:r>
            <a:endParaRPr/>
          </a:p>
        </p:txBody>
      </p:sp>
      <p:sp>
        <p:nvSpPr>
          <p:cNvPr id="770" name="CustomShape 2"/>
          <p:cNvSpPr/>
          <p:nvPr/>
        </p:nvSpPr>
        <p:spPr>
          <a:xfrm>
            <a:off x="504000" y="1097280"/>
            <a:ext cx="9071280" cy="621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Each Database is Catalog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Connectors connect Presto to each DBM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Statements are &lt;Catalog&gt;.&lt;Schema&gt;.&lt;Table&gt;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Review /conf folder Structure and Contents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Example: What State are the SupplierComplaints  from?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Show SupplierComplaints in Hive/HDFS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Show Supplier in MySQL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Query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"/>
            </a:pPr>
            <a:endParaRPr/>
          </a:p>
        </p:txBody>
      </p:sp>
    </p:spTree>
  </p:cSld>
  <p:timing>
    <p:tnLst>
      <p:par>
        <p:cTn id="49" dur="indefinite" restart="never" nodeType="tmRoot">
          <p:childTnLst>
            <p:seq>
              <p:cTn id="50" nodeType="mainSeq">
                <p:childTnLst>
                  <p:par>
                    <p:cTn id="51" fill="freeze">
                      <p:stCondLst>
                        <p:cond delay="indefinite"/>
                      </p:stCondLst>
                      <p:childTnLst>
                        <p:par>
                          <p:cTn id="52" fill="freeze">
                            <p:stCondLst>
                              <p:cond delay="0"/>
                            </p:stCondLst>
                            <p:childTnLst>
                              <p:par>
                                <p:cTn id="5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">
                                            <p:txEl>
                                              <p:pRg st="0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640080" y="294480"/>
            <a:ext cx="8935200" cy="626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Canine Nutrition Ingredients</a:t>
            </a:r>
            <a:endParaRPr/>
          </a:p>
        </p:txBody>
      </p:sp>
      <p:pic>
        <p:nvPicPr>
          <p:cNvPr id="81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9720" y="854280"/>
            <a:ext cx="10080360" cy="5857560"/>
          </a:xfrm>
          <a:prstGeom prst="rect">
            <a:avLst/>
          </a:prstGeom>
          <a:ln>
            <a:noFill/>
          </a:ln>
        </p:spPr>
      </p:pic>
    </p:spTree>
  </p:cSld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TextShape 1"/>
          <p:cNvSpPr txBox="1"/>
          <p:nvPr/>
        </p:nvSpPr>
        <p:spPr>
          <a:xfrm>
            <a:off x="640080" y="3005280"/>
            <a:ext cx="8935200" cy="1253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i="1" lang="en-US" sz="4400">
                <a:latin typeface="Arial"/>
              </a:rPr>
              <a:t>Questions and Answers</a:t>
            </a:r>
            <a:r>
              <a:rPr i="1" lang="en-US" sz="4400">
                <a:latin typeface="Arial"/>
              </a:rPr>
              <a:t>
</a:t>
            </a:r>
            <a:r>
              <a:rPr i="1" lang="en-US" sz="4400">
                <a:latin typeface="Arial"/>
              </a:rPr>
              <a:t>Feedback</a:t>
            </a:r>
            <a:endParaRPr/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640080" y="294480"/>
            <a:ext cx="8935200" cy="626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4400">
                <a:latin typeface="Arial"/>
              </a:rPr>
              <a:t>Where is My Pet Food From?</a:t>
            </a:r>
            <a:endParaRPr/>
          </a:p>
        </p:txBody>
      </p:sp>
      <p:sp>
        <p:nvSpPr>
          <p:cNvPr id="83" name="CustomShape 2"/>
          <p:cNvSpPr/>
          <p:nvPr/>
        </p:nvSpPr>
        <p:spPr>
          <a:xfrm>
            <a:off x="504000" y="1097280"/>
            <a:ext cx="9071280" cy="621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Fixed Set of Ingredients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Based on Lot Number, show Ingredient Supply Chains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Each Ingredient has 4 Supply Chain Components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2800">
                <a:latin typeface="Arial"/>
              </a:rPr>
              <a:t>Source (aka Farm)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2800">
                <a:latin typeface="Arial"/>
              </a:rPr>
              <a:t>Supplier (i.e. Seeds)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2800">
                <a:latin typeface="Arial"/>
              </a:rPr>
              <a:t>Growth Enhancer (i.e. Fertilizer)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2800">
                <a:latin typeface="Arial"/>
              </a:rPr>
              <a:t>Distributor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Configurable Simulation Data Generator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Demo</a:t>
            </a:r>
            <a:endParaRPr/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640080" y="294480"/>
            <a:ext cx="8935200" cy="626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4400">
                <a:latin typeface="Arial"/>
              </a:rPr>
              <a:t>What is Making My Pet Sick?</a:t>
            </a:r>
            <a:endParaRPr/>
          </a:p>
        </p:txBody>
      </p:sp>
      <p:sp>
        <p:nvSpPr>
          <p:cNvPr id="85" name="CustomShape 2"/>
          <p:cNvSpPr/>
          <p:nvPr/>
        </p:nvSpPr>
        <p:spPr>
          <a:xfrm>
            <a:off x="504000" y="1097280"/>
            <a:ext cx="9071280" cy="621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Customer Loyalty DB – Track Complaints 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Complaints Regarding Canine Nutrition Across Many Lots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Complaint Injection - Culprit Will Be The 7</a:t>
            </a:r>
            <a:r>
              <a:rPr lang="en-US" sz="3200" baseline="101000">
                <a:latin typeface="Arial"/>
              </a:rPr>
              <a:t>th</a:t>
            </a:r>
            <a:r>
              <a:rPr lang="en-US" sz="3200">
                <a:latin typeface="Arial"/>
              </a:rPr>
              <a:t> Brewers Rice - Fertilizer Supplier (configurable)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Analyze Root Cause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2800">
                <a:latin typeface="Arial"/>
              </a:rPr>
              <a:t>Counts Of Supplier Chain Components Across All Lots In The Complaints 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2800">
                <a:latin typeface="Arial"/>
              </a:rPr>
              <a:t>Scale - SparkSQL Cluster, ORC files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Demo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2800">
                <a:latin typeface="Arial"/>
              </a:rPr>
              <a:t>Query, Graph – Customer Complaints, Customer Supplier Complaints</a:t>
            </a:r>
            <a:endParaRPr/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640080" y="294480"/>
            <a:ext cx="8935200" cy="626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4400">
                <a:latin typeface="Arial"/>
              </a:rPr>
              <a:t>Blockchain in this Application</a:t>
            </a:r>
            <a:endParaRPr/>
          </a:p>
        </p:txBody>
      </p:sp>
      <p:sp>
        <p:nvSpPr>
          <p:cNvPr id="87" name="CustomShape 2"/>
          <p:cNvSpPr/>
          <p:nvPr/>
        </p:nvSpPr>
        <p:spPr>
          <a:xfrm>
            <a:off x="504000" y="1097280"/>
            <a:ext cx="9071280" cy="6217560"/>
          </a:xfrm>
          <a:prstGeom prst="rect">
            <a:avLst/>
          </a:prstGeom>
          <a:noFill/>
          <a:ln>
            <a:noFill/>
          </a:ln>
        </p:spPr>
      </p:sp>
      <p:sp>
        <p:nvSpPr>
          <p:cNvPr id="88" name="CustomShape 3"/>
          <p:cNvSpPr/>
          <p:nvPr/>
        </p:nvSpPr>
        <p:spPr>
          <a:xfrm>
            <a:off x="438840" y="1048320"/>
            <a:ext cx="9071280" cy="5055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2800">
                <a:latin typeface="Arial"/>
              </a:rPr>
              <a:t>Manufacturer has Fixed Private and Public Keys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2800">
                <a:latin typeface="Arial"/>
              </a:rPr>
              <a:t>Each Simulated Supplier has a Generated Public Key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2800">
                <a:latin typeface="Arial"/>
              </a:rPr>
              <a:t>Hash based on: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2800">
                <a:latin typeface="Arial"/>
              </a:rPr>
              <a:t>Distinct Supplier and Ingredient Information: DUNS Number, Lot Number, Fill Date, Qty, etc.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2800">
                <a:latin typeface="Arial"/>
              </a:rPr>
              <a:t>Block Sequence Number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2800">
                <a:latin typeface="Arial"/>
              </a:rPr>
              <a:t>Previous Hash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2800">
                <a:latin typeface="Arial"/>
              </a:rPr>
              <a:t>Future Goal Is To Externalize To Distributed Blockchain Virtual Machine, Externalize The Supplier Simulation</a:t>
            </a:r>
            <a:endParaRPr/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640080" y="294480"/>
            <a:ext cx="8935200" cy="626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4400">
                <a:latin typeface="Arial"/>
              </a:rPr>
              <a:t>Demo Environment: 21 Containers</a:t>
            </a:r>
            <a:endParaRPr/>
          </a:p>
        </p:txBody>
      </p:sp>
      <p:sp>
        <p:nvSpPr>
          <p:cNvPr id="90" name="CustomShape 2"/>
          <p:cNvSpPr/>
          <p:nvPr/>
        </p:nvSpPr>
        <p:spPr>
          <a:xfrm>
            <a:off x="504000" y="1097280"/>
            <a:ext cx="9071280" cy="6217560"/>
          </a:xfrm>
          <a:prstGeom prst="rect">
            <a:avLst/>
          </a:prstGeom>
          <a:noFill/>
          <a:ln>
            <a:noFill/>
          </a:ln>
        </p:spPr>
      </p:sp>
      <p:sp>
        <p:nvSpPr>
          <p:cNvPr id="91" name="CustomShape 3"/>
          <p:cNvSpPr/>
          <p:nvPr/>
        </p:nvSpPr>
        <p:spPr>
          <a:xfrm>
            <a:off x="438840" y="1048320"/>
            <a:ext cx="9071280" cy="5992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4x Cassandra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1x MySQL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Hive/HDFS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1x MySQL Hive Catalog Store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1x NameNode, 1x SecondaryNameNode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2x DataNodes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Presto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1x Coordinator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2x Worker's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Spark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1x Master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4x Workers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Jetty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1x WebAPI – handles the Swagger/OAS API to bcsc-service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1x WebUI – hosts the web site, specifically nutritionLineage.jsp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1x Zeppelin</a:t>
            </a:r>
            <a:endParaRPr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