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49.xml.rels" ContentType="application/vnd.openxmlformats-package.relationships+xml"/>
  <Override PartName="/ppt/slides/_rels/slide47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50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4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29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28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737880"/>
            <a:ext cx="907128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56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097280"/>
            <a:ext cx="442656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3737880"/>
            <a:ext cx="442656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3737880"/>
            <a:ext cx="442656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280" cy="505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280" cy="505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71280" y="1097280"/>
            <a:ext cx="6336360" cy="505584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871280" y="1097280"/>
            <a:ext cx="6336360" cy="5055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097280"/>
            <a:ext cx="9071280" cy="505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280" cy="505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560" cy="505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097280"/>
            <a:ext cx="4426560" cy="505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40080" y="294480"/>
            <a:ext cx="8935200" cy="290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56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3737880"/>
            <a:ext cx="442656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097280"/>
            <a:ext cx="4426560" cy="505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097280"/>
            <a:ext cx="9071280" cy="505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560" cy="505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097280"/>
            <a:ext cx="442656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3737880"/>
            <a:ext cx="442656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56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097280"/>
            <a:ext cx="442656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737880"/>
            <a:ext cx="907128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28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3737880"/>
            <a:ext cx="907128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56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097280"/>
            <a:ext cx="442656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3737880"/>
            <a:ext cx="442656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3737880"/>
            <a:ext cx="442656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280" cy="505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280" cy="505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71280" y="1097280"/>
            <a:ext cx="6336360" cy="505584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871280" y="1097280"/>
            <a:ext cx="6336360" cy="5055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280" cy="505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560" cy="505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097280"/>
            <a:ext cx="4426560" cy="505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40080" y="294480"/>
            <a:ext cx="8935200" cy="290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56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3737880"/>
            <a:ext cx="442656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097280"/>
            <a:ext cx="4426560" cy="505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560" cy="505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097280"/>
            <a:ext cx="442656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737880"/>
            <a:ext cx="442656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56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097280"/>
            <a:ext cx="442656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737880"/>
            <a:ext cx="907128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280" cy="50558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40080" y="1961280"/>
            <a:ext cx="8935200" cy="1252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BlockChain, SupplyChain, Big Data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Demonstration Application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504000" y="4636080"/>
            <a:ext cx="9071280" cy="1823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Pete Zybrick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pzybrick@gmail.com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pzybrick@mdsol.com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93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Flow: Landscape</a:t>
            </a:r>
            <a:endParaRPr/>
          </a:p>
        </p:txBody>
      </p:sp>
      <p:sp>
        <p:nvSpPr>
          <p:cNvPr id="94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96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97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98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99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100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01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02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103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04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05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106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107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108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109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bcsc-apiclient.jar</a:t>
            </a:r>
            <a:endParaRPr/>
          </a:p>
        </p:txBody>
      </p:sp>
      <p:sp>
        <p:nvSpPr>
          <p:cNvPr id="110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111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11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113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114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115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17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Flow: Initialization</a:t>
            </a:r>
            <a:endParaRPr/>
          </a:p>
        </p:txBody>
      </p:sp>
      <p:sp>
        <p:nvSpPr>
          <p:cNvPr id="118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20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121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22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23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124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25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26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127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28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29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130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131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132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133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134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135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13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137" name="Line 21"/>
          <p:cNvSpPr/>
          <p:nvPr/>
        </p:nvSpPr>
        <p:spPr>
          <a:xfrm flipH="1">
            <a:off x="4291200" y="2286000"/>
            <a:ext cx="1728720" cy="54864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38" name="Line 22"/>
          <p:cNvSpPr/>
          <p:nvPr/>
        </p:nvSpPr>
        <p:spPr>
          <a:xfrm flipH="1">
            <a:off x="4291200" y="2286000"/>
            <a:ext cx="1728720" cy="201168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39" name="TextShape 23"/>
          <p:cNvSpPr txBox="1"/>
          <p:nvPr/>
        </p:nvSpPr>
        <p:spPr>
          <a:xfrm>
            <a:off x="5562000" y="2687040"/>
            <a:ext cx="32227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b="1" i="1" lang="en-US">
                <a:solidFill>
                  <a:srgbClr val="ff3333"/>
                </a:solidFill>
                <a:latin typeface="Arial"/>
              </a:rPr>
              <a:t>SupplyBlockchainConfig</a:t>
            </a:r>
            <a:endParaRPr/>
          </a:p>
        </p:txBody>
      </p:sp>
      <p:sp>
        <p:nvSpPr>
          <p:cNvPr id="140" name="Line 24"/>
          <p:cNvSpPr/>
          <p:nvPr/>
        </p:nvSpPr>
        <p:spPr>
          <a:xfrm flipH="1">
            <a:off x="4300560" y="2278800"/>
            <a:ext cx="1728720" cy="54864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41" name="CustomShape 25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142" name="CustomShape 26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143" name="CustomShape 27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45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Flow: Suppliers, Lots</a:t>
            </a:r>
            <a:endParaRPr/>
          </a:p>
        </p:txBody>
      </p:sp>
      <p:sp>
        <p:nvSpPr>
          <p:cNvPr id="146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48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149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50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51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152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53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54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155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56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57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158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159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160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161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162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163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16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165" name="TextShape 21"/>
          <p:cNvSpPr txBox="1"/>
          <p:nvPr/>
        </p:nvSpPr>
        <p:spPr>
          <a:xfrm>
            <a:off x="5562000" y="2687040"/>
            <a:ext cx="32227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b="1" i="1" lang="en-US">
                <a:solidFill>
                  <a:srgbClr val="ff3333"/>
                </a:solidFill>
                <a:latin typeface="Arial"/>
              </a:rPr>
              <a:t>SupplyBlockchainConfig</a:t>
            </a:r>
            <a:endParaRPr/>
          </a:p>
        </p:txBody>
      </p:sp>
      <p:sp>
        <p:nvSpPr>
          <p:cNvPr id="166" name="CustomShape 22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167" name="CustomShape 23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168" name="CustomShape 24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169" name="Line 25"/>
          <p:cNvSpPr/>
          <p:nvPr/>
        </p:nvSpPr>
        <p:spPr>
          <a:xfrm flipH="1">
            <a:off x="5943600" y="2413440"/>
            <a:ext cx="822960" cy="381312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71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Flow: Suppliers, Lots</a:t>
            </a:r>
            <a:endParaRPr/>
          </a:p>
        </p:txBody>
      </p:sp>
      <p:sp>
        <p:nvSpPr>
          <p:cNvPr id="172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74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175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76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77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178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79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80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181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82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83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184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185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186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187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188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189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19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191" name="TextShape 21"/>
          <p:cNvSpPr txBox="1"/>
          <p:nvPr/>
        </p:nvSpPr>
        <p:spPr>
          <a:xfrm>
            <a:off x="27360" y="6138360"/>
            <a:ext cx="41983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b="1" i="1" lang="en-US">
                <a:solidFill>
                  <a:srgbClr val="ff3333"/>
                </a:solidFill>
                <a:latin typeface="Arial"/>
              </a:rPr>
              <a:t>SimBlockchainSequenceItems.json</a:t>
            </a:r>
            <a:endParaRPr/>
          </a:p>
        </p:txBody>
      </p:sp>
      <p:sp>
        <p:nvSpPr>
          <p:cNvPr id="192" name="CustomShape 22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193" name="CustomShape 23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194" name="CustomShape 24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195" name="Line 25"/>
          <p:cNvSpPr/>
          <p:nvPr/>
        </p:nvSpPr>
        <p:spPr>
          <a:xfrm>
            <a:off x="4114800" y="6309360"/>
            <a:ext cx="792720" cy="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97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Flow: Suppliers, Lots</a:t>
            </a:r>
            <a:endParaRPr/>
          </a:p>
        </p:txBody>
      </p:sp>
      <p:sp>
        <p:nvSpPr>
          <p:cNvPr id="198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00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201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02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03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204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05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06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207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08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09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210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211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212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213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214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215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21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217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218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219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220" name="Line 24"/>
          <p:cNvSpPr/>
          <p:nvPr/>
        </p:nvSpPr>
        <p:spPr>
          <a:xfrm flipV="1">
            <a:off x="5943600" y="3781440"/>
            <a:ext cx="2194560" cy="244512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221" name="Line 25"/>
          <p:cNvSpPr/>
          <p:nvPr/>
        </p:nvSpPr>
        <p:spPr>
          <a:xfrm flipV="1">
            <a:off x="5943600" y="4011840"/>
            <a:ext cx="457200" cy="221472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23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Flow: Nutrition Lineage</a:t>
            </a:r>
            <a:endParaRPr/>
          </a:p>
        </p:txBody>
      </p:sp>
      <p:sp>
        <p:nvSpPr>
          <p:cNvPr id="224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26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227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28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29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230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31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32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233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34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35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236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237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238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239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Bcsc-apiclient.jar</a:t>
            </a:r>
            <a:endParaRPr/>
          </a:p>
        </p:txBody>
      </p:sp>
      <p:sp>
        <p:nvSpPr>
          <p:cNvPr id="240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241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2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243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244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245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246" name="Line 24"/>
          <p:cNvSpPr/>
          <p:nvPr/>
        </p:nvSpPr>
        <p:spPr>
          <a:xfrm flipV="1">
            <a:off x="1005840" y="2834640"/>
            <a:ext cx="1463040" cy="7200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48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Flow: Nutrition Lineage</a:t>
            </a:r>
            <a:endParaRPr/>
          </a:p>
        </p:txBody>
      </p:sp>
      <p:sp>
        <p:nvSpPr>
          <p:cNvPr id="249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51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252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53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54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255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56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57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258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59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60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261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262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263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264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265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266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26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268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269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270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271" name="Line 24"/>
          <p:cNvSpPr/>
          <p:nvPr/>
        </p:nvSpPr>
        <p:spPr>
          <a:xfrm>
            <a:off x="3291840" y="3119760"/>
            <a:ext cx="0" cy="98280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272" name="TextShape 25"/>
          <p:cNvSpPr txBox="1"/>
          <p:nvPr/>
        </p:nvSpPr>
        <p:spPr>
          <a:xfrm>
            <a:off x="958320" y="3330360"/>
            <a:ext cx="539496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i="1" lang="en-US">
                <a:solidFill>
                  <a:srgbClr val="ff3333"/>
                </a:solidFill>
                <a:latin typeface="Arial"/>
              </a:rPr>
              <a:t>bcsc-api: CanineApiService.findLotTree()</a:t>
            </a:r>
            <a:endParaRPr/>
          </a:p>
          <a:p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74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Flow: Nutrition Lineage</a:t>
            </a:r>
            <a:endParaRPr/>
          </a:p>
        </p:txBody>
      </p:sp>
      <p:sp>
        <p:nvSpPr>
          <p:cNvPr id="275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77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278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79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80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281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82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83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284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85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86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287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288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289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290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291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292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29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294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295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296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297" name="Line 24"/>
          <p:cNvSpPr/>
          <p:nvPr/>
        </p:nvSpPr>
        <p:spPr>
          <a:xfrm flipV="1">
            <a:off x="4291200" y="3657600"/>
            <a:ext cx="1618560" cy="64008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298" name="TextShape 25"/>
          <p:cNvSpPr txBox="1"/>
          <p:nvPr/>
        </p:nvSpPr>
        <p:spPr>
          <a:xfrm>
            <a:off x="4882320" y="4050360"/>
            <a:ext cx="539496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i="1" lang="en-US">
                <a:solidFill>
                  <a:srgbClr val="ff3333"/>
                </a:solidFill>
                <a:latin typeface="Arial"/>
              </a:rPr>
              <a:t>bcsc-service: LotCanineDao.findLotTree()</a:t>
            </a:r>
            <a:endParaRPr/>
          </a:p>
          <a:p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00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Flow: Nutrition Lineage</a:t>
            </a:r>
            <a:endParaRPr/>
          </a:p>
        </p:txBody>
      </p:sp>
      <p:sp>
        <p:nvSpPr>
          <p:cNvPr id="301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03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304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05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06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307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08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09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310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11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12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313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314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315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316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317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318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31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320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321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322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323" name="Line 24"/>
          <p:cNvSpPr/>
          <p:nvPr/>
        </p:nvSpPr>
        <p:spPr>
          <a:xfrm flipH="1">
            <a:off x="4291200" y="3749040"/>
            <a:ext cx="1618560" cy="54864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25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Flow: Nutrition Lineage</a:t>
            </a:r>
            <a:endParaRPr/>
          </a:p>
        </p:txBody>
      </p:sp>
      <p:sp>
        <p:nvSpPr>
          <p:cNvPr id="326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28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329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30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31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332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33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34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335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36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37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338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339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340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341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342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343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34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345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346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347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348" name="Line 24"/>
          <p:cNvSpPr/>
          <p:nvPr/>
        </p:nvSpPr>
        <p:spPr>
          <a:xfrm flipV="1">
            <a:off x="3291840" y="3119760"/>
            <a:ext cx="0" cy="98280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Pete Zybrick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4000" y="1097280"/>
            <a:ext cx="9071280" cy="505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Bell Labs to BMW to Big Data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Bridging Business and Technology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Solving Business Challenges by Intelligently Combining Reasonable Advanced Technology Solutions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Design and Deliver Full Life Cycle Architectures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Lifelong Learner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Sr. Lead Architect, Big Data Engineering, Medidata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>
                <p:childTnLst>
                  <p:par>
                    <p:cTn id="5" fill="freeze">
                      <p:stCondLst>
                        <p:cond delay="0"/>
                      </p:stCondLst>
                      <p:childTnLst>
                        <p:par>
                          <p:cTn id="6" fill="freeze">
                            <p:stCondLst>
                              <p:cond delay="0"/>
                            </p:stCondLst>
                            <p:childTnLst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freeze">
                      <p:stCondLst>
                        <p:cond delay="indefinite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50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Flow: Nutrition Lineage</a:t>
            </a:r>
            <a:endParaRPr/>
          </a:p>
        </p:txBody>
      </p:sp>
      <p:sp>
        <p:nvSpPr>
          <p:cNvPr id="351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53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354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55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56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357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58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59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360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61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62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363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364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365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366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367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368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36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370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371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372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373" name="Line 24"/>
          <p:cNvSpPr/>
          <p:nvPr/>
        </p:nvSpPr>
        <p:spPr>
          <a:xfrm flipH="1" flipV="1">
            <a:off x="1005840" y="2834640"/>
            <a:ext cx="1273680" cy="9144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374" name="TextShape 25"/>
          <p:cNvSpPr txBox="1"/>
          <p:nvPr/>
        </p:nvSpPr>
        <p:spPr>
          <a:xfrm>
            <a:off x="166320" y="3366360"/>
            <a:ext cx="2158560" cy="392760"/>
          </a:xfrm>
          <a:prstGeom prst="rect">
            <a:avLst/>
          </a:prstGeom>
        </p:spPr>
        <p:txBody>
          <a:bodyPr lIns="90000" rIns="90000" tIns="45000" bIns="45000"/>
          <a:p>
            <a:r>
              <a:rPr b="1" i="1" lang="en-US">
                <a:solidFill>
                  <a:srgbClr val="ff3333"/>
                </a:solidFill>
                <a:latin typeface="Arial"/>
              </a:rPr>
              <a:t>HTML5 &lt;details</a:t>
            </a: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76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Flow: Generate Complaints</a:t>
            </a:r>
            <a:endParaRPr/>
          </a:p>
        </p:txBody>
      </p:sp>
      <p:sp>
        <p:nvSpPr>
          <p:cNvPr id="377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79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380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81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82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383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84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85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386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87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88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389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390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391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392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393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394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39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396" name="TextShape 21"/>
          <p:cNvSpPr txBox="1"/>
          <p:nvPr/>
        </p:nvSpPr>
        <p:spPr>
          <a:xfrm>
            <a:off x="6714000" y="2687040"/>
            <a:ext cx="32227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b="1" i="1" lang="en-US">
                <a:solidFill>
                  <a:srgbClr val="ff3333"/>
                </a:solidFill>
                <a:latin typeface="Arial"/>
              </a:rPr>
              <a:t>SupplyBlockchainConfig</a:t>
            </a:r>
            <a:endParaRPr/>
          </a:p>
        </p:txBody>
      </p:sp>
      <p:sp>
        <p:nvSpPr>
          <p:cNvPr id="397" name="CustomShape 22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398" name="CustomShape 23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399" name="CustomShape 24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400" name="Line 25"/>
          <p:cNvSpPr/>
          <p:nvPr/>
        </p:nvSpPr>
        <p:spPr>
          <a:xfrm flipH="1">
            <a:off x="5943600" y="2413440"/>
            <a:ext cx="822960" cy="420912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02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Flow: Generate Complaints</a:t>
            </a:r>
            <a:endParaRPr/>
          </a:p>
        </p:txBody>
      </p:sp>
      <p:sp>
        <p:nvSpPr>
          <p:cNvPr id="403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404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05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406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07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08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409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10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11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412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13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14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415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416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417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418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419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420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42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422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423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424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425" name="TextShape 24"/>
          <p:cNvSpPr txBox="1"/>
          <p:nvPr/>
        </p:nvSpPr>
        <p:spPr>
          <a:xfrm>
            <a:off x="1395360" y="6462360"/>
            <a:ext cx="20757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b="1" i="1" lang="en-US">
                <a:solidFill>
                  <a:srgbClr val="ff3333"/>
                </a:solidFill>
                <a:latin typeface="Arial"/>
              </a:rPr>
              <a:t>simUsers.csv</a:t>
            </a:r>
            <a:endParaRPr/>
          </a:p>
        </p:txBody>
      </p:sp>
      <p:sp>
        <p:nvSpPr>
          <p:cNvPr id="426" name="Line 25"/>
          <p:cNvSpPr/>
          <p:nvPr/>
        </p:nvSpPr>
        <p:spPr>
          <a:xfrm>
            <a:off x="3108960" y="6675120"/>
            <a:ext cx="1798560" cy="9144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28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Flow: Generate Complaints</a:t>
            </a:r>
            <a:endParaRPr/>
          </a:p>
        </p:txBody>
      </p:sp>
      <p:sp>
        <p:nvSpPr>
          <p:cNvPr id="429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430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31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432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33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34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435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36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37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438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39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40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441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442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443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444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445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446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44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448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449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450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451" name="Line 24"/>
          <p:cNvSpPr/>
          <p:nvPr/>
        </p:nvSpPr>
        <p:spPr>
          <a:xfrm flipV="1">
            <a:off x="5852160" y="4011840"/>
            <a:ext cx="548640" cy="261072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452" name="Line 25"/>
          <p:cNvSpPr/>
          <p:nvPr/>
        </p:nvSpPr>
        <p:spPr>
          <a:xfrm flipV="1">
            <a:off x="5852160" y="3733200"/>
            <a:ext cx="2390400" cy="288936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54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Flow: Analyze Complaints</a:t>
            </a:r>
            <a:endParaRPr/>
          </a:p>
        </p:txBody>
      </p:sp>
      <p:sp>
        <p:nvSpPr>
          <p:cNvPr id="455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456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57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458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59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60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461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62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63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464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65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66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467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468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469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470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471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472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47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474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475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476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477" name="TextShape 24"/>
          <p:cNvSpPr txBox="1"/>
          <p:nvPr/>
        </p:nvSpPr>
        <p:spPr>
          <a:xfrm>
            <a:off x="468000" y="5742360"/>
            <a:ext cx="347112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i="1" lang="en-US">
                <a:solidFill>
                  <a:srgbClr val="ff3333"/>
                </a:solidFill>
                <a:latin typeface="Arial"/>
              </a:rPr>
              <a:t>spark-submit: </a:t>
            </a:r>
            <a:endParaRPr/>
          </a:p>
          <a:p>
            <a:r>
              <a:rPr b="1" i="1" lang="en-US">
                <a:solidFill>
                  <a:srgbClr val="ff3333"/>
                </a:solidFill>
                <a:latin typeface="Arial"/>
              </a:rPr>
              <a:t>CustomerComplaintService</a:t>
            </a:r>
            <a:endParaRPr/>
          </a:p>
        </p:txBody>
      </p:sp>
      <p:sp>
        <p:nvSpPr>
          <p:cNvPr id="478" name="Line 25"/>
          <p:cNvSpPr/>
          <p:nvPr/>
        </p:nvSpPr>
        <p:spPr>
          <a:xfrm flipV="1">
            <a:off x="3566160" y="5120640"/>
            <a:ext cx="3965760" cy="109728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80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Flow: Analyze Complaints</a:t>
            </a:r>
            <a:endParaRPr/>
          </a:p>
        </p:txBody>
      </p:sp>
      <p:sp>
        <p:nvSpPr>
          <p:cNvPr id="481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482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83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484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85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86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487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88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89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490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91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92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493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494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495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496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497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498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49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500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501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502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503" name="TextShape 24"/>
          <p:cNvSpPr txBox="1"/>
          <p:nvPr/>
        </p:nvSpPr>
        <p:spPr>
          <a:xfrm>
            <a:off x="6012000" y="4230360"/>
            <a:ext cx="22708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b="1" i="1" lang="en-US">
                <a:solidFill>
                  <a:srgbClr val="ff3333"/>
                </a:solidFill>
                <a:latin typeface="Arial"/>
              </a:rPr>
              <a:t>Query Complaints</a:t>
            </a:r>
            <a:endParaRPr/>
          </a:p>
        </p:txBody>
      </p:sp>
      <p:sp>
        <p:nvSpPr>
          <p:cNvPr id="504" name="Line 25"/>
          <p:cNvSpPr/>
          <p:nvPr/>
        </p:nvSpPr>
        <p:spPr>
          <a:xfrm>
            <a:off x="8138160" y="3781440"/>
            <a:ext cx="0" cy="111024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06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Flow: Analyze Complaints</a:t>
            </a:r>
            <a:endParaRPr/>
          </a:p>
        </p:txBody>
      </p:sp>
      <p:sp>
        <p:nvSpPr>
          <p:cNvPr id="507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508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09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510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11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12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513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14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15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516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17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18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519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520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521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522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523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524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52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526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527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528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529" name="TextShape 24"/>
          <p:cNvSpPr txBox="1"/>
          <p:nvPr/>
        </p:nvSpPr>
        <p:spPr>
          <a:xfrm>
            <a:off x="5292000" y="4158360"/>
            <a:ext cx="313200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i="1" lang="en-US">
                <a:solidFill>
                  <a:srgbClr val="ff3333"/>
                </a:solidFill>
                <a:latin typeface="Arial"/>
              </a:rPr>
              <a:t>Write SupplierComplaint </a:t>
            </a:r>
            <a:endParaRPr/>
          </a:p>
          <a:p>
            <a:r>
              <a:rPr b="1" i="1" lang="en-US">
                <a:solidFill>
                  <a:srgbClr val="ff3333"/>
                </a:solidFill>
                <a:latin typeface="Arial"/>
              </a:rPr>
              <a:t>ORC Tables as Files</a:t>
            </a:r>
            <a:endParaRPr/>
          </a:p>
        </p:txBody>
      </p:sp>
      <p:sp>
        <p:nvSpPr>
          <p:cNvPr id="530" name="Line 25"/>
          <p:cNvSpPr/>
          <p:nvPr/>
        </p:nvSpPr>
        <p:spPr>
          <a:xfrm flipV="1">
            <a:off x="8138160" y="3781440"/>
            <a:ext cx="0" cy="111024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TextShape 1"/>
          <p:cNvSpPr txBox="1"/>
          <p:nvPr/>
        </p:nvSpPr>
        <p:spPr>
          <a:xfrm>
            <a:off x="5479920" y="4249440"/>
            <a:ext cx="1475280" cy="60228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b="1" i="1" lang="en-US">
                <a:solidFill>
                  <a:srgbClr val="ff3333"/>
                </a:solidFill>
                <a:latin typeface="Arial"/>
              </a:rPr>
              <a:t>Distributed</a:t>
            </a:r>
            <a:endParaRPr/>
          </a:p>
          <a:p>
            <a:pPr algn="ctr"/>
            <a:r>
              <a:rPr b="1" i="1" lang="en-US">
                <a:solidFill>
                  <a:srgbClr val="ff3333"/>
                </a:solidFill>
                <a:latin typeface="Arial"/>
              </a:rPr>
              <a:t>Query</a:t>
            </a:r>
            <a:endParaRPr/>
          </a:p>
        </p:txBody>
      </p:sp>
      <p:sp>
        <p:nvSpPr>
          <p:cNvPr id="532" name="CustomShape 2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33" name="CustomShape 3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Flow: Analyze Complaints</a:t>
            </a:r>
            <a:endParaRPr/>
          </a:p>
        </p:txBody>
      </p:sp>
      <p:sp>
        <p:nvSpPr>
          <p:cNvPr id="534" name="CustomShape 4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535" name="CustomShape 5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36" name="CustomShape 6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537" name="CustomShape 7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38" name="CustomShape 8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39" name="CustomShape 9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540" name="CustomShape 10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41" name="CustomShape 11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42" name="CustomShape 12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543" name="CustomShape 13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44" name="CustomShape 14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45" name="CustomShape 15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546" name="CustomShape 16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547" name="CustomShape 17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548" name="CustomShape 18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549" name="CustomShape 19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550" name="CustomShape 20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551" name="CustomShape 21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55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553" name="CustomShape 22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554" name="CustomShape 23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555" name="CustomShape 24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556" name="Line 25"/>
          <p:cNvSpPr/>
          <p:nvPr/>
        </p:nvSpPr>
        <p:spPr>
          <a:xfrm flipH="1">
            <a:off x="6858000" y="3781440"/>
            <a:ext cx="1335600" cy="111024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557" name="Line 26"/>
          <p:cNvSpPr/>
          <p:nvPr/>
        </p:nvSpPr>
        <p:spPr>
          <a:xfrm flipH="1" flipV="1">
            <a:off x="4016880" y="1645920"/>
            <a:ext cx="1463040" cy="3245760"/>
          </a:xfrm>
          <a:prstGeom prst="line">
            <a:avLst/>
          </a:prstGeom>
          <a:ln w="36720">
            <a:solidFill>
              <a:srgbClr val="ff3333"/>
            </a:solidFill>
            <a:round/>
            <a:headEnd len="med" type="triangle" w="med"/>
            <a:tailEnd len="med" type="triangle" w="med"/>
          </a:ln>
        </p:spPr>
      </p:sp>
      <p:sp>
        <p:nvSpPr>
          <p:cNvPr id="558" name="Line 27"/>
          <p:cNvSpPr/>
          <p:nvPr/>
        </p:nvSpPr>
        <p:spPr>
          <a:xfrm flipH="1">
            <a:off x="1005840" y="1645920"/>
            <a:ext cx="1548000" cy="1188720"/>
          </a:xfrm>
          <a:prstGeom prst="line">
            <a:avLst/>
          </a:prstGeom>
          <a:ln w="36720">
            <a:solidFill>
              <a:srgbClr val="ff3333"/>
            </a:solidFill>
            <a:round/>
            <a:headEnd len="med" type="triangle" w="med"/>
            <a:tailEnd len="med" type="triangle" w="med"/>
          </a:ln>
        </p:spPr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Distributed Join using Presto</a:t>
            </a:r>
            <a:endParaRPr/>
          </a:p>
        </p:txBody>
      </p:sp>
      <p:sp>
        <p:nvSpPr>
          <p:cNvPr id="560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Combine Data from Multiple Physical Sources into One Logical Data View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Developed by Facebook, Enhanced by Netflix, Uber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Active Community,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Business Value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Speed To Market – No Changes To Source Databases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Scalable Analytics Across Databases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Data Warehouse Population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>
                <p:childTnLst>
                  <p:par>
                    <p:cTn id="83" fill="freeze">
                      <p:stCondLst>
                        <p:cond delay="indefinite"/>
                      </p:stCondLst>
                      <p:childTnLst>
                        <p:par>
                          <p:cTn id="84" fill="freeze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Shape 1"/>
          <p:cNvSpPr txBox="1"/>
          <p:nvPr/>
        </p:nvSpPr>
        <p:spPr>
          <a:xfrm>
            <a:off x="4846320" y="2468880"/>
            <a:ext cx="14752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b="1" i="1" lang="en-US">
                <a:solidFill>
                  <a:srgbClr val="ff3333"/>
                </a:solidFill>
                <a:latin typeface="Arial"/>
              </a:rPr>
              <a:t>select ...</a:t>
            </a:r>
            <a:endParaRPr/>
          </a:p>
        </p:txBody>
      </p:sp>
      <p:sp>
        <p:nvSpPr>
          <p:cNvPr id="562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Distributed Join Flow</a:t>
            </a:r>
            <a:endParaRPr/>
          </a:p>
        </p:txBody>
      </p:sp>
      <p:sp>
        <p:nvSpPr>
          <p:cNvPr id="563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564" name="CustomShape 4"/>
          <p:cNvSpPr/>
          <p:nvPr/>
        </p:nvSpPr>
        <p:spPr>
          <a:xfrm>
            <a:off x="2452320" y="2909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565" name="CustomShape 5"/>
          <p:cNvSpPr/>
          <p:nvPr/>
        </p:nvSpPr>
        <p:spPr>
          <a:xfrm>
            <a:off x="4122360" y="20368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566" name="CustomShape 6"/>
          <p:cNvSpPr/>
          <p:nvPr/>
        </p:nvSpPr>
        <p:spPr>
          <a:xfrm>
            <a:off x="7268400" y="577440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56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06240" y="109728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568" name="Line 7"/>
          <p:cNvSpPr/>
          <p:nvPr/>
        </p:nvSpPr>
        <p:spPr>
          <a:xfrm>
            <a:off x="4754880" y="2402640"/>
            <a:ext cx="0" cy="90000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569" name="CustomShape 8"/>
          <p:cNvSpPr/>
          <p:nvPr/>
        </p:nvSpPr>
        <p:spPr>
          <a:xfrm>
            <a:off x="4006800" y="3302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Coordinator</a:t>
            </a:r>
            <a:endParaRPr/>
          </a:p>
        </p:txBody>
      </p:sp>
      <p:sp>
        <p:nvSpPr>
          <p:cNvPr id="570" name="CustomShape 9"/>
          <p:cNvSpPr/>
          <p:nvPr/>
        </p:nvSpPr>
        <p:spPr>
          <a:xfrm>
            <a:off x="4114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Worker2</a:t>
            </a:r>
            <a:endParaRPr/>
          </a:p>
        </p:txBody>
      </p:sp>
      <p:sp>
        <p:nvSpPr>
          <p:cNvPr id="571" name="CustomShape 10"/>
          <p:cNvSpPr/>
          <p:nvPr/>
        </p:nvSpPr>
        <p:spPr>
          <a:xfrm>
            <a:off x="2638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Worker1</a:t>
            </a:r>
            <a:endParaRPr/>
          </a:p>
        </p:txBody>
      </p:sp>
      <p:sp>
        <p:nvSpPr>
          <p:cNvPr id="572" name="CustomShape 11"/>
          <p:cNvSpPr/>
          <p:nvPr/>
        </p:nvSpPr>
        <p:spPr>
          <a:xfrm>
            <a:off x="5626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Worker3</a:t>
            </a:r>
            <a:endParaRPr/>
          </a:p>
        </p:txBody>
      </p:sp>
      <p:sp>
        <p:nvSpPr>
          <p:cNvPr id="573" name="CustomShape 12"/>
          <p:cNvSpPr/>
          <p:nvPr/>
        </p:nvSpPr>
        <p:spPr>
          <a:xfrm>
            <a:off x="5972760" y="3146760"/>
            <a:ext cx="822600" cy="640080"/>
          </a:xfrm>
          <a:prstGeom prst="can">
            <a:avLst>
              <a:gd name="adj" fmla="val 54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600">
                <a:latin typeface="Arial"/>
              </a:rPr>
              <a:t>Hive</a:t>
            </a:r>
            <a:endParaRPr/>
          </a:p>
          <a:p>
            <a:pPr algn="ctr"/>
            <a:r>
              <a:rPr lang="en-US" sz="1600">
                <a:latin typeface="Arial"/>
              </a:rPr>
              <a:t>Catalog</a:t>
            </a:r>
            <a:endParaRPr/>
          </a:p>
        </p:txBody>
      </p:sp>
      <p:sp>
        <p:nvSpPr>
          <p:cNvPr id="574" name="CustomShape 13"/>
          <p:cNvSpPr/>
          <p:nvPr/>
        </p:nvSpPr>
        <p:spPr>
          <a:xfrm>
            <a:off x="1660320" y="5321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 algn="ctr"/>
            <a:r>
              <a:rPr lang="en-US">
                <a:latin typeface="Arial"/>
              </a:rPr>
              <a:t>Hadoop</a:t>
            </a:r>
            <a:endParaRPr/>
          </a:p>
        </p:txBody>
      </p:sp>
      <p:sp>
        <p:nvSpPr>
          <p:cNvPr id="575" name="CustomShape 14"/>
          <p:cNvSpPr/>
          <p:nvPr/>
        </p:nvSpPr>
        <p:spPr>
          <a:xfrm>
            <a:off x="3214800" y="5714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NameNode</a:t>
            </a:r>
            <a:endParaRPr/>
          </a:p>
        </p:txBody>
      </p:sp>
      <p:sp>
        <p:nvSpPr>
          <p:cNvPr id="576" name="CustomShape 15"/>
          <p:cNvSpPr/>
          <p:nvPr/>
        </p:nvSpPr>
        <p:spPr>
          <a:xfrm>
            <a:off x="3322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DataNode2</a:t>
            </a:r>
            <a:endParaRPr/>
          </a:p>
        </p:txBody>
      </p:sp>
      <p:sp>
        <p:nvSpPr>
          <p:cNvPr id="577" name="CustomShape 16"/>
          <p:cNvSpPr/>
          <p:nvPr/>
        </p:nvSpPr>
        <p:spPr>
          <a:xfrm>
            <a:off x="1846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DataNode1</a:t>
            </a:r>
            <a:endParaRPr/>
          </a:p>
        </p:txBody>
      </p:sp>
      <p:sp>
        <p:nvSpPr>
          <p:cNvPr id="578" name="CustomShape 17"/>
          <p:cNvSpPr/>
          <p:nvPr/>
        </p:nvSpPr>
        <p:spPr>
          <a:xfrm>
            <a:off x="4834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DataNode3</a:t>
            </a:r>
            <a:endParaRPr/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My Objectives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504000" y="1097280"/>
            <a:ext cx="9071280" cy="505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Learn about Blockchain (but not Bitcoin)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Demonstrate Real World Use Cases for Blockchain in Supply Chain via Pet Nutrition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Apply Big Data and Relational to Blockchain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Complex, Configurable Simulation Generation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Maximize Developer Efficiency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Data Science Ready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Utilize Open Source, Industry Standard Approaches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>
                <p:childTnLst>
                  <p:par>
                    <p:cTn id="17" fill="freeze">
                      <p:stCondLst>
                        <p:cond delay="indefinite"/>
                      </p:stCondLst>
                      <p:childTnLst>
                        <p:par>
                          <p:cTn id="18" fill="freeze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freeze">
                      <p:stCondLst>
                        <p:cond delay="indefinite"/>
                      </p:stCondLst>
                      <p:childTnLst>
                        <p:par>
                          <p:cTn id="22" fill="freeze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freeze">
                      <p:stCondLst>
                        <p:cond delay="indefinite"/>
                      </p:stCondLst>
                      <p:childTnLst>
                        <p:par>
                          <p:cTn id="30" fill="freeze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Distributed Join Flow</a:t>
            </a:r>
            <a:endParaRPr/>
          </a:p>
        </p:txBody>
      </p:sp>
      <p:sp>
        <p:nvSpPr>
          <p:cNvPr id="580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581" name="CustomShape 3"/>
          <p:cNvSpPr/>
          <p:nvPr/>
        </p:nvSpPr>
        <p:spPr>
          <a:xfrm>
            <a:off x="2452320" y="2909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582" name="CustomShape 4"/>
          <p:cNvSpPr/>
          <p:nvPr/>
        </p:nvSpPr>
        <p:spPr>
          <a:xfrm>
            <a:off x="4122360" y="20368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583" name="CustomShape 5"/>
          <p:cNvSpPr/>
          <p:nvPr/>
        </p:nvSpPr>
        <p:spPr>
          <a:xfrm>
            <a:off x="7268400" y="577440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58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06240" y="109728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585" name="CustomShape 6"/>
          <p:cNvSpPr/>
          <p:nvPr/>
        </p:nvSpPr>
        <p:spPr>
          <a:xfrm>
            <a:off x="4006800" y="3302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Coordinator</a:t>
            </a:r>
            <a:endParaRPr/>
          </a:p>
        </p:txBody>
      </p:sp>
      <p:sp>
        <p:nvSpPr>
          <p:cNvPr id="586" name="CustomShape 7"/>
          <p:cNvSpPr/>
          <p:nvPr/>
        </p:nvSpPr>
        <p:spPr>
          <a:xfrm>
            <a:off x="4114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Worker2</a:t>
            </a:r>
            <a:endParaRPr/>
          </a:p>
        </p:txBody>
      </p:sp>
      <p:sp>
        <p:nvSpPr>
          <p:cNvPr id="587" name="CustomShape 8"/>
          <p:cNvSpPr/>
          <p:nvPr/>
        </p:nvSpPr>
        <p:spPr>
          <a:xfrm>
            <a:off x="2638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Worker1</a:t>
            </a:r>
            <a:endParaRPr/>
          </a:p>
        </p:txBody>
      </p:sp>
      <p:sp>
        <p:nvSpPr>
          <p:cNvPr id="588" name="CustomShape 9"/>
          <p:cNvSpPr/>
          <p:nvPr/>
        </p:nvSpPr>
        <p:spPr>
          <a:xfrm>
            <a:off x="5626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Worker3</a:t>
            </a:r>
            <a:endParaRPr/>
          </a:p>
        </p:txBody>
      </p:sp>
      <p:sp>
        <p:nvSpPr>
          <p:cNvPr id="589" name="CustomShape 10"/>
          <p:cNvSpPr/>
          <p:nvPr/>
        </p:nvSpPr>
        <p:spPr>
          <a:xfrm>
            <a:off x="5972760" y="3146760"/>
            <a:ext cx="822600" cy="640080"/>
          </a:xfrm>
          <a:prstGeom prst="can">
            <a:avLst>
              <a:gd name="adj" fmla="val 54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600">
                <a:latin typeface="Arial"/>
              </a:rPr>
              <a:t>Hive</a:t>
            </a:r>
            <a:endParaRPr/>
          </a:p>
          <a:p>
            <a:pPr algn="ctr"/>
            <a:r>
              <a:rPr lang="en-US" sz="1600">
                <a:latin typeface="Arial"/>
              </a:rPr>
              <a:t>Catalog</a:t>
            </a:r>
            <a:endParaRPr/>
          </a:p>
        </p:txBody>
      </p:sp>
      <p:sp>
        <p:nvSpPr>
          <p:cNvPr id="590" name="CustomShape 11"/>
          <p:cNvSpPr/>
          <p:nvPr/>
        </p:nvSpPr>
        <p:spPr>
          <a:xfrm>
            <a:off x="1660320" y="5321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 algn="ctr"/>
            <a:r>
              <a:rPr lang="en-US">
                <a:latin typeface="Arial"/>
              </a:rPr>
              <a:t>Hadoop</a:t>
            </a:r>
            <a:endParaRPr/>
          </a:p>
        </p:txBody>
      </p:sp>
      <p:sp>
        <p:nvSpPr>
          <p:cNvPr id="591" name="CustomShape 12"/>
          <p:cNvSpPr/>
          <p:nvPr/>
        </p:nvSpPr>
        <p:spPr>
          <a:xfrm>
            <a:off x="3214800" y="5714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NameNode</a:t>
            </a:r>
            <a:endParaRPr/>
          </a:p>
        </p:txBody>
      </p:sp>
      <p:sp>
        <p:nvSpPr>
          <p:cNvPr id="592" name="CustomShape 13"/>
          <p:cNvSpPr/>
          <p:nvPr/>
        </p:nvSpPr>
        <p:spPr>
          <a:xfrm>
            <a:off x="3322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DataNode2</a:t>
            </a:r>
            <a:endParaRPr/>
          </a:p>
        </p:txBody>
      </p:sp>
      <p:sp>
        <p:nvSpPr>
          <p:cNvPr id="593" name="CustomShape 14"/>
          <p:cNvSpPr/>
          <p:nvPr/>
        </p:nvSpPr>
        <p:spPr>
          <a:xfrm>
            <a:off x="1846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DataNode1</a:t>
            </a:r>
            <a:endParaRPr/>
          </a:p>
        </p:txBody>
      </p:sp>
      <p:sp>
        <p:nvSpPr>
          <p:cNvPr id="594" name="CustomShape 15"/>
          <p:cNvSpPr/>
          <p:nvPr/>
        </p:nvSpPr>
        <p:spPr>
          <a:xfrm>
            <a:off x="4834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DataNode3</a:t>
            </a:r>
            <a:endParaRPr/>
          </a:p>
        </p:txBody>
      </p:sp>
      <p:sp>
        <p:nvSpPr>
          <p:cNvPr id="595" name="Line 16"/>
          <p:cNvSpPr/>
          <p:nvPr/>
        </p:nvSpPr>
        <p:spPr>
          <a:xfrm flipH="1">
            <a:off x="5469840" y="3474720"/>
            <a:ext cx="502920" cy="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596" name="TextShape 17"/>
          <p:cNvSpPr txBox="1"/>
          <p:nvPr/>
        </p:nvSpPr>
        <p:spPr>
          <a:xfrm>
            <a:off x="6898320" y="3260880"/>
            <a:ext cx="210744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i="1" lang="en-US">
                <a:solidFill>
                  <a:srgbClr val="ff3333"/>
                </a:solidFill>
                <a:latin typeface="Arial"/>
              </a:rPr>
              <a:t>fetch ORC/HDFS </a:t>
            </a:r>
            <a:endParaRPr/>
          </a:p>
          <a:p>
            <a:r>
              <a:rPr b="1" i="1" lang="en-US">
                <a:solidFill>
                  <a:srgbClr val="ff3333"/>
                </a:solidFill>
                <a:latin typeface="Arial"/>
              </a:rPr>
              <a:t>metadata</a:t>
            </a:r>
            <a:endParaRPr/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Distributed Join Flow</a:t>
            </a:r>
            <a:endParaRPr/>
          </a:p>
        </p:txBody>
      </p:sp>
      <p:sp>
        <p:nvSpPr>
          <p:cNvPr id="598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599" name="CustomShape 3"/>
          <p:cNvSpPr/>
          <p:nvPr/>
        </p:nvSpPr>
        <p:spPr>
          <a:xfrm>
            <a:off x="2452320" y="2909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600" name="CustomShape 4"/>
          <p:cNvSpPr/>
          <p:nvPr/>
        </p:nvSpPr>
        <p:spPr>
          <a:xfrm>
            <a:off x="4122360" y="20368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601" name="CustomShape 5"/>
          <p:cNvSpPr/>
          <p:nvPr/>
        </p:nvSpPr>
        <p:spPr>
          <a:xfrm>
            <a:off x="7268400" y="577440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60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06240" y="109728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603" name="Line 6"/>
          <p:cNvSpPr/>
          <p:nvPr/>
        </p:nvSpPr>
        <p:spPr>
          <a:xfrm>
            <a:off x="4754880" y="3668400"/>
            <a:ext cx="0" cy="35424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604" name="CustomShape 7"/>
          <p:cNvSpPr/>
          <p:nvPr/>
        </p:nvSpPr>
        <p:spPr>
          <a:xfrm>
            <a:off x="4006800" y="3302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Coordinator</a:t>
            </a:r>
            <a:endParaRPr/>
          </a:p>
        </p:txBody>
      </p:sp>
      <p:sp>
        <p:nvSpPr>
          <p:cNvPr id="605" name="CustomShape 8"/>
          <p:cNvSpPr/>
          <p:nvPr/>
        </p:nvSpPr>
        <p:spPr>
          <a:xfrm>
            <a:off x="4114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Worker2</a:t>
            </a:r>
            <a:endParaRPr/>
          </a:p>
        </p:txBody>
      </p:sp>
      <p:sp>
        <p:nvSpPr>
          <p:cNvPr id="606" name="CustomShape 9"/>
          <p:cNvSpPr/>
          <p:nvPr/>
        </p:nvSpPr>
        <p:spPr>
          <a:xfrm>
            <a:off x="2638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Worker1</a:t>
            </a:r>
            <a:endParaRPr/>
          </a:p>
        </p:txBody>
      </p:sp>
      <p:sp>
        <p:nvSpPr>
          <p:cNvPr id="607" name="CustomShape 10"/>
          <p:cNvSpPr/>
          <p:nvPr/>
        </p:nvSpPr>
        <p:spPr>
          <a:xfrm>
            <a:off x="5626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Worker3</a:t>
            </a:r>
            <a:endParaRPr/>
          </a:p>
        </p:txBody>
      </p:sp>
      <p:sp>
        <p:nvSpPr>
          <p:cNvPr id="608" name="CustomShape 11"/>
          <p:cNvSpPr/>
          <p:nvPr/>
        </p:nvSpPr>
        <p:spPr>
          <a:xfrm>
            <a:off x="5972760" y="3146760"/>
            <a:ext cx="822600" cy="640080"/>
          </a:xfrm>
          <a:prstGeom prst="can">
            <a:avLst>
              <a:gd name="adj" fmla="val 54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600">
                <a:latin typeface="Arial"/>
              </a:rPr>
              <a:t>Hive</a:t>
            </a:r>
            <a:endParaRPr/>
          </a:p>
          <a:p>
            <a:pPr algn="ctr"/>
            <a:r>
              <a:rPr lang="en-US" sz="1600">
                <a:latin typeface="Arial"/>
              </a:rPr>
              <a:t>Catalog</a:t>
            </a:r>
            <a:endParaRPr/>
          </a:p>
        </p:txBody>
      </p:sp>
      <p:sp>
        <p:nvSpPr>
          <p:cNvPr id="609" name="CustomShape 12"/>
          <p:cNvSpPr/>
          <p:nvPr/>
        </p:nvSpPr>
        <p:spPr>
          <a:xfrm>
            <a:off x="1660320" y="5321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 algn="ctr"/>
            <a:r>
              <a:rPr lang="en-US">
                <a:latin typeface="Arial"/>
              </a:rPr>
              <a:t>Hadoop</a:t>
            </a:r>
            <a:endParaRPr/>
          </a:p>
        </p:txBody>
      </p:sp>
      <p:sp>
        <p:nvSpPr>
          <p:cNvPr id="610" name="CustomShape 13"/>
          <p:cNvSpPr/>
          <p:nvPr/>
        </p:nvSpPr>
        <p:spPr>
          <a:xfrm>
            <a:off x="3214800" y="5714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NameNode</a:t>
            </a:r>
            <a:endParaRPr/>
          </a:p>
        </p:txBody>
      </p:sp>
      <p:sp>
        <p:nvSpPr>
          <p:cNvPr id="611" name="CustomShape 14"/>
          <p:cNvSpPr/>
          <p:nvPr/>
        </p:nvSpPr>
        <p:spPr>
          <a:xfrm>
            <a:off x="3322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DataNode2</a:t>
            </a:r>
            <a:endParaRPr/>
          </a:p>
        </p:txBody>
      </p:sp>
      <p:sp>
        <p:nvSpPr>
          <p:cNvPr id="612" name="CustomShape 15"/>
          <p:cNvSpPr/>
          <p:nvPr/>
        </p:nvSpPr>
        <p:spPr>
          <a:xfrm>
            <a:off x="1846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DataNode1</a:t>
            </a:r>
            <a:endParaRPr/>
          </a:p>
        </p:txBody>
      </p:sp>
      <p:sp>
        <p:nvSpPr>
          <p:cNvPr id="613" name="CustomShape 16"/>
          <p:cNvSpPr/>
          <p:nvPr/>
        </p:nvSpPr>
        <p:spPr>
          <a:xfrm>
            <a:off x="4834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DataNode3</a:t>
            </a:r>
            <a:endParaRPr/>
          </a:p>
        </p:txBody>
      </p:sp>
      <p:sp>
        <p:nvSpPr>
          <p:cNvPr id="614" name="Line 17"/>
          <p:cNvSpPr/>
          <p:nvPr/>
        </p:nvSpPr>
        <p:spPr>
          <a:xfrm flipH="1">
            <a:off x="3200400" y="3668400"/>
            <a:ext cx="1554480" cy="35424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615" name="Line 18"/>
          <p:cNvSpPr/>
          <p:nvPr/>
        </p:nvSpPr>
        <p:spPr>
          <a:xfrm>
            <a:off x="4754880" y="3668400"/>
            <a:ext cx="1554480" cy="35424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Distributed Join Flow</a:t>
            </a:r>
            <a:endParaRPr/>
          </a:p>
        </p:txBody>
      </p:sp>
      <p:sp>
        <p:nvSpPr>
          <p:cNvPr id="617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618" name="CustomShape 3"/>
          <p:cNvSpPr/>
          <p:nvPr/>
        </p:nvSpPr>
        <p:spPr>
          <a:xfrm>
            <a:off x="2452320" y="2909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619" name="CustomShape 4"/>
          <p:cNvSpPr/>
          <p:nvPr/>
        </p:nvSpPr>
        <p:spPr>
          <a:xfrm>
            <a:off x="4122360" y="20368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620" name="CustomShape 5"/>
          <p:cNvSpPr/>
          <p:nvPr/>
        </p:nvSpPr>
        <p:spPr>
          <a:xfrm>
            <a:off x="7268400" y="577440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62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06240" y="109728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622" name="CustomShape 6"/>
          <p:cNvSpPr/>
          <p:nvPr/>
        </p:nvSpPr>
        <p:spPr>
          <a:xfrm>
            <a:off x="4006800" y="3302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Coordinator</a:t>
            </a:r>
            <a:endParaRPr/>
          </a:p>
        </p:txBody>
      </p:sp>
      <p:sp>
        <p:nvSpPr>
          <p:cNvPr id="623" name="CustomShape 7"/>
          <p:cNvSpPr/>
          <p:nvPr/>
        </p:nvSpPr>
        <p:spPr>
          <a:xfrm>
            <a:off x="4114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Worker2</a:t>
            </a:r>
            <a:endParaRPr/>
          </a:p>
        </p:txBody>
      </p:sp>
      <p:sp>
        <p:nvSpPr>
          <p:cNvPr id="624" name="CustomShape 8"/>
          <p:cNvSpPr/>
          <p:nvPr/>
        </p:nvSpPr>
        <p:spPr>
          <a:xfrm>
            <a:off x="2638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Worker1</a:t>
            </a:r>
            <a:endParaRPr/>
          </a:p>
        </p:txBody>
      </p:sp>
      <p:sp>
        <p:nvSpPr>
          <p:cNvPr id="625" name="CustomShape 9"/>
          <p:cNvSpPr/>
          <p:nvPr/>
        </p:nvSpPr>
        <p:spPr>
          <a:xfrm>
            <a:off x="5626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Worker3</a:t>
            </a:r>
            <a:endParaRPr/>
          </a:p>
        </p:txBody>
      </p:sp>
      <p:sp>
        <p:nvSpPr>
          <p:cNvPr id="626" name="CustomShape 10"/>
          <p:cNvSpPr/>
          <p:nvPr/>
        </p:nvSpPr>
        <p:spPr>
          <a:xfrm>
            <a:off x="5972760" y="3146760"/>
            <a:ext cx="822600" cy="640080"/>
          </a:xfrm>
          <a:prstGeom prst="can">
            <a:avLst>
              <a:gd name="adj" fmla="val 54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600">
                <a:latin typeface="Arial"/>
              </a:rPr>
              <a:t>Hive</a:t>
            </a:r>
            <a:endParaRPr/>
          </a:p>
          <a:p>
            <a:pPr algn="ctr"/>
            <a:r>
              <a:rPr lang="en-US" sz="1600">
                <a:latin typeface="Arial"/>
              </a:rPr>
              <a:t>Catalog</a:t>
            </a:r>
            <a:endParaRPr/>
          </a:p>
        </p:txBody>
      </p:sp>
      <p:sp>
        <p:nvSpPr>
          <p:cNvPr id="627" name="CustomShape 11"/>
          <p:cNvSpPr/>
          <p:nvPr/>
        </p:nvSpPr>
        <p:spPr>
          <a:xfrm>
            <a:off x="1660320" y="5321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 algn="ctr"/>
            <a:r>
              <a:rPr lang="en-US">
                <a:latin typeface="Arial"/>
              </a:rPr>
              <a:t>Hadoop</a:t>
            </a:r>
            <a:endParaRPr/>
          </a:p>
        </p:txBody>
      </p:sp>
      <p:sp>
        <p:nvSpPr>
          <p:cNvPr id="628" name="CustomShape 12"/>
          <p:cNvSpPr/>
          <p:nvPr/>
        </p:nvSpPr>
        <p:spPr>
          <a:xfrm>
            <a:off x="3214800" y="5714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NameNode</a:t>
            </a:r>
            <a:endParaRPr/>
          </a:p>
        </p:txBody>
      </p:sp>
      <p:sp>
        <p:nvSpPr>
          <p:cNvPr id="629" name="CustomShape 13"/>
          <p:cNvSpPr/>
          <p:nvPr/>
        </p:nvSpPr>
        <p:spPr>
          <a:xfrm>
            <a:off x="3322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DataNode2</a:t>
            </a:r>
            <a:endParaRPr/>
          </a:p>
        </p:txBody>
      </p:sp>
      <p:sp>
        <p:nvSpPr>
          <p:cNvPr id="630" name="CustomShape 14"/>
          <p:cNvSpPr/>
          <p:nvPr/>
        </p:nvSpPr>
        <p:spPr>
          <a:xfrm>
            <a:off x="1846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DataNode1</a:t>
            </a:r>
            <a:endParaRPr/>
          </a:p>
        </p:txBody>
      </p:sp>
      <p:sp>
        <p:nvSpPr>
          <p:cNvPr id="631" name="CustomShape 15"/>
          <p:cNvSpPr/>
          <p:nvPr/>
        </p:nvSpPr>
        <p:spPr>
          <a:xfrm>
            <a:off x="4834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DataNode3</a:t>
            </a:r>
            <a:endParaRPr/>
          </a:p>
        </p:txBody>
      </p:sp>
      <p:sp>
        <p:nvSpPr>
          <p:cNvPr id="632" name="Line 16"/>
          <p:cNvSpPr/>
          <p:nvPr/>
        </p:nvSpPr>
        <p:spPr>
          <a:xfrm>
            <a:off x="3291840" y="4388400"/>
            <a:ext cx="640080" cy="132624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633" name="Line 17"/>
          <p:cNvSpPr/>
          <p:nvPr/>
        </p:nvSpPr>
        <p:spPr>
          <a:xfrm flipH="1">
            <a:off x="3931920" y="4388400"/>
            <a:ext cx="2377440" cy="132624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634" name="Line 18"/>
          <p:cNvSpPr/>
          <p:nvPr/>
        </p:nvSpPr>
        <p:spPr>
          <a:xfrm flipH="1">
            <a:off x="3931920" y="4388400"/>
            <a:ext cx="822960" cy="132624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Distributed Join Flow</a:t>
            </a:r>
            <a:endParaRPr/>
          </a:p>
        </p:txBody>
      </p:sp>
      <p:sp>
        <p:nvSpPr>
          <p:cNvPr id="636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637" name="CustomShape 3"/>
          <p:cNvSpPr/>
          <p:nvPr/>
        </p:nvSpPr>
        <p:spPr>
          <a:xfrm>
            <a:off x="2452320" y="2909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638" name="CustomShape 4"/>
          <p:cNvSpPr/>
          <p:nvPr/>
        </p:nvSpPr>
        <p:spPr>
          <a:xfrm>
            <a:off x="4122360" y="20368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639" name="CustomShape 5"/>
          <p:cNvSpPr/>
          <p:nvPr/>
        </p:nvSpPr>
        <p:spPr>
          <a:xfrm>
            <a:off x="7268400" y="577440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64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06240" y="109728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641" name="CustomShape 6"/>
          <p:cNvSpPr/>
          <p:nvPr/>
        </p:nvSpPr>
        <p:spPr>
          <a:xfrm>
            <a:off x="4006800" y="3302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Coordinator</a:t>
            </a:r>
            <a:endParaRPr/>
          </a:p>
        </p:txBody>
      </p:sp>
      <p:sp>
        <p:nvSpPr>
          <p:cNvPr id="642" name="CustomShape 7"/>
          <p:cNvSpPr/>
          <p:nvPr/>
        </p:nvSpPr>
        <p:spPr>
          <a:xfrm>
            <a:off x="4114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Worker2</a:t>
            </a:r>
            <a:endParaRPr/>
          </a:p>
        </p:txBody>
      </p:sp>
      <p:sp>
        <p:nvSpPr>
          <p:cNvPr id="643" name="CustomShape 8"/>
          <p:cNvSpPr/>
          <p:nvPr/>
        </p:nvSpPr>
        <p:spPr>
          <a:xfrm>
            <a:off x="2638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Worker1</a:t>
            </a:r>
            <a:endParaRPr/>
          </a:p>
        </p:txBody>
      </p:sp>
      <p:sp>
        <p:nvSpPr>
          <p:cNvPr id="644" name="CustomShape 9"/>
          <p:cNvSpPr/>
          <p:nvPr/>
        </p:nvSpPr>
        <p:spPr>
          <a:xfrm>
            <a:off x="5626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Worker3</a:t>
            </a:r>
            <a:endParaRPr/>
          </a:p>
        </p:txBody>
      </p:sp>
      <p:sp>
        <p:nvSpPr>
          <p:cNvPr id="645" name="CustomShape 10"/>
          <p:cNvSpPr/>
          <p:nvPr/>
        </p:nvSpPr>
        <p:spPr>
          <a:xfrm>
            <a:off x="5972760" y="3146760"/>
            <a:ext cx="822600" cy="640080"/>
          </a:xfrm>
          <a:prstGeom prst="can">
            <a:avLst>
              <a:gd name="adj" fmla="val 54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600">
                <a:latin typeface="Arial"/>
              </a:rPr>
              <a:t>Hive</a:t>
            </a:r>
            <a:endParaRPr/>
          </a:p>
          <a:p>
            <a:pPr algn="ctr"/>
            <a:r>
              <a:rPr lang="en-US" sz="1600">
                <a:latin typeface="Arial"/>
              </a:rPr>
              <a:t>Catalog</a:t>
            </a:r>
            <a:endParaRPr/>
          </a:p>
        </p:txBody>
      </p:sp>
      <p:sp>
        <p:nvSpPr>
          <p:cNvPr id="646" name="CustomShape 11"/>
          <p:cNvSpPr/>
          <p:nvPr/>
        </p:nvSpPr>
        <p:spPr>
          <a:xfrm>
            <a:off x="1660320" y="5321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 algn="ctr"/>
            <a:r>
              <a:rPr lang="en-US">
                <a:latin typeface="Arial"/>
              </a:rPr>
              <a:t>Hadoop</a:t>
            </a:r>
            <a:endParaRPr/>
          </a:p>
        </p:txBody>
      </p:sp>
      <p:sp>
        <p:nvSpPr>
          <p:cNvPr id="647" name="CustomShape 12"/>
          <p:cNvSpPr/>
          <p:nvPr/>
        </p:nvSpPr>
        <p:spPr>
          <a:xfrm>
            <a:off x="3214800" y="5714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NameNode</a:t>
            </a:r>
            <a:endParaRPr/>
          </a:p>
        </p:txBody>
      </p:sp>
      <p:sp>
        <p:nvSpPr>
          <p:cNvPr id="648" name="CustomShape 13"/>
          <p:cNvSpPr/>
          <p:nvPr/>
        </p:nvSpPr>
        <p:spPr>
          <a:xfrm>
            <a:off x="3322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DataNode2</a:t>
            </a:r>
            <a:endParaRPr/>
          </a:p>
        </p:txBody>
      </p:sp>
      <p:sp>
        <p:nvSpPr>
          <p:cNvPr id="649" name="CustomShape 14"/>
          <p:cNvSpPr/>
          <p:nvPr/>
        </p:nvSpPr>
        <p:spPr>
          <a:xfrm>
            <a:off x="1846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DataNode1</a:t>
            </a:r>
            <a:endParaRPr/>
          </a:p>
        </p:txBody>
      </p:sp>
      <p:sp>
        <p:nvSpPr>
          <p:cNvPr id="650" name="CustomShape 15"/>
          <p:cNvSpPr/>
          <p:nvPr/>
        </p:nvSpPr>
        <p:spPr>
          <a:xfrm>
            <a:off x="4834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DataNode3</a:t>
            </a:r>
            <a:endParaRPr/>
          </a:p>
        </p:txBody>
      </p:sp>
      <p:sp>
        <p:nvSpPr>
          <p:cNvPr id="651" name="Line 16"/>
          <p:cNvSpPr/>
          <p:nvPr/>
        </p:nvSpPr>
        <p:spPr>
          <a:xfrm flipH="1" flipV="1">
            <a:off x="3291840" y="4388400"/>
            <a:ext cx="640080" cy="128088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652" name="Line 17"/>
          <p:cNvSpPr/>
          <p:nvPr/>
        </p:nvSpPr>
        <p:spPr>
          <a:xfrm flipV="1">
            <a:off x="3931920" y="4388400"/>
            <a:ext cx="2377440" cy="132624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653" name="Line 18"/>
          <p:cNvSpPr/>
          <p:nvPr/>
        </p:nvSpPr>
        <p:spPr>
          <a:xfrm flipV="1">
            <a:off x="3931920" y="4388400"/>
            <a:ext cx="822960" cy="132624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654" name="TextShape 19"/>
          <p:cNvSpPr txBox="1"/>
          <p:nvPr/>
        </p:nvSpPr>
        <p:spPr>
          <a:xfrm>
            <a:off x="3017520" y="4846320"/>
            <a:ext cx="6400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b="1" i="1" lang="en-US">
                <a:solidFill>
                  <a:srgbClr val="ff3333"/>
                </a:solidFill>
                <a:latin typeface="Arial"/>
              </a:rPr>
              <a:t>dn1</a:t>
            </a:r>
            <a:endParaRPr/>
          </a:p>
        </p:txBody>
      </p:sp>
      <p:sp>
        <p:nvSpPr>
          <p:cNvPr id="655" name="TextShape 20"/>
          <p:cNvSpPr txBox="1"/>
          <p:nvPr/>
        </p:nvSpPr>
        <p:spPr>
          <a:xfrm>
            <a:off x="3895920" y="4682880"/>
            <a:ext cx="6400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b="1" i="1" lang="en-US">
                <a:solidFill>
                  <a:srgbClr val="ff3333"/>
                </a:solidFill>
                <a:latin typeface="Arial"/>
              </a:rPr>
              <a:t>dn2</a:t>
            </a:r>
            <a:endParaRPr/>
          </a:p>
        </p:txBody>
      </p:sp>
      <p:sp>
        <p:nvSpPr>
          <p:cNvPr id="656" name="TextShape 21"/>
          <p:cNvSpPr txBox="1"/>
          <p:nvPr/>
        </p:nvSpPr>
        <p:spPr>
          <a:xfrm>
            <a:off x="5486400" y="4774320"/>
            <a:ext cx="6400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b="1" i="1" lang="en-US">
                <a:solidFill>
                  <a:srgbClr val="ff3333"/>
                </a:solidFill>
                <a:latin typeface="Arial"/>
              </a:rPr>
              <a:t>dn3</a:t>
            </a:r>
            <a:endParaRPr/>
          </a:p>
        </p:txBody>
      </p:sp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Distributed Join Flow</a:t>
            </a:r>
            <a:endParaRPr/>
          </a:p>
        </p:txBody>
      </p:sp>
      <p:sp>
        <p:nvSpPr>
          <p:cNvPr id="658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659" name="CustomShape 3"/>
          <p:cNvSpPr/>
          <p:nvPr/>
        </p:nvSpPr>
        <p:spPr>
          <a:xfrm>
            <a:off x="2452320" y="2909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660" name="CustomShape 4"/>
          <p:cNvSpPr/>
          <p:nvPr/>
        </p:nvSpPr>
        <p:spPr>
          <a:xfrm>
            <a:off x="4122360" y="20368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661" name="CustomShape 5"/>
          <p:cNvSpPr/>
          <p:nvPr/>
        </p:nvSpPr>
        <p:spPr>
          <a:xfrm>
            <a:off x="7268400" y="577440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66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06240" y="109728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663" name="CustomShape 6"/>
          <p:cNvSpPr/>
          <p:nvPr/>
        </p:nvSpPr>
        <p:spPr>
          <a:xfrm>
            <a:off x="4006800" y="3302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Coordinator</a:t>
            </a:r>
            <a:endParaRPr/>
          </a:p>
        </p:txBody>
      </p:sp>
      <p:sp>
        <p:nvSpPr>
          <p:cNvPr id="664" name="CustomShape 7"/>
          <p:cNvSpPr/>
          <p:nvPr/>
        </p:nvSpPr>
        <p:spPr>
          <a:xfrm>
            <a:off x="4114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Worker2</a:t>
            </a:r>
            <a:endParaRPr/>
          </a:p>
        </p:txBody>
      </p:sp>
      <p:sp>
        <p:nvSpPr>
          <p:cNvPr id="665" name="CustomShape 8"/>
          <p:cNvSpPr/>
          <p:nvPr/>
        </p:nvSpPr>
        <p:spPr>
          <a:xfrm>
            <a:off x="2638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Worker1</a:t>
            </a:r>
            <a:endParaRPr/>
          </a:p>
        </p:txBody>
      </p:sp>
      <p:sp>
        <p:nvSpPr>
          <p:cNvPr id="666" name="CustomShape 9"/>
          <p:cNvSpPr/>
          <p:nvPr/>
        </p:nvSpPr>
        <p:spPr>
          <a:xfrm>
            <a:off x="5626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Worker3</a:t>
            </a:r>
            <a:endParaRPr/>
          </a:p>
        </p:txBody>
      </p:sp>
      <p:sp>
        <p:nvSpPr>
          <p:cNvPr id="667" name="CustomShape 10"/>
          <p:cNvSpPr/>
          <p:nvPr/>
        </p:nvSpPr>
        <p:spPr>
          <a:xfrm>
            <a:off x="5972760" y="3146760"/>
            <a:ext cx="822600" cy="640080"/>
          </a:xfrm>
          <a:prstGeom prst="can">
            <a:avLst>
              <a:gd name="adj" fmla="val 54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600">
                <a:latin typeface="Arial"/>
              </a:rPr>
              <a:t>Hive</a:t>
            </a:r>
            <a:endParaRPr/>
          </a:p>
          <a:p>
            <a:pPr algn="ctr"/>
            <a:r>
              <a:rPr lang="en-US" sz="1600">
                <a:latin typeface="Arial"/>
              </a:rPr>
              <a:t>Catalog</a:t>
            </a:r>
            <a:endParaRPr/>
          </a:p>
        </p:txBody>
      </p:sp>
      <p:sp>
        <p:nvSpPr>
          <p:cNvPr id="668" name="CustomShape 11"/>
          <p:cNvSpPr/>
          <p:nvPr/>
        </p:nvSpPr>
        <p:spPr>
          <a:xfrm>
            <a:off x="1660320" y="5321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 algn="ctr"/>
            <a:r>
              <a:rPr lang="en-US">
                <a:latin typeface="Arial"/>
              </a:rPr>
              <a:t>Hadoop</a:t>
            </a:r>
            <a:endParaRPr/>
          </a:p>
        </p:txBody>
      </p:sp>
      <p:sp>
        <p:nvSpPr>
          <p:cNvPr id="669" name="CustomShape 12"/>
          <p:cNvSpPr/>
          <p:nvPr/>
        </p:nvSpPr>
        <p:spPr>
          <a:xfrm>
            <a:off x="3214800" y="5714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NameNode</a:t>
            </a:r>
            <a:endParaRPr/>
          </a:p>
        </p:txBody>
      </p:sp>
      <p:sp>
        <p:nvSpPr>
          <p:cNvPr id="670" name="CustomShape 13"/>
          <p:cNvSpPr/>
          <p:nvPr/>
        </p:nvSpPr>
        <p:spPr>
          <a:xfrm>
            <a:off x="3322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DataNode2</a:t>
            </a:r>
            <a:endParaRPr/>
          </a:p>
        </p:txBody>
      </p:sp>
      <p:sp>
        <p:nvSpPr>
          <p:cNvPr id="671" name="CustomShape 14"/>
          <p:cNvSpPr/>
          <p:nvPr/>
        </p:nvSpPr>
        <p:spPr>
          <a:xfrm>
            <a:off x="1846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DataNode1</a:t>
            </a:r>
            <a:endParaRPr/>
          </a:p>
        </p:txBody>
      </p:sp>
      <p:sp>
        <p:nvSpPr>
          <p:cNvPr id="672" name="CustomShape 15"/>
          <p:cNvSpPr/>
          <p:nvPr/>
        </p:nvSpPr>
        <p:spPr>
          <a:xfrm>
            <a:off x="4834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DataNode3</a:t>
            </a:r>
            <a:endParaRPr/>
          </a:p>
        </p:txBody>
      </p:sp>
      <p:sp>
        <p:nvSpPr>
          <p:cNvPr id="673" name="Line 16"/>
          <p:cNvSpPr/>
          <p:nvPr/>
        </p:nvSpPr>
        <p:spPr>
          <a:xfrm flipH="1">
            <a:off x="2560320" y="4388400"/>
            <a:ext cx="731520" cy="2046240"/>
          </a:xfrm>
          <a:prstGeom prst="line">
            <a:avLst/>
          </a:prstGeom>
          <a:ln w="36720">
            <a:solidFill>
              <a:srgbClr val="ff3333"/>
            </a:solidFill>
            <a:round/>
            <a:headEnd len="med" type="triangle" w="med"/>
            <a:tailEnd len="med" type="triangle" w="med"/>
          </a:ln>
        </p:spPr>
      </p:sp>
      <p:sp>
        <p:nvSpPr>
          <p:cNvPr id="674" name="Line 17"/>
          <p:cNvSpPr/>
          <p:nvPr/>
        </p:nvSpPr>
        <p:spPr>
          <a:xfrm flipH="1">
            <a:off x="4000320" y="4388400"/>
            <a:ext cx="731520" cy="2046240"/>
          </a:xfrm>
          <a:prstGeom prst="line">
            <a:avLst/>
          </a:prstGeom>
          <a:ln w="36720">
            <a:solidFill>
              <a:srgbClr val="ff3333"/>
            </a:solidFill>
            <a:round/>
            <a:headEnd len="med" type="triangle" w="med"/>
            <a:tailEnd len="med" type="triangle" w="med"/>
          </a:ln>
        </p:spPr>
      </p:sp>
      <p:sp>
        <p:nvSpPr>
          <p:cNvPr id="675" name="Line 18"/>
          <p:cNvSpPr/>
          <p:nvPr/>
        </p:nvSpPr>
        <p:spPr>
          <a:xfrm flipH="1">
            <a:off x="5512320" y="4388400"/>
            <a:ext cx="731520" cy="2046240"/>
          </a:xfrm>
          <a:prstGeom prst="line">
            <a:avLst/>
          </a:prstGeom>
          <a:ln w="36720">
            <a:solidFill>
              <a:srgbClr val="ff3333"/>
            </a:solidFill>
            <a:round/>
            <a:headEnd len="med" type="triangle" w="med"/>
            <a:tailEnd len="med" type="triangle" w="med"/>
          </a:ln>
        </p:spPr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Distributed Join Flow</a:t>
            </a:r>
            <a:endParaRPr/>
          </a:p>
        </p:txBody>
      </p:sp>
      <p:sp>
        <p:nvSpPr>
          <p:cNvPr id="677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678" name="CustomShape 3"/>
          <p:cNvSpPr/>
          <p:nvPr/>
        </p:nvSpPr>
        <p:spPr>
          <a:xfrm>
            <a:off x="2452320" y="2909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679" name="CustomShape 4"/>
          <p:cNvSpPr/>
          <p:nvPr/>
        </p:nvSpPr>
        <p:spPr>
          <a:xfrm>
            <a:off x="4122360" y="20368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680" name="CustomShape 5"/>
          <p:cNvSpPr/>
          <p:nvPr/>
        </p:nvSpPr>
        <p:spPr>
          <a:xfrm>
            <a:off x="7268400" y="577440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68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06240" y="109728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682" name="Line 6"/>
          <p:cNvSpPr/>
          <p:nvPr/>
        </p:nvSpPr>
        <p:spPr>
          <a:xfrm flipV="1">
            <a:off x="4699440" y="3668400"/>
            <a:ext cx="0" cy="35424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683" name="CustomShape 7"/>
          <p:cNvSpPr/>
          <p:nvPr/>
        </p:nvSpPr>
        <p:spPr>
          <a:xfrm>
            <a:off x="4006800" y="3302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Coordinator</a:t>
            </a:r>
            <a:endParaRPr/>
          </a:p>
        </p:txBody>
      </p:sp>
      <p:sp>
        <p:nvSpPr>
          <p:cNvPr id="684" name="CustomShape 8"/>
          <p:cNvSpPr/>
          <p:nvPr/>
        </p:nvSpPr>
        <p:spPr>
          <a:xfrm>
            <a:off x="4114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Worker2</a:t>
            </a:r>
            <a:endParaRPr/>
          </a:p>
        </p:txBody>
      </p:sp>
      <p:sp>
        <p:nvSpPr>
          <p:cNvPr id="685" name="CustomShape 9"/>
          <p:cNvSpPr/>
          <p:nvPr/>
        </p:nvSpPr>
        <p:spPr>
          <a:xfrm>
            <a:off x="2638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Worker1</a:t>
            </a:r>
            <a:endParaRPr/>
          </a:p>
        </p:txBody>
      </p:sp>
      <p:sp>
        <p:nvSpPr>
          <p:cNvPr id="686" name="CustomShape 10"/>
          <p:cNvSpPr/>
          <p:nvPr/>
        </p:nvSpPr>
        <p:spPr>
          <a:xfrm>
            <a:off x="5626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Worker3</a:t>
            </a:r>
            <a:endParaRPr/>
          </a:p>
        </p:txBody>
      </p:sp>
      <p:sp>
        <p:nvSpPr>
          <p:cNvPr id="687" name="CustomShape 11"/>
          <p:cNvSpPr/>
          <p:nvPr/>
        </p:nvSpPr>
        <p:spPr>
          <a:xfrm>
            <a:off x="5972760" y="3146760"/>
            <a:ext cx="822600" cy="640080"/>
          </a:xfrm>
          <a:prstGeom prst="can">
            <a:avLst>
              <a:gd name="adj" fmla="val 54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600">
                <a:latin typeface="Arial"/>
              </a:rPr>
              <a:t>Hive</a:t>
            </a:r>
            <a:endParaRPr/>
          </a:p>
          <a:p>
            <a:pPr algn="ctr"/>
            <a:r>
              <a:rPr lang="en-US" sz="1600">
                <a:latin typeface="Arial"/>
              </a:rPr>
              <a:t>Catalog</a:t>
            </a:r>
            <a:endParaRPr/>
          </a:p>
        </p:txBody>
      </p:sp>
      <p:sp>
        <p:nvSpPr>
          <p:cNvPr id="688" name="CustomShape 12"/>
          <p:cNvSpPr/>
          <p:nvPr/>
        </p:nvSpPr>
        <p:spPr>
          <a:xfrm>
            <a:off x="1660320" y="5321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 algn="ctr"/>
            <a:r>
              <a:rPr lang="en-US">
                <a:latin typeface="Arial"/>
              </a:rPr>
              <a:t>Hadoop</a:t>
            </a:r>
            <a:endParaRPr/>
          </a:p>
        </p:txBody>
      </p:sp>
      <p:sp>
        <p:nvSpPr>
          <p:cNvPr id="689" name="CustomShape 13"/>
          <p:cNvSpPr/>
          <p:nvPr/>
        </p:nvSpPr>
        <p:spPr>
          <a:xfrm>
            <a:off x="3214800" y="5714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NameNode</a:t>
            </a:r>
            <a:endParaRPr/>
          </a:p>
        </p:txBody>
      </p:sp>
      <p:sp>
        <p:nvSpPr>
          <p:cNvPr id="690" name="CustomShape 14"/>
          <p:cNvSpPr/>
          <p:nvPr/>
        </p:nvSpPr>
        <p:spPr>
          <a:xfrm>
            <a:off x="3322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DataNode2</a:t>
            </a:r>
            <a:endParaRPr/>
          </a:p>
        </p:txBody>
      </p:sp>
      <p:sp>
        <p:nvSpPr>
          <p:cNvPr id="691" name="CustomShape 15"/>
          <p:cNvSpPr/>
          <p:nvPr/>
        </p:nvSpPr>
        <p:spPr>
          <a:xfrm>
            <a:off x="1846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DataNode1</a:t>
            </a:r>
            <a:endParaRPr/>
          </a:p>
        </p:txBody>
      </p:sp>
      <p:sp>
        <p:nvSpPr>
          <p:cNvPr id="692" name="CustomShape 16"/>
          <p:cNvSpPr/>
          <p:nvPr/>
        </p:nvSpPr>
        <p:spPr>
          <a:xfrm>
            <a:off x="4834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DataNode3</a:t>
            </a:r>
            <a:endParaRPr/>
          </a:p>
        </p:txBody>
      </p:sp>
      <p:sp>
        <p:nvSpPr>
          <p:cNvPr id="693" name="Line 17"/>
          <p:cNvSpPr/>
          <p:nvPr/>
        </p:nvSpPr>
        <p:spPr>
          <a:xfrm flipV="1">
            <a:off x="3311280" y="3668400"/>
            <a:ext cx="1352160" cy="35424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694" name="Line 18"/>
          <p:cNvSpPr/>
          <p:nvPr/>
        </p:nvSpPr>
        <p:spPr>
          <a:xfrm flipH="1" flipV="1">
            <a:off x="4735440" y="3668400"/>
            <a:ext cx="1482480" cy="35424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Distributed Join Flow</a:t>
            </a:r>
            <a:endParaRPr/>
          </a:p>
        </p:txBody>
      </p:sp>
      <p:sp>
        <p:nvSpPr>
          <p:cNvPr id="696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697" name="CustomShape 3"/>
          <p:cNvSpPr/>
          <p:nvPr/>
        </p:nvSpPr>
        <p:spPr>
          <a:xfrm>
            <a:off x="2452320" y="2909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698" name="CustomShape 4"/>
          <p:cNvSpPr/>
          <p:nvPr/>
        </p:nvSpPr>
        <p:spPr>
          <a:xfrm>
            <a:off x="4122360" y="20368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699" name="CustomShape 5"/>
          <p:cNvSpPr/>
          <p:nvPr/>
        </p:nvSpPr>
        <p:spPr>
          <a:xfrm>
            <a:off x="7268400" y="577440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70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06240" y="109728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701" name="CustomShape 6"/>
          <p:cNvSpPr/>
          <p:nvPr/>
        </p:nvSpPr>
        <p:spPr>
          <a:xfrm>
            <a:off x="4006800" y="3302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Coordinator</a:t>
            </a:r>
            <a:endParaRPr/>
          </a:p>
        </p:txBody>
      </p:sp>
      <p:sp>
        <p:nvSpPr>
          <p:cNvPr id="702" name="CustomShape 7"/>
          <p:cNvSpPr/>
          <p:nvPr/>
        </p:nvSpPr>
        <p:spPr>
          <a:xfrm>
            <a:off x="4114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Worker2</a:t>
            </a:r>
            <a:endParaRPr/>
          </a:p>
        </p:txBody>
      </p:sp>
      <p:sp>
        <p:nvSpPr>
          <p:cNvPr id="703" name="CustomShape 8"/>
          <p:cNvSpPr/>
          <p:nvPr/>
        </p:nvSpPr>
        <p:spPr>
          <a:xfrm>
            <a:off x="2638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Worker1</a:t>
            </a:r>
            <a:endParaRPr/>
          </a:p>
        </p:txBody>
      </p:sp>
      <p:sp>
        <p:nvSpPr>
          <p:cNvPr id="704" name="CustomShape 9"/>
          <p:cNvSpPr/>
          <p:nvPr/>
        </p:nvSpPr>
        <p:spPr>
          <a:xfrm>
            <a:off x="5626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Worker3</a:t>
            </a:r>
            <a:endParaRPr/>
          </a:p>
        </p:txBody>
      </p:sp>
      <p:sp>
        <p:nvSpPr>
          <p:cNvPr id="705" name="CustomShape 10"/>
          <p:cNvSpPr/>
          <p:nvPr/>
        </p:nvSpPr>
        <p:spPr>
          <a:xfrm>
            <a:off x="5972760" y="3146760"/>
            <a:ext cx="822600" cy="640080"/>
          </a:xfrm>
          <a:prstGeom prst="can">
            <a:avLst>
              <a:gd name="adj" fmla="val 54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600">
                <a:latin typeface="Arial"/>
              </a:rPr>
              <a:t>Hive</a:t>
            </a:r>
            <a:endParaRPr/>
          </a:p>
          <a:p>
            <a:pPr algn="ctr"/>
            <a:r>
              <a:rPr lang="en-US" sz="1600">
                <a:latin typeface="Arial"/>
              </a:rPr>
              <a:t>Catalog</a:t>
            </a:r>
            <a:endParaRPr/>
          </a:p>
        </p:txBody>
      </p:sp>
      <p:sp>
        <p:nvSpPr>
          <p:cNvPr id="706" name="CustomShape 11"/>
          <p:cNvSpPr/>
          <p:nvPr/>
        </p:nvSpPr>
        <p:spPr>
          <a:xfrm>
            <a:off x="1660320" y="5321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 algn="ctr"/>
            <a:r>
              <a:rPr lang="en-US">
                <a:latin typeface="Arial"/>
              </a:rPr>
              <a:t>Hadoop</a:t>
            </a:r>
            <a:endParaRPr/>
          </a:p>
        </p:txBody>
      </p:sp>
      <p:sp>
        <p:nvSpPr>
          <p:cNvPr id="707" name="CustomShape 12"/>
          <p:cNvSpPr/>
          <p:nvPr/>
        </p:nvSpPr>
        <p:spPr>
          <a:xfrm>
            <a:off x="3214800" y="5714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NameNode</a:t>
            </a:r>
            <a:endParaRPr/>
          </a:p>
        </p:txBody>
      </p:sp>
      <p:sp>
        <p:nvSpPr>
          <p:cNvPr id="708" name="CustomShape 13"/>
          <p:cNvSpPr/>
          <p:nvPr/>
        </p:nvSpPr>
        <p:spPr>
          <a:xfrm>
            <a:off x="3322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DataNode2</a:t>
            </a:r>
            <a:endParaRPr/>
          </a:p>
        </p:txBody>
      </p:sp>
      <p:sp>
        <p:nvSpPr>
          <p:cNvPr id="709" name="CustomShape 14"/>
          <p:cNvSpPr/>
          <p:nvPr/>
        </p:nvSpPr>
        <p:spPr>
          <a:xfrm>
            <a:off x="1846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DataNode1</a:t>
            </a:r>
            <a:endParaRPr/>
          </a:p>
        </p:txBody>
      </p:sp>
      <p:sp>
        <p:nvSpPr>
          <p:cNvPr id="710" name="CustomShape 15"/>
          <p:cNvSpPr/>
          <p:nvPr/>
        </p:nvSpPr>
        <p:spPr>
          <a:xfrm>
            <a:off x="4834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DataNode3</a:t>
            </a:r>
            <a:endParaRPr/>
          </a:p>
        </p:txBody>
      </p:sp>
      <p:sp>
        <p:nvSpPr>
          <p:cNvPr id="711" name="Line 16"/>
          <p:cNvSpPr/>
          <p:nvPr/>
        </p:nvSpPr>
        <p:spPr>
          <a:xfrm flipH="1" flipV="1">
            <a:off x="4754880" y="3668400"/>
            <a:ext cx="3017520" cy="210600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712" name="TextShape 17"/>
          <p:cNvSpPr txBox="1"/>
          <p:nvPr/>
        </p:nvSpPr>
        <p:spPr>
          <a:xfrm>
            <a:off x="7006320" y="4701240"/>
            <a:ext cx="210744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i="1" lang="en-US">
                <a:solidFill>
                  <a:srgbClr val="ff3333"/>
                </a:solidFill>
                <a:latin typeface="Arial"/>
              </a:rPr>
              <a:t>fetch MySQL </a:t>
            </a:r>
            <a:endParaRPr/>
          </a:p>
          <a:p>
            <a:r>
              <a:rPr b="1" i="1" lang="en-US">
                <a:solidFill>
                  <a:srgbClr val="ff3333"/>
                </a:solidFill>
                <a:latin typeface="Arial"/>
              </a:rPr>
              <a:t>metadata</a:t>
            </a:r>
            <a:endParaRPr/>
          </a:p>
        </p:txBody>
      </p:sp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Distributed Join Flow</a:t>
            </a:r>
            <a:endParaRPr/>
          </a:p>
        </p:txBody>
      </p:sp>
      <p:sp>
        <p:nvSpPr>
          <p:cNvPr id="714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715" name="CustomShape 3"/>
          <p:cNvSpPr/>
          <p:nvPr/>
        </p:nvSpPr>
        <p:spPr>
          <a:xfrm>
            <a:off x="2452320" y="2909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716" name="CustomShape 4"/>
          <p:cNvSpPr/>
          <p:nvPr/>
        </p:nvSpPr>
        <p:spPr>
          <a:xfrm>
            <a:off x="4122360" y="20368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717" name="CustomShape 5"/>
          <p:cNvSpPr/>
          <p:nvPr/>
        </p:nvSpPr>
        <p:spPr>
          <a:xfrm>
            <a:off x="7268400" y="577440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71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06240" y="109728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719" name="CustomShape 6"/>
          <p:cNvSpPr/>
          <p:nvPr/>
        </p:nvSpPr>
        <p:spPr>
          <a:xfrm>
            <a:off x="4006800" y="3302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Coordinator</a:t>
            </a:r>
            <a:endParaRPr/>
          </a:p>
        </p:txBody>
      </p:sp>
      <p:sp>
        <p:nvSpPr>
          <p:cNvPr id="720" name="CustomShape 7"/>
          <p:cNvSpPr/>
          <p:nvPr/>
        </p:nvSpPr>
        <p:spPr>
          <a:xfrm>
            <a:off x="4114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Worker2</a:t>
            </a:r>
            <a:endParaRPr/>
          </a:p>
        </p:txBody>
      </p:sp>
      <p:sp>
        <p:nvSpPr>
          <p:cNvPr id="721" name="CustomShape 8"/>
          <p:cNvSpPr/>
          <p:nvPr/>
        </p:nvSpPr>
        <p:spPr>
          <a:xfrm>
            <a:off x="2638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Worker1</a:t>
            </a:r>
            <a:endParaRPr/>
          </a:p>
        </p:txBody>
      </p:sp>
      <p:sp>
        <p:nvSpPr>
          <p:cNvPr id="722" name="CustomShape 9"/>
          <p:cNvSpPr/>
          <p:nvPr/>
        </p:nvSpPr>
        <p:spPr>
          <a:xfrm>
            <a:off x="5626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Worker3</a:t>
            </a:r>
            <a:endParaRPr/>
          </a:p>
        </p:txBody>
      </p:sp>
      <p:sp>
        <p:nvSpPr>
          <p:cNvPr id="723" name="CustomShape 10"/>
          <p:cNvSpPr/>
          <p:nvPr/>
        </p:nvSpPr>
        <p:spPr>
          <a:xfrm>
            <a:off x="5972760" y="3146760"/>
            <a:ext cx="822600" cy="640080"/>
          </a:xfrm>
          <a:prstGeom prst="can">
            <a:avLst>
              <a:gd name="adj" fmla="val 54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600">
                <a:latin typeface="Arial"/>
              </a:rPr>
              <a:t>Hive</a:t>
            </a:r>
            <a:endParaRPr/>
          </a:p>
          <a:p>
            <a:pPr algn="ctr"/>
            <a:r>
              <a:rPr lang="en-US" sz="1600">
                <a:latin typeface="Arial"/>
              </a:rPr>
              <a:t>Catalog</a:t>
            </a:r>
            <a:endParaRPr/>
          </a:p>
        </p:txBody>
      </p:sp>
      <p:sp>
        <p:nvSpPr>
          <p:cNvPr id="724" name="CustomShape 11"/>
          <p:cNvSpPr/>
          <p:nvPr/>
        </p:nvSpPr>
        <p:spPr>
          <a:xfrm>
            <a:off x="1660320" y="5321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 algn="ctr"/>
            <a:r>
              <a:rPr lang="en-US">
                <a:latin typeface="Arial"/>
              </a:rPr>
              <a:t>Hadoop</a:t>
            </a:r>
            <a:endParaRPr/>
          </a:p>
        </p:txBody>
      </p:sp>
      <p:sp>
        <p:nvSpPr>
          <p:cNvPr id="725" name="CustomShape 12"/>
          <p:cNvSpPr/>
          <p:nvPr/>
        </p:nvSpPr>
        <p:spPr>
          <a:xfrm>
            <a:off x="3214800" y="5714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NameNode</a:t>
            </a:r>
            <a:endParaRPr/>
          </a:p>
        </p:txBody>
      </p:sp>
      <p:sp>
        <p:nvSpPr>
          <p:cNvPr id="726" name="CustomShape 13"/>
          <p:cNvSpPr/>
          <p:nvPr/>
        </p:nvSpPr>
        <p:spPr>
          <a:xfrm>
            <a:off x="3322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DataNode2</a:t>
            </a:r>
            <a:endParaRPr/>
          </a:p>
        </p:txBody>
      </p:sp>
      <p:sp>
        <p:nvSpPr>
          <p:cNvPr id="727" name="CustomShape 14"/>
          <p:cNvSpPr/>
          <p:nvPr/>
        </p:nvSpPr>
        <p:spPr>
          <a:xfrm>
            <a:off x="1846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DataNode1</a:t>
            </a:r>
            <a:endParaRPr/>
          </a:p>
        </p:txBody>
      </p:sp>
      <p:sp>
        <p:nvSpPr>
          <p:cNvPr id="728" name="CustomShape 15"/>
          <p:cNvSpPr/>
          <p:nvPr/>
        </p:nvSpPr>
        <p:spPr>
          <a:xfrm>
            <a:off x="4834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DataNode3</a:t>
            </a:r>
            <a:endParaRPr/>
          </a:p>
        </p:txBody>
      </p:sp>
      <p:sp>
        <p:nvSpPr>
          <p:cNvPr id="729" name="TextShape 16"/>
          <p:cNvSpPr txBox="1"/>
          <p:nvPr/>
        </p:nvSpPr>
        <p:spPr>
          <a:xfrm>
            <a:off x="7006320" y="4881240"/>
            <a:ext cx="21074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b="1" i="1" lang="en-US">
                <a:solidFill>
                  <a:srgbClr val="ff3333"/>
                </a:solidFill>
                <a:latin typeface="Arial"/>
              </a:rPr>
              <a:t>fetch ResultSet</a:t>
            </a:r>
            <a:endParaRPr/>
          </a:p>
        </p:txBody>
      </p:sp>
      <p:sp>
        <p:nvSpPr>
          <p:cNvPr id="730" name="Line 17"/>
          <p:cNvSpPr/>
          <p:nvPr/>
        </p:nvSpPr>
        <p:spPr>
          <a:xfrm>
            <a:off x="4846320" y="3668400"/>
            <a:ext cx="2926080" cy="2106000"/>
          </a:xfrm>
          <a:prstGeom prst="line">
            <a:avLst/>
          </a:prstGeom>
          <a:ln w="36720">
            <a:solidFill>
              <a:srgbClr val="ff3333"/>
            </a:solidFill>
            <a:round/>
            <a:headEnd len="med" type="triangle" w="med"/>
            <a:tailEnd len="med" type="triangle" w="med"/>
          </a:ln>
        </p:spPr>
      </p:sp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Distributed Join Flow</a:t>
            </a:r>
            <a:endParaRPr/>
          </a:p>
        </p:txBody>
      </p:sp>
      <p:sp>
        <p:nvSpPr>
          <p:cNvPr id="732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733" name="CustomShape 3"/>
          <p:cNvSpPr/>
          <p:nvPr/>
        </p:nvSpPr>
        <p:spPr>
          <a:xfrm>
            <a:off x="2452320" y="2909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734" name="CustomShape 4"/>
          <p:cNvSpPr/>
          <p:nvPr/>
        </p:nvSpPr>
        <p:spPr>
          <a:xfrm>
            <a:off x="4122360" y="20368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735" name="CustomShape 5"/>
          <p:cNvSpPr/>
          <p:nvPr/>
        </p:nvSpPr>
        <p:spPr>
          <a:xfrm>
            <a:off x="7268400" y="577440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73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06240" y="109728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737" name="CustomShape 6"/>
          <p:cNvSpPr/>
          <p:nvPr/>
        </p:nvSpPr>
        <p:spPr>
          <a:xfrm>
            <a:off x="4006800" y="3302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Coordinator</a:t>
            </a:r>
            <a:endParaRPr/>
          </a:p>
        </p:txBody>
      </p:sp>
      <p:sp>
        <p:nvSpPr>
          <p:cNvPr id="738" name="CustomShape 7"/>
          <p:cNvSpPr/>
          <p:nvPr/>
        </p:nvSpPr>
        <p:spPr>
          <a:xfrm>
            <a:off x="4114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Worker2</a:t>
            </a:r>
            <a:endParaRPr/>
          </a:p>
        </p:txBody>
      </p:sp>
      <p:sp>
        <p:nvSpPr>
          <p:cNvPr id="739" name="CustomShape 8"/>
          <p:cNvSpPr/>
          <p:nvPr/>
        </p:nvSpPr>
        <p:spPr>
          <a:xfrm>
            <a:off x="2638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Worker1</a:t>
            </a:r>
            <a:endParaRPr/>
          </a:p>
        </p:txBody>
      </p:sp>
      <p:sp>
        <p:nvSpPr>
          <p:cNvPr id="740" name="CustomShape 9"/>
          <p:cNvSpPr/>
          <p:nvPr/>
        </p:nvSpPr>
        <p:spPr>
          <a:xfrm>
            <a:off x="5626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Worker3</a:t>
            </a:r>
            <a:endParaRPr/>
          </a:p>
        </p:txBody>
      </p:sp>
      <p:sp>
        <p:nvSpPr>
          <p:cNvPr id="741" name="CustomShape 10"/>
          <p:cNvSpPr/>
          <p:nvPr/>
        </p:nvSpPr>
        <p:spPr>
          <a:xfrm>
            <a:off x="5972760" y="3146760"/>
            <a:ext cx="822600" cy="640080"/>
          </a:xfrm>
          <a:prstGeom prst="can">
            <a:avLst>
              <a:gd name="adj" fmla="val 54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600">
                <a:latin typeface="Arial"/>
              </a:rPr>
              <a:t>Hive</a:t>
            </a:r>
            <a:endParaRPr/>
          </a:p>
          <a:p>
            <a:pPr algn="ctr"/>
            <a:r>
              <a:rPr lang="en-US" sz="1600">
                <a:latin typeface="Arial"/>
              </a:rPr>
              <a:t>Catalog</a:t>
            </a:r>
            <a:endParaRPr/>
          </a:p>
        </p:txBody>
      </p:sp>
      <p:sp>
        <p:nvSpPr>
          <p:cNvPr id="742" name="CustomShape 11"/>
          <p:cNvSpPr/>
          <p:nvPr/>
        </p:nvSpPr>
        <p:spPr>
          <a:xfrm>
            <a:off x="1660320" y="5321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 algn="ctr"/>
            <a:r>
              <a:rPr lang="en-US">
                <a:latin typeface="Arial"/>
              </a:rPr>
              <a:t>Hadoop</a:t>
            </a:r>
            <a:endParaRPr/>
          </a:p>
        </p:txBody>
      </p:sp>
      <p:sp>
        <p:nvSpPr>
          <p:cNvPr id="743" name="CustomShape 12"/>
          <p:cNvSpPr/>
          <p:nvPr/>
        </p:nvSpPr>
        <p:spPr>
          <a:xfrm>
            <a:off x="3214800" y="5714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NameNode</a:t>
            </a:r>
            <a:endParaRPr/>
          </a:p>
        </p:txBody>
      </p:sp>
      <p:sp>
        <p:nvSpPr>
          <p:cNvPr id="744" name="CustomShape 13"/>
          <p:cNvSpPr/>
          <p:nvPr/>
        </p:nvSpPr>
        <p:spPr>
          <a:xfrm>
            <a:off x="3322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DataNode2</a:t>
            </a:r>
            <a:endParaRPr/>
          </a:p>
        </p:txBody>
      </p:sp>
      <p:sp>
        <p:nvSpPr>
          <p:cNvPr id="745" name="CustomShape 14"/>
          <p:cNvSpPr/>
          <p:nvPr/>
        </p:nvSpPr>
        <p:spPr>
          <a:xfrm>
            <a:off x="1846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DataNode1</a:t>
            </a:r>
            <a:endParaRPr/>
          </a:p>
        </p:txBody>
      </p:sp>
      <p:sp>
        <p:nvSpPr>
          <p:cNvPr id="746" name="CustomShape 15"/>
          <p:cNvSpPr/>
          <p:nvPr/>
        </p:nvSpPr>
        <p:spPr>
          <a:xfrm>
            <a:off x="4834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DataNode3</a:t>
            </a:r>
            <a:endParaRPr/>
          </a:p>
        </p:txBody>
      </p:sp>
      <p:sp>
        <p:nvSpPr>
          <p:cNvPr id="747" name="TextShape 16"/>
          <p:cNvSpPr txBox="1"/>
          <p:nvPr/>
        </p:nvSpPr>
        <p:spPr>
          <a:xfrm>
            <a:off x="4928400" y="2340360"/>
            <a:ext cx="210744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i="1" lang="en-US">
                <a:solidFill>
                  <a:srgbClr val="ff3333"/>
                </a:solidFill>
                <a:latin typeface="Arial"/>
              </a:rPr>
              <a:t>Return Combined ResultSet</a:t>
            </a:r>
            <a:endParaRPr/>
          </a:p>
        </p:txBody>
      </p:sp>
      <p:sp>
        <p:nvSpPr>
          <p:cNvPr id="748" name="Line 17"/>
          <p:cNvSpPr/>
          <p:nvPr/>
        </p:nvSpPr>
        <p:spPr>
          <a:xfrm flipV="1">
            <a:off x="4846320" y="2402640"/>
            <a:ext cx="0" cy="88920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Whats Next?</a:t>
            </a:r>
            <a:endParaRPr/>
          </a:p>
        </p:txBody>
      </p:sp>
      <p:sp>
        <p:nvSpPr>
          <p:cNvPr id="750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Gain Deeper Understanding Of Blockchain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Install Virtual Machine, I.E. Evm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Learn Structure And Api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Integrate Blockchain Virtual Machine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Pump The Simulation Data Into Vm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Consensus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Digital Signatures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Ingest The Block Chains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07" dur="indefinite" restart="never" nodeType="tmRoot">
          <p:childTnLst>
            <p:seq>
              <p:cTn id="108" nodeType="mainSeq">
                <p:childTnLst>
                  <p:par>
                    <p:cTn id="109" fill="freeze">
                      <p:stCondLst>
                        <p:cond delay="indefinite"/>
                      </p:stCondLst>
                      <p:childTnLst>
                        <p:par>
                          <p:cTn id="1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Participant Objectives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Customer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Where Is My Pet Food From?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My Dog Is Getting Sick – Is It The Food?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Proactive Notification from the Company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Company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Let Customers Know Where The Food Is From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Immutable Tracking Of Ingredient Supply Chains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Customers Complaining – What Is Root Cause?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Data Available for Analytics and Data Science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Maximize Supplier Quality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Reduce Costs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Earlier Detection of Potential Issues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Future Predictive Analytics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TextShape 1"/>
          <p:cNvSpPr txBox="1"/>
          <p:nvPr/>
        </p:nvSpPr>
        <p:spPr>
          <a:xfrm>
            <a:off x="640080" y="3005280"/>
            <a:ext cx="893520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i="1" lang="en-US" sz="4400">
                <a:latin typeface="Arial"/>
              </a:rPr>
              <a:t>Questions and Answers</a:t>
            </a:r>
            <a:r>
              <a:rPr i="1" lang="en-US" sz="4400">
                <a:latin typeface="Arial"/>
              </a:rPr>
              <a:t>
</a:t>
            </a:r>
            <a:r>
              <a:rPr i="1" lang="en-US" sz="4400">
                <a:latin typeface="Arial"/>
              </a:rPr>
              <a:t>Feedback</a:t>
            </a:r>
            <a:endParaRPr/>
          </a:p>
        </p:txBody>
      </p:sp>
    </p:spTree>
  </p:cSld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TextShape 1"/>
          <p:cNvSpPr txBox="1"/>
          <p:nvPr/>
        </p:nvSpPr>
        <p:spPr>
          <a:xfrm>
            <a:off x="640080" y="3318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Management and Engineering</a:t>
            </a:r>
            <a:endParaRPr/>
          </a:p>
        </p:txBody>
      </p:sp>
    </p:spTree>
  </p:cSld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Objectives</a:t>
            </a:r>
            <a:endParaRPr/>
          </a:p>
        </p:txBody>
      </p:sp>
      <p:sp>
        <p:nvSpPr>
          <p:cNvPr id="754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Develop on Workstation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Generate Realistic Simulation at Varying Scale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Scalable Deployments from Development to Big Data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Ensure Graduated Approach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Developer Workstation to RDB to Big Data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Complex, Configurable Simulation Generation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Apply Containerized Approach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Utilize Open Source, Industry Standard Methods: Spark, Presto, ORC, OAS/Swagger, Cassandra, Zeppelin, Docker</a:t>
            </a:r>
            <a:endParaRPr/>
          </a:p>
        </p:txBody>
      </p:sp>
    </p:spTree>
  </p:cSld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Data Model Overview</a:t>
            </a:r>
            <a:endParaRPr/>
          </a:p>
        </p:txBody>
      </p:sp>
      <p:sp>
        <p:nvSpPr>
          <p:cNvPr id="756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19" dur="indefinite" restart="never" nodeType="tmRoot">
          <p:childTnLst>
            <p:seq>
              <p:cTn id="120" nodeType="mainSeq">
                <p:childTnLst>
                  <p:par>
                    <p:cTn id="121" fill="freeze">
                      <p:stCondLst>
                        <p:cond delay="indefinite"/>
                      </p:stCondLst>
                      <p:childTnLst>
                        <p:par>
                          <p:cTn id="122" fill="freeze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Lot Simulations</a:t>
            </a:r>
            <a:endParaRPr/>
          </a:p>
        </p:txBody>
      </p:sp>
      <p:sp>
        <p:nvSpPr>
          <p:cNvPr id="758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Configurable Number of Component Suppliers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Fixed Set of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Each Ingredient has 4 Supply Chain Components, aka Suppliers (</a:t>
            </a:r>
            <a:r>
              <a:rPr lang="en-US" sz="3200">
                <a:latin typeface="Arial"/>
              </a:rPr>
              <a:t>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Suppliers Generated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Configurable, currently 30 per Cat/SubCat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Prefix A1, B2, C3, …, D30 (query)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Each Lot Has Fixed Set Of Ingredients, Random Set Of Suppliers (query)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Data Written To Both MySQL and ORC in HDFS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Demo</a:t>
            </a:r>
            <a:endParaRPr/>
          </a:p>
        </p:txBody>
      </p:sp>
    </p:spTree>
  </p:cSld>
  <p:timing>
    <p:tnLst>
      <p:par>
        <p:cTn id="125" dur="indefinite" restart="never" nodeType="tmRoot">
          <p:childTnLst>
            <p:seq>
              <p:cTn id="1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Complaint Data Generation</a:t>
            </a:r>
            <a:endParaRPr/>
          </a:p>
        </p:txBody>
      </p:sp>
      <p:sp>
        <p:nvSpPr>
          <p:cNvPr id="760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 Culprit will be the 7</a:t>
            </a:r>
            <a:r>
              <a:rPr lang="en-US" sz="3200" baseline="101000">
                <a:latin typeface="Arial"/>
              </a:rPr>
              <a:t>th</a:t>
            </a:r>
            <a:r>
              <a:rPr lang="en-US" sz="3200">
                <a:latin typeface="Arial"/>
              </a:rPr>
              <a:t> Brewers Rice - Fertilizer Supplier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Configurable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During GenSimSuppliers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60% of the time, override the Brewers Rice – Fertilizer supplier to the Culprit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Insert the Affected Lot Numbers to Adverse Effects staging table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During GenSimComplaints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Create Complaints in Customer Loyalty Table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Each Complaint has a Random Affected Lot Number from Adverse Effects Staging Table </a:t>
            </a:r>
            <a:endParaRPr/>
          </a:p>
        </p:txBody>
      </p:sp>
    </p:spTree>
  </p:cSld>
  <p:timing>
    <p:tnLst>
      <p:par>
        <p:cTn id="127" dur="indefinite" restart="never" nodeType="tmRoot">
          <p:childTnLst>
            <p:seq>
              <p:cTn id="1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Complaint Analysis</a:t>
            </a:r>
            <a:endParaRPr/>
          </a:p>
        </p:txBody>
      </p:sp>
      <p:sp>
        <p:nvSpPr>
          <p:cNvPr id="762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Customer Loyalty DB – Track Complaints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Complaints Regarding Canine Nutrition Across Many Lots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Root Cause Determination - </a:t>
            </a:r>
            <a:r>
              <a:rPr lang="en-US" sz="2800">
                <a:latin typeface="Arial"/>
              </a:rPr>
              <a:t>What Are The Counts Of Supplier Chain Components Across All Lots In The Complaints?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Query Customer_Loyalty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Large Amount Of Data To Sift Through – How To Scale?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SparkSQL Cluster, ORC files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Demo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Review SparkSQL query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Review file structures in HDFS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Run Spark job</a:t>
            </a:r>
            <a:endParaRPr/>
          </a:p>
        </p:txBody>
      </p:sp>
    </p:spTree>
  </p:cSld>
  <p:timing>
    <p:tnLst>
      <p:par>
        <p:cTn id="129" dur="indefinite" restart="never" nodeType="tmRoot">
          <p:childTnLst>
            <p:seq>
              <p:cTn id="1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Demo Environment: 21 Containers</a:t>
            </a:r>
            <a:endParaRPr/>
          </a:p>
        </p:txBody>
      </p:sp>
      <p:sp>
        <p:nvSpPr>
          <p:cNvPr id="764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765" name="CustomShape 3"/>
          <p:cNvSpPr/>
          <p:nvPr/>
        </p:nvSpPr>
        <p:spPr>
          <a:xfrm>
            <a:off x="438840" y="1048320"/>
            <a:ext cx="9071280" cy="599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Review the Docker Compose files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Common Shared Directory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Demo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Docker Exec into Hadoop NameNode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List HDFS folders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Exec into Any Other Containers Of Interest</a:t>
            </a:r>
            <a:endParaRPr/>
          </a:p>
        </p:txBody>
      </p:sp>
    </p:spTree>
  </p:cSld>
  <p:timing>
    <p:tnLst>
      <p:par>
        <p:cTn id="131" dur="indefinite" restart="never" nodeType="tmRoot">
          <p:childTnLst>
            <p:seq>
              <p:cTn id="1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Projects</a:t>
            </a:r>
            <a:endParaRPr/>
          </a:p>
        </p:txBody>
      </p:sp>
      <p:sp>
        <p:nvSpPr>
          <p:cNvPr id="767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768" name="CustomShape 3"/>
          <p:cNvSpPr/>
          <p:nvPr/>
        </p:nvSpPr>
        <p:spPr>
          <a:xfrm>
            <a:off x="438840" y="1048320"/>
            <a:ext cx="9071280" cy="599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Java using Maven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Swagger for OAS Server and Client API's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Parent: blockchain-supplychain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Children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bcsc-common: Common Utilities, Constants, etc.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bcsc-service: Centralized Services – Database, Hive, ORC, SparkSQL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bcsc-sim: Generate The Simulated Data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bcsc-test: Unit Tests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bcsc-api: Server OAS Code – Connects To bcsc-service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bcsc-apiclient: Client OAS Code, Connects to bcsc-api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bcsc-webapi: Generates the WAR including the apiclient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bcsc-webui: Web Site, Deploys the WAR</a:t>
            </a:r>
            <a:endParaRPr/>
          </a:p>
        </p:txBody>
      </p:sp>
    </p:spTree>
  </p:cSld>
  <p:timing>
    <p:tnLst>
      <p:par>
        <p:cTn id="133" dur="indefinite" restart="never" nodeType="tmRoot">
          <p:childTnLst>
            <p:seq>
              <p:cTn id="1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Distributed Join using Presto</a:t>
            </a:r>
            <a:endParaRPr/>
          </a:p>
        </p:txBody>
      </p:sp>
      <p:sp>
        <p:nvSpPr>
          <p:cNvPr id="770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Each Database is Catalog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Connectors connect Presto to each DBM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Statements are &lt;Catalog&gt;.&lt;Schema&gt;.&lt;Table&gt;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Review /conf folder Structure and Contents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Example: What State are the SupplierComplaints  from?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Show SupplierComplaints in Hive/HDFS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Show Supplier in MySQL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Query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135" dur="indefinite" restart="never" nodeType="tmRoot">
          <p:childTnLst>
            <p:seq>
              <p:cTn id="136" nodeType="mainSeq">
                <p:childTnLst>
                  <p:par>
                    <p:cTn id="137" fill="freeze">
                      <p:stCondLst>
                        <p:cond delay="indefinite"/>
                      </p:stCondLst>
                      <p:childTnLst>
                        <p:par>
                          <p:cTn id="138" fill="freeze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Canine Nutrition Ingredients</a:t>
            </a:r>
            <a:endParaRPr/>
          </a:p>
        </p:txBody>
      </p:sp>
      <p:pic>
        <p:nvPicPr>
          <p:cNvPr id="8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720" y="854280"/>
            <a:ext cx="10080360" cy="585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TextShape 1"/>
          <p:cNvSpPr txBox="1"/>
          <p:nvPr/>
        </p:nvSpPr>
        <p:spPr>
          <a:xfrm>
            <a:off x="640080" y="3005280"/>
            <a:ext cx="893520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i="1" lang="en-US" sz="4400">
                <a:latin typeface="Arial"/>
              </a:rPr>
              <a:t>Questions and Answers</a:t>
            </a:r>
            <a:r>
              <a:rPr i="1" lang="en-US" sz="4400">
                <a:latin typeface="Arial"/>
              </a:rPr>
              <a:t>
</a:t>
            </a:r>
            <a:r>
              <a:rPr i="1" lang="en-US" sz="4400">
                <a:latin typeface="Arial"/>
              </a:rPr>
              <a:t>Feedback</a:t>
            </a:r>
            <a:endParaRPr/>
          </a:p>
        </p:txBody>
      </p:sp>
    </p:spTree>
  </p:cSld>
  <p:timing>
    <p:tnLst>
      <p:par>
        <p:cTn id="141" dur="indefinite" restart="never" nodeType="tmRoot">
          <p:childTnLst>
            <p:seq>
              <p:cTn id="1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Where is My Pet Food From?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Fixed Set of Ingredients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Based on Lot Number, show Ingredient Supply Chains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Each Ingredient has 4 Supply Chain Components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Source (aka Farm)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Supplier (i.e. Seeds)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Growth Enhancer (i.e. Fertilizer)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Distributor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Configurable Simulation Data Generator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Demo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What is Making My Pet Sick?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Customer Loyalty DB – Track Complaints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Complaints Regarding Canine Nutrition Across Many Lots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Complaint Injection - Culprit Will Be The 7</a:t>
            </a:r>
            <a:r>
              <a:rPr lang="en-US" sz="3200" baseline="101000">
                <a:latin typeface="Arial"/>
              </a:rPr>
              <a:t>th</a:t>
            </a:r>
            <a:r>
              <a:rPr lang="en-US" sz="3200">
                <a:latin typeface="Arial"/>
              </a:rPr>
              <a:t> Brewers Rice - Fertilizer Supplier (configurable)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Analyze Root Cause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Counts Of Supplier Chain Components Across All Lots In The Complaints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Scale - SparkSQL Cluster, ORC files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Demo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Query, Graph – Customer Complaints, Customer Supplier Complaints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Blockchain in this Application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CustomShape 3"/>
          <p:cNvSpPr/>
          <p:nvPr/>
        </p:nvSpPr>
        <p:spPr>
          <a:xfrm>
            <a:off x="438840" y="1048320"/>
            <a:ext cx="9071280" cy="505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Manufacturer has Fixed Private and Public Keys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Each Simulated Supplier has a Generated Public Key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Hash based on: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Distinct Supplier and Ingredient Information: DUNS Number, Lot Number, Fill Date, Qty, etc.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Block Sequence Number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Previous Hash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Future Goal Is To Externalize To Distributed Blockchain Virtual Machine, Externalize The Supplier Simulation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Demo Environment: 21 Containers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CustomShape 3"/>
          <p:cNvSpPr/>
          <p:nvPr/>
        </p:nvSpPr>
        <p:spPr>
          <a:xfrm>
            <a:off x="438840" y="1048320"/>
            <a:ext cx="9071280" cy="599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4x Cassandra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1x MySQL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Hive/HDFS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1x MySQL Hive Catalog Store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1x NameNode, 1x SecondaryNameNode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2x DataNodes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Presto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1x Coordinator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2x Worker's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Spark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1x Master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4x Workers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Jetty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1x WebAPI – handles the Swagger/OAS API to bcsc-service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1x WebUI – hosts the web site, specifically nutritionLineage.jsp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1x Zeppelin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