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4" r:id="rId4"/>
  </p:sldMasterIdLst>
  <p:notesMasterIdLst>
    <p:notesMasterId r:id="rId43"/>
  </p:notesMasterIdLst>
  <p:sldIdLst>
    <p:sldId id="256" r:id="rId5"/>
    <p:sldId id="267" r:id="rId6"/>
    <p:sldId id="268" r:id="rId7"/>
    <p:sldId id="269" r:id="rId8"/>
    <p:sldId id="284" r:id="rId9"/>
    <p:sldId id="285" r:id="rId10"/>
    <p:sldId id="286" r:id="rId11"/>
    <p:sldId id="270" r:id="rId12"/>
    <p:sldId id="271" r:id="rId13"/>
    <p:sldId id="281" r:id="rId14"/>
    <p:sldId id="288" r:id="rId15"/>
    <p:sldId id="289" r:id="rId16"/>
    <p:sldId id="278" r:id="rId17"/>
    <p:sldId id="279" r:id="rId18"/>
    <p:sldId id="290" r:id="rId19"/>
    <p:sldId id="303" r:id="rId20"/>
    <p:sldId id="272" r:id="rId21"/>
    <p:sldId id="273" r:id="rId22"/>
    <p:sldId id="293" r:id="rId23"/>
    <p:sldId id="287" r:id="rId24"/>
    <p:sldId id="280" r:id="rId25"/>
    <p:sldId id="296" r:id="rId26"/>
    <p:sldId id="297" r:id="rId27"/>
    <p:sldId id="294" r:id="rId28"/>
    <p:sldId id="298" r:id="rId29"/>
    <p:sldId id="299" r:id="rId30"/>
    <p:sldId id="291" r:id="rId31"/>
    <p:sldId id="282" r:id="rId32"/>
    <p:sldId id="292" r:id="rId33"/>
    <p:sldId id="302" r:id="rId34"/>
    <p:sldId id="300" r:id="rId35"/>
    <p:sldId id="301" r:id="rId36"/>
    <p:sldId id="276" r:id="rId37"/>
    <p:sldId id="277" r:id="rId38"/>
    <p:sldId id="295" r:id="rId39"/>
    <p:sldId id="274" r:id="rId40"/>
    <p:sldId id="275" r:id="rId41"/>
    <p:sldId id="28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Slide" id="{C41E965D-1BB0-6E42-80C1-B0CE61D34D0F}">
          <p14:sldIdLst>
            <p14:sldId id="256"/>
            <p14:sldId id="267"/>
          </p14:sldIdLst>
        </p14:section>
        <p14:section name="Bevezető" id="{34C61D3D-3DDA-8544-919D-38908B71CF6E}">
          <p14:sldIdLst>
            <p14:sldId id="268"/>
            <p14:sldId id="269"/>
            <p14:sldId id="284"/>
          </p14:sldIdLst>
        </p14:section>
        <p14:section name="Rendszer" id="{08E0E799-E2AE-4E32-A5E5-189D847CAC28}">
          <p14:sldIdLst>
            <p14:sldId id="285"/>
            <p14:sldId id="286"/>
          </p14:sldIdLst>
        </p14:section>
        <p14:section name="Célkitűzés" id="{DBB0F080-D76F-2449-A8A8-97428CE5CDE4}">
          <p14:sldIdLst>
            <p14:sldId id="270"/>
            <p14:sldId id="271"/>
            <p14:sldId id="281"/>
            <p14:sldId id="288"/>
            <p14:sldId id="289"/>
          </p14:sldIdLst>
        </p14:section>
        <p14:section name="Rendszer" id="{A068C15A-F21E-48B4-90C1-4819537CAD5B}">
          <p14:sldIdLst>
            <p14:sldId id="278"/>
            <p14:sldId id="279"/>
            <p14:sldId id="290"/>
            <p14:sldId id="303"/>
          </p14:sldIdLst>
        </p14:section>
        <p14:section name="Eredmények" id="{D01103C6-D9B4-874A-903D-1D54C47D2E73}">
          <p14:sldIdLst>
            <p14:sldId id="272"/>
            <p14:sldId id="273"/>
            <p14:sldId id="293"/>
            <p14:sldId id="287"/>
            <p14:sldId id="280"/>
            <p14:sldId id="296"/>
            <p14:sldId id="297"/>
            <p14:sldId id="294"/>
            <p14:sldId id="298"/>
            <p14:sldId id="299"/>
            <p14:sldId id="291"/>
            <p14:sldId id="282"/>
            <p14:sldId id="292"/>
            <p14:sldId id="302"/>
            <p14:sldId id="300"/>
            <p14:sldId id="301"/>
          </p14:sldIdLst>
        </p14:section>
        <p14:section name="Tobábbfejlesztési lehetőségek" id="{0792C347-C14E-4BB0-A27F-3D61F3E9EC66}">
          <p14:sldIdLst>
            <p14:sldId id="276"/>
            <p14:sldId id="277"/>
            <p14:sldId id="295"/>
          </p14:sldIdLst>
        </p14:section>
        <p14:section name="Összegzés" id="{17ED8106-7472-CA40-A9D6-5927206203E6}">
          <p14:sldIdLst>
            <p14:sldId id="274"/>
            <p14:sldId id="275"/>
          </p14:sldIdLst>
        </p14:section>
        <p14:section name="Köszönet" id="{62EB98AB-2A1D-4629-9236-1F10B4B95F27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C0E"/>
    <a:srgbClr val="626262"/>
    <a:srgbClr val="12231D"/>
    <a:srgbClr val="101519"/>
    <a:srgbClr val="273E32"/>
    <a:srgbClr val="0D141A"/>
    <a:srgbClr val="0F141A"/>
    <a:srgbClr val="101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7" autoAdjust="0"/>
    <p:restoredTop sz="84314" autoAdjust="0"/>
  </p:normalViewPr>
  <p:slideViewPr>
    <p:cSldViewPr snapToGrid="0" snapToObjects="1">
      <p:cViewPr varScale="1">
        <p:scale>
          <a:sx n="67" d="100"/>
          <a:sy n="67" d="100"/>
        </p:scale>
        <p:origin x="379" y="-3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5;llamvizsga\m&#233;r&#233;s\Iperf_ossz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5;llamvizsga\m&#233;r&#233;s\t&#246;bb_gep_meres_eredmeny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gyetem\&#225;llamvizsga\m&#233;r&#233;s\szurofunkci&#243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gyetem\&#225;llamvizsga\m&#233;r&#233;s\T&#369;zfal%20m&#233;r&#233;si%20eredm&#233;nyek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gyetem\&#225;llamvizsga\m&#233;r&#233;s\T&#369;zfal%20m&#233;r&#233;si%20eredm&#233;nyek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5;llamvizsga\m&#233;r&#233;s\Iperf_ossze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Munkaf&#252;zet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5;llamvizsga\m&#233;r&#233;s\sourcesOnOff_ossz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5;llamvizsga\m&#233;r&#233;s\sourcesOnOff_ossz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5;llamvizsga\m&#233;r&#233;s\sourcesOnOff_ossz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5;llamvizsga\m&#233;r&#233;s\sourcesOnOff_ossz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5;llamvizsga\m&#233;r&#233;s\sourcesOnOff_ossz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5;llamvizsga\m&#233;r&#233;s\t&#246;bb_gep_meres_eredmeny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707450168510124E-2"/>
          <c:y val="2.2106592068654816E-2"/>
          <c:w val="0.91316228505543795"/>
          <c:h val="0.8854962399804283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TP_LINK felhasználói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Munka1!$A$4:$A$10</c:f>
              <c:numCache>
                <c:formatCode>General</c:formatCode>
                <c:ptCount val="7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</c:numCache>
            </c:numRef>
          </c:cat>
          <c:val>
            <c:numRef>
              <c:f>Munka1!$B$4:$B$10</c:f>
              <c:numCache>
                <c:formatCode>General</c:formatCode>
                <c:ptCount val="7"/>
                <c:pt idx="0">
                  <c:v>91.2</c:v>
                </c:pt>
                <c:pt idx="1">
                  <c:v>91.2</c:v>
                </c:pt>
                <c:pt idx="2">
                  <c:v>91.2</c:v>
                </c:pt>
                <c:pt idx="3">
                  <c:v>91.2</c:v>
                </c:pt>
                <c:pt idx="4">
                  <c:v>91.1</c:v>
                </c:pt>
                <c:pt idx="5">
                  <c:v>91.2</c:v>
                </c:pt>
                <c:pt idx="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5E-4733-A248-8C4EDC398779}"/>
            </c:ext>
          </c:extLst>
        </c:ser>
        <c:ser>
          <c:idx val="1"/>
          <c:order val="1"/>
          <c:tx>
            <c:strRef>
              <c:f>Munka1!$D$1</c:f>
              <c:strCache>
                <c:ptCount val="1"/>
                <c:pt idx="0">
                  <c:v>TP_LINK vállalati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Munka1!$A$4:$A$10</c:f>
              <c:numCache>
                <c:formatCode>General</c:formatCode>
                <c:ptCount val="7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</c:numCache>
            </c:numRef>
          </c:cat>
          <c:val>
            <c:numRef>
              <c:f>Munka1!$D$4:$D$10</c:f>
              <c:numCache>
                <c:formatCode>General</c:formatCode>
                <c:ptCount val="7"/>
                <c:pt idx="0">
                  <c:v>215</c:v>
                </c:pt>
                <c:pt idx="1">
                  <c:v>215</c:v>
                </c:pt>
                <c:pt idx="2">
                  <c:v>216</c:v>
                </c:pt>
                <c:pt idx="3">
                  <c:v>214</c:v>
                </c:pt>
                <c:pt idx="4">
                  <c:v>200</c:v>
                </c:pt>
                <c:pt idx="5">
                  <c:v>100</c:v>
                </c:pt>
                <c:pt idx="6">
                  <c:v>59.6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5E-4733-A248-8C4EDC398779}"/>
            </c:ext>
          </c:extLst>
        </c:ser>
        <c:ser>
          <c:idx val="2"/>
          <c:order val="2"/>
          <c:tx>
            <c:strRef>
              <c:f>Munka1!$F$1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Munka1!$A$4:$A$10</c:f>
              <c:numCache>
                <c:formatCode>General</c:formatCode>
                <c:ptCount val="7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</c:numCache>
            </c:numRef>
          </c:cat>
          <c:val>
            <c:numRef>
              <c:f>Munka1!$F$4:$F$10</c:f>
              <c:numCache>
                <c:formatCode>General</c:formatCode>
                <c:ptCount val="7"/>
                <c:pt idx="0">
                  <c:v>94.6</c:v>
                </c:pt>
                <c:pt idx="1">
                  <c:v>94.6</c:v>
                </c:pt>
                <c:pt idx="2">
                  <c:v>94.5</c:v>
                </c:pt>
                <c:pt idx="3">
                  <c:v>94.7</c:v>
                </c:pt>
                <c:pt idx="4">
                  <c:v>94.8</c:v>
                </c:pt>
                <c:pt idx="5">
                  <c:v>94.8</c:v>
                </c:pt>
                <c:pt idx="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5E-4733-A248-8C4EDC398779}"/>
            </c:ext>
          </c:extLst>
        </c:ser>
        <c:ser>
          <c:idx val="3"/>
          <c:order val="3"/>
          <c:tx>
            <c:strRef>
              <c:f>Munka1!$H$1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Munka1!$A$4:$A$10</c:f>
              <c:numCache>
                <c:formatCode>General</c:formatCode>
                <c:ptCount val="7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</c:numCache>
            </c:numRef>
          </c:cat>
          <c:val>
            <c:numRef>
              <c:f>Munka1!$H$4:$H$10</c:f>
              <c:numCache>
                <c:formatCode>General</c:formatCode>
                <c:ptCount val="7"/>
                <c:pt idx="0">
                  <c:v>943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5E-4733-A248-8C4EDC398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90830192"/>
        <c:axId val="1190841232"/>
      </c:barChart>
      <c:catAx>
        <c:axId val="1190830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1500" dirty="0"/>
                  <a:t>Mbps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41232"/>
        <c:crosses val="autoZero"/>
        <c:auto val="1"/>
        <c:lblAlgn val="ctr"/>
        <c:lblOffset val="100"/>
        <c:noMultiLvlLbl val="0"/>
      </c:catAx>
      <c:valAx>
        <c:axId val="119084123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1500" dirty="0"/>
                  <a:t>Mbps</a:t>
                </a:r>
              </a:p>
            </c:rich>
          </c:tx>
          <c:layout>
            <c:manualLayout>
              <c:xMode val="edge"/>
              <c:yMode val="edge"/>
              <c:x val="0.53348429679227105"/>
              <c:y val="0.95846809070886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30192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5715975568414542E-2"/>
          <c:y val="0.95328309002367639"/>
          <c:w val="0.48025173724403103"/>
          <c:h val="4.6716909976323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Munka1!$N$1:$N$2</c:f>
              <c:strCache>
                <c:ptCount val="2"/>
                <c:pt idx="0">
                  <c:v>TP-LINK vállalati</c:v>
                </c:pt>
                <c:pt idx="1">
                  <c:v>Sender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Munka1!$N$3</c:f>
            </c:numRef>
          </c:val>
          <c:extLst>
            <c:ext xmlns:c16="http://schemas.microsoft.com/office/drawing/2014/chart" uri="{C3380CC4-5D6E-409C-BE32-E72D297353CC}">
              <c16:uniqueId val="{00000000-33B4-436C-AA12-FDB1BF84A65C}"/>
            </c:ext>
          </c:extLst>
        </c:ser>
        <c:ser>
          <c:idx val="1"/>
          <c:order val="1"/>
          <c:tx>
            <c:strRef>
              <c:f>Munka1!$O$1:$O$2</c:f>
              <c:strCache>
                <c:ptCount val="2"/>
                <c:pt idx="0">
                  <c:v>TP-LINK vállalati</c:v>
                </c:pt>
                <c:pt idx="1">
                  <c:v>Receiver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Munka1!$O$3</c:f>
            </c:numRef>
          </c:val>
          <c:extLst>
            <c:ext xmlns:c16="http://schemas.microsoft.com/office/drawing/2014/chart" uri="{C3380CC4-5D6E-409C-BE32-E72D297353CC}">
              <c16:uniqueId val="{00000001-33B4-436C-AA12-FDB1BF84A65C}"/>
            </c:ext>
          </c:extLst>
        </c:ser>
        <c:ser>
          <c:idx val="2"/>
          <c:order val="2"/>
          <c:tx>
            <c:strRef>
              <c:f>Munka1!$N$1</c:f>
              <c:strCache>
                <c:ptCount val="1"/>
                <c:pt idx="0">
                  <c:v>TP-LINK vállalati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Munka1!$P$3</c:f>
              <c:numCache>
                <c:formatCode>General</c:formatCode>
                <c:ptCount val="1"/>
                <c:pt idx="0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4-436C-AA12-FDB1BF84A65C}"/>
            </c:ext>
          </c:extLst>
        </c:ser>
        <c:ser>
          <c:idx val="3"/>
          <c:order val="3"/>
          <c:tx>
            <c:strRef>
              <c:f>Munka1!$Q$1:$Q$2</c:f>
              <c:strCache>
                <c:ptCount val="2"/>
                <c:pt idx="0">
                  <c:v>TP-LINK felhasználói</c:v>
                </c:pt>
                <c:pt idx="1">
                  <c:v>Sender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Munka1!$Q$3</c:f>
            </c:numRef>
          </c:val>
          <c:extLst>
            <c:ext xmlns:c16="http://schemas.microsoft.com/office/drawing/2014/chart" uri="{C3380CC4-5D6E-409C-BE32-E72D297353CC}">
              <c16:uniqueId val="{00000003-33B4-436C-AA12-FDB1BF84A65C}"/>
            </c:ext>
          </c:extLst>
        </c:ser>
        <c:ser>
          <c:idx val="4"/>
          <c:order val="4"/>
          <c:tx>
            <c:strRef>
              <c:f>Munka1!$R$1:$R$2</c:f>
              <c:strCache>
                <c:ptCount val="2"/>
                <c:pt idx="0">
                  <c:v>TP-LINK felhasználói</c:v>
                </c:pt>
                <c:pt idx="1">
                  <c:v>Receiver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Munka1!$R$3</c:f>
            </c:numRef>
          </c:val>
          <c:extLst>
            <c:ext xmlns:c16="http://schemas.microsoft.com/office/drawing/2014/chart" uri="{C3380CC4-5D6E-409C-BE32-E72D297353CC}">
              <c16:uniqueId val="{00000004-33B4-436C-AA12-FDB1BF84A65C}"/>
            </c:ext>
          </c:extLst>
        </c:ser>
        <c:ser>
          <c:idx val="5"/>
          <c:order val="5"/>
          <c:tx>
            <c:strRef>
              <c:f>Munka1!$Q$1</c:f>
              <c:strCache>
                <c:ptCount val="1"/>
                <c:pt idx="0">
                  <c:v>TP-LINK felhasználói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Munka1!$S$3</c:f>
              <c:numCache>
                <c:formatCode>General</c:formatCode>
                <c:ptCount val="1"/>
                <c:pt idx="0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B4-436C-AA12-FDB1BF84A65C}"/>
            </c:ext>
          </c:extLst>
        </c:ser>
        <c:ser>
          <c:idx val="6"/>
          <c:order val="6"/>
          <c:tx>
            <c:strRef>
              <c:f>Munka1!$T$1:$T$2</c:f>
              <c:strCache>
                <c:ptCount val="2"/>
                <c:pt idx="0">
                  <c:v>Cisco</c:v>
                </c:pt>
                <c:pt idx="1">
                  <c:v>Sender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Munka1!$T$3</c:f>
            </c:numRef>
          </c:val>
          <c:extLst>
            <c:ext xmlns:c16="http://schemas.microsoft.com/office/drawing/2014/chart" uri="{C3380CC4-5D6E-409C-BE32-E72D297353CC}">
              <c16:uniqueId val="{00000006-33B4-436C-AA12-FDB1BF84A65C}"/>
            </c:ext>
          </c:extLst>
        </c:ser>
        <c:ser>
          <c:idx val="7"/>
          <c:order val="7"/>
          <c:tx>
            <c:strRef>
              <c:f>Munka1!$U$1:$U$2</c:f>
              <c:strCache>
                <c:ptCount val="2"/>
                <c:pt idx="0">
                  <c:v>Cisco</c:v>
                </c:pt>
                <c:pt idx="1">
                  <c:v>Receiver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Munka1!$U$3</c:f>
            </c:numRef>
          </c:val>
          <c:extLst>
            <c:ext xmlns:c16="http://schemas.microsoft.com/office/drawing/2014/chart" uri="{C3380CC4-5D6E-409C-BE32-E72D297353CC}">
              <c16:uniqueId val="{00000007-33B4-436C-AA12-FDB1BF84A65C}"/>
            </c:ext>
          </c:extLst>
        </c:ser>
        <c:ser>
          <c:idx val="8"/>
          <c:order val="8"/>
          <c:tx>
            <c:strRef>
              <c:f>Munka1!$V$1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Munka1!$V$3</c:f>
              <c:numCache>
                <c:formatCode>General</c:formatCode>
                <c:ptCount val="1"/>
                <c:pt idx="0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B4-436C-AA12-FDB1BF84A65C}"/>
            </c:ext>
          </c:extLst>
        </c:ser>
        <c:ser>
          <c:idx val="9"/>
          <c:order val="9"/>
          <c:tx>
            <c:strRef>
              <c:f>Munka1!$W$1:$W$2</c:f>
              <c:strCache>
                <c:ptCount val="2"/>
                <c:pt idx="0">
                  <c:v>Asus</c:v>
                </c:pt>
                <c:pt idx="1">
                  <c:v>Sender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Munka1!$W$3</c:f>
            </c:numRef>
          </c:val>
          <c:extLst>
            <c:ext xmlns:c16="http://schemas.microsoft.com/office/drawing/2014/chart" uri="{C3380CC4-5D6E-409C-BE32-E72D297353CC}">
              <c16:uniqueId val="{00000009-33B4-436C-AA12-FDB1BF84A65C}"/>
            </c:ext>
          </c:extLst>
        </c:ser>
        <c:ser>
          <c:idx val="10"/>
          <c:order val="10"/>
          <c:tx>
            <c:strRef>
              <c:f>Munka1!$X$1:$X$2</c:f>
              <c:strCache>
                <c:ptCount val="2"/>
                <c:pt idx="0">
                  <c:v>Asus</c:v>
                </c:pt>
                <c:pt idx="1">
                  <c:v>Receiver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Munka1!$X$3</c:f>
            </c:numRef>
          </c:val>
          <c:extLst>
            <c:ext xmlns:c16="http://schemas.microsoft.com/office/drawing/2014/chart" uri="{C3380CC4-5D6E-409C-BE32-E72D297353CC}">
              <c16:uniqueId val="{0000000A-33B4-436C-AA12-FDB1BF84A65C}"/>
            </c:ext>
          </c:extLst>
        </c:ser>
        <c:ser>
          <c:idx val="11"/>
          <c:order val="11"/>
          <c:tx>
            <c:strRef>
              <c:f>Munka1!$W$1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Munka1!$P$2:$Y$2</c:f>
              <c:strCache>
                <c:ptCount val="4"/>
                <c:pt idx="0">
                  <c:v>Retr</c:v>
                </c:pt>
                <c:pt idx="1">
                  <c:v>Retr</c:v>
                </c:pt>
                <c:pt idx="2">
                  <c:v>Retr</c:v>
                </c:pt>
                <c:pt idx="3">
                  <c:v>Retr</c:v>
                </c:pt>
              </c:strCache>
            </c:strRef>
          </c:cat>
          <c:val>
            <c:numRef>
              <c:f>Munka1!$Y$3</c:f>
              <c:numCache>
                <c:formatCode>General</c:formatCode>
                <c:ptCount val="1"/>
                <c:pt idx="0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3B4-436C-AA12-FDB1BF84A6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40991663"/>
        <c:axId val="1240993583"/>
      </c:barChart>
      <c:catAx>
        <c:axId val="12409916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993583"/>
        <c:crosses val="autoZero"/>
        <c:auto val="1"/>
        <c:lblAlgn val="ctr"/>
        <c:lblOffset val="100"/>
        <c:noMultiLvlLbl val="0"/>
      </c:catAx>
      <c:valAx>
        <c:axId val="1240993583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40991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20315706982126"/>
          <c:y val="6.0710924167199851E-2"/>
          <c:w val="0.80085395131295789"/>
          <c:h val="0.764966198884760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Munka1!$A$1</c:f>
              <c:strCache>
                <c:ptCount val="1"/>
                <c:pt idx="0">
                  <c:v>TP-LINK vállalati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Munka1!$A$2:$K$2</c:f>
              <c:strCache>
                <c:ptCount val="2"/>
                <c:pt idx="0">
                  <c:v>Sender</c:v>
                </c:pt>
                <c:pt idx="1">
                  <c:v>Receiver</c:v>
                </c:pt>
              </c:strCache>
            </c:strRef>
          </c:cat>
          <c:val>
            <c:numRef>
              <c:f>Munka1!$A$3:$B$3</c:f>
              <c:numCache>
                <c:formatCode>General</c:formatCode>
                <c:ptCount val="2"/>
                <c:pt idx="0">
                  <c:v>218</c:v>
                </c:pt>
                <c:pt idx="1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71-4803-A1AE-DB6F01D84D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57818064"/>
        <c:axId val="105781758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Munka1!$D$1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Munka1!$A$2:$K$2</c15:sqref>
                        </c15:formulaRef>
                      </c:ext>
                    </c:extLst>
                    <c:strCache>
                      <c:ptCount val="2"/>
                      <c:pt idx="0">
                        <c:v>Sender</c:v>
                      </c:pt>
                      <c:pt idx="1">
                        <c:v>Receiver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Munka1!$D$3:$E$3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D71-4803-A1AE-DB6F01D84DBC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Munka1!$J$1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Munka1!$A$2:$K$2</c15:sqref>
                        </c15:formulaRef>
                      </c:ext>
                    </c:extLst>
                    <c:strCache>
                      <c:ptCount val="2"/>
                      <c:pt idx="0">
                        <c:v>Sender</c:v>
                      </c:pt>
                      <c:pt idx="1">
                        <c:v>Receiver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Munka1!$J$3:$K$3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D71-4803-A1AE-DB6F01D84DBC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Munka1!$G$1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Munka1!$A$2:$K$2</c15:sqref>
                        </c15:formulaRef>
                      </c:ext>
                    </c:extLst>
                    <c:strCache>
                      <c:ptCount val="2"/>
                      <c:pt idx="0">
                        <c:v>Sender</c:v>
                      </c:pt>
                      <c:pt idx="1">
                        <c:v>Receiver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Munka1!$G$3:$H$3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D71-4803-A1AE-DB6F01D84DBC}"/>
                  </c:ext>
                </c:extLst>
              </c15:ser>
            </c15:filteredBarSeries>
          </c:ext>
        </c:extLst>
      </c:barChart>
      <c:catAx>
        <c:axId val="10578180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817584"/>
        <c:crosses val="autoZero"/>
        <c:auto val="1"/>
        <c:lblAlgn val="ctr"/>
        <c:lblOffset val="100"/>
        <c:noMultiLvlLbl val="0"/>
      </c:catAx>
      <c:valAx>
        <c:axId val="1057817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81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sz="1800" baseline="0"/>
              <a:t>Iperf</a:t>
            </a:r>
            <a:r>
              <a:rPr lang="en-US" sz="1800" baseline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Munka1!$G$2</c:f>
              <c:strCache>
                <c:ptCount val="1"/>
                <c:pt idx="0">
                  <c:v>Átviteli sebesség (Mbps)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Munka1!$F$3:$F$9</c:f>
              <c:numCache>
                <c:formatCode>General</c:formatCode>
                <c:ptCount val="7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1000</c:v>
                </c:pt>
              </c:numCache>
            </c:numRef>
          </c:cat>
          <c:val>
            <c:numRef>
              <c:f>Munka1!$G$3:$G$9</c:f>
              <c:numCache>
                <c:formatCode>0.00</c:formatCode>
                <c:ptCount val="7"/>
                <c:pt idx="0">
                  <c:v>241</c:v>
                </c:pt>
                <c:pt idx="1">
                  <c:v>241</c:v>
                </c:pt>
                <c:pt idx="2">
                  <c:v>242</c:v>
                </c:pt>
                <c:pt idx="3">
                  <c:v>241</c:v>
                </c:pt>
                <c:pt idx="4">
                  <c:v>242</c:v>
                </c:pt>
                <c:pt idx="5">
                  <c:v>242</c:v>
                </c:pt>
                <c:pt idx="6">
                  <c:v>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5F-45CA-BFDE-D81CE0636C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63330560"/>
        <c:axId val="1363333920"/>
        <c:extLst/>
      </c:barChart>
      <c:catAx>
        <c:axId val="1363330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1500" baseline="0"/>
                  <a:t>Szabályok száma</a:t>
                </a:r>
                <a:endParaRPr lang="en-GB" sz="1500" baseline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333920"/>
        <c:crosses val="autoZero"/>
        <c:auto val="1"/>
        <c:lblAlgn val="ctr"/>
        <c:lblOffset val="100"/>
        <c:noMultiLvlLbl val="0"/>
      </c:catAx>
      <c:valAx>
        <c:axId val="13633339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136333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/>
              <a:t>SourcesOnOff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Munka1!$B$2</c:f>
              <c:strCache>
                <c:ptCount val="1"/>
                <c:pt idx="0">
                  <c:v>Átviteli sebesség (Mbps)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Munka1!$A$3:$A$9</c:f>
              <c:numCache>
                <c:formatCode>General</c:formatCode>
                <c:ptCount val="7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1000</c:v>
                </c:pt>
              </c:numCache>
            </c:numRef>
          </c:cat>
          <c:val>
            <c:numRef>
              <c:f>Munka1!$B$3:$B$9</c:f>
              <c:numCache>
                <c:formatCode>0.00</c:formatCode>
                <c:ptCount val="7"/>
                <c:pt idx="0">
                  <c:v>213</c:v>
                </c:pt>
                <c:pt idx="1">
                  <c:v>209.51</c:v>
                </c:pt>
                <c:pt idx="2">
                  <c:v>217.68</c:v>
                </c:pt>
                <c:pt idx="3">
                  <c:v>218</c:v>
                </c:pt>
                <c:pt idx="4">
                  <c:v>213.75</c:v>
                </c:pt>
                <c:pt idx="5">
                  <c:v>219.23</c:v>
                </c:pt>
                <c:pt idx="6">
                  <c:v>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04-4CE2-A322-8C1BBAB513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63330560"/>
        <c:axId val="1363333920"/>
      </c:barChart>
      <c:catAx>
        <c:axId val="1363330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1500" baseline="0"/>
                  <a:t>Szabályok száma</a:t>
                </a:r>
                <a:endParaRPr lang="en-GB" sz="1500" baseline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333920"/>
        <c:crosses val="autoZero"/>
        <c:auto val="1"/>
        <c:lblAlgn val="ctr"/>
        <c:lblOffset val="100"/>
        <c:noMultiLvlLbl val="0"/>
      </c:catAx>
      <c:valAx>
        <c:axId val="13633339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136333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390752984805854E-2"/>
          <c:y val="2.2075536576177508E-2"/>
          <c:w val="0.91995824474723131"/>
          <c:h val="0.8696021599577261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Munka1!$L$1</c:f>
              <c:strCache>
                <c:ptCount val="1"/>
                <c:pt idx="0">
                  <c:v>TP_LINK felhasználói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Munka1!$K$4:$K$10</c:f>
              <c:numCache>
                <c:formatCode>General</c:formatCode>
                <c:ptCount val="7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</c:numCache>
            </c:numRef>
          </c:cat>
          <c:val>
            <c:numRef>
              <c:f>Munka1!$N$4:$N$10</c:f>
              <c:numCache>
                <c:formatCode>General</c:formatCode>
                <c:ptCount val="7"/>
                <c:pt idx="0">
                  <c:v>0.71</c:v>
                </c:pt>
                <c:pt idx="1">
                  <c:v>0.55000000000000004</c:v>
                </c:pt>
                <c:pt idx="2">
                  <c:v>0.46</c:v>
                </c:pt>
                <c:pt idx="3">
                  <c:v>0.43</c:v>
                </c:pt>
                <c:pt idx="4">
                  <c:v>0.23</c:v>
                </c:pt>
                <c:pt idx="5">
                  <c:v>0.17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6E-4476-B0F8-EFEE7D8B3C40}"/>
            </c:ext>
          </c:extLst>
        </c:ser>
        <c:ser>
          <c:idx val="1"/>
          <c:order val="1"/>
          <c:tx>
            <c:strRef>
              <c:f>Munka1!$P$1</c:f>
              <c:strCache>
                <c:ptCount val="1"/>
                <c:pt idx="0">
                  <c:v>TP_LINK vállalati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Munka1!$K$4:$K$10</c:f>
              <c:numCache>
                <c:formatCode>General</c:formatCode>
                <c:ptCount val="7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</c:numCache>
            </c:numRef>
          </c:cat>
          <c:val>
            <c:numRef>
              <c:f>Munka1!$S$4:$S$10</c:f>
              <c:numCache>
                <c:formatCode>General</c:formatCode>
                <c:ptCount val="7"/>
                <c:pt idx="0">
                  <c:v>6.6</c:v>
                </c:pt>
                <c:pt idx="1">
                  <c:v>5.9</c:v>
                </c:pt>
                <c:pt idx="2">
                  <c:v>4.5999999999999996</c:v>
                </c:pt>
                <c:pt idx="3">
                  <c:v>1.8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6E-4476-B0F8-EFEE7D8B3C40}"/>
            </c:ext>
          </c:extLst>
        </c:ser>
        <c:ser>
          <c:idx val="2"/>
          <c:order val="2"/>
          <c:tx>
            <c:strRef>
              <c:f>Munka1!$T$1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Munka1!$K$4:$K$10</c:f>
              <c:numCache>
                <c:formatCode>General</c:formatCode>
                <c:ptCount val="7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</c:numCache>
            </c:numRef>
          </c:cat>
          <c:val>
            <c:numRef>
              <c:f>Munka1!$V$4:$V$10</c:f>
              <c:numCache>
                <c:formatCode>General</c:formatCode>
                <c:ptCount val="7"/>
                <c:pt idx="0">
                  <c:v>1.1000000000000001</c:v>
                </c:pt>
                <c:pt idx="1">
                  <c:v>1.2</c:v>
                </c:pt>
                <c:pt idx="2">
                  <c:v>0.82</c:v>
                </c:pt>
                <c:pt idx="3">
                  <c:v>1.4</c:v>
                </c:pt>
                <c:pt idx="4">
                  <c:v>1.1000000000000001</c:v>
                </c:pt>
                <c:pt idx="5">
                  <c:v>1.5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6E-4476-B0F8-EFEE7D8B3C40}"/>
            </c:ext>
          </c:extLst>
        </c:ser>
        <c:ser>
          <c:idx val="3"/>
          <c:order val="3"/>
          <c:tx>
            <c:strRef>
              <c:f>Munka1!$X$1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Munka1!$K$4:$K$10</c:f>
              <c:numCache>
                <c:formatCode>General</c:formatCode>
                <c:ptCount val="7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</c:numCache>
            </c:numRef>
          </c:cat>
          <c:val>
            <c:numRef>
              <c:f>Munka1!$Z$4:$Z$10</c:f>
              <c:numCache>
                <c:formatCode>General</c:formatCode>
                <c:ptCount val="7"/>
                <c:pt idx="0">
                  <c:v>0.22</c:v>
                </c:pt>
                <c:pt idx="1">
                  <c:v>0.11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6E-4476-B0F8-EFEE7D8B3C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90830192"/>
        <c:axId val="1190841232"/>
      </c:barChart>
      <c:catAx>
        <c:axId val="1190830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1500" dirty="0"/>
                  <a:t>Mbps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41232"/>
        <c:crosses val="autoZero"/>
        <c:auto val="1"/>
        <c:lblAlgn val="ctr"/>
        <c:lblOffset val="100"/>
        <c:noMultiLvlLbl val="0"/>
      </c:catAx>
      <c:valAx>
        <c:axId val="1190841232"/>
        <c:scaling>
          <c:orientation val="minMax"/>
          <c:max val="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1500" dirty="0"/>
                  <a:t>%</a:t>
                </a:r>
              </a:p>
            </c:rich>
          </c:tx>
          <c:layout>
            <c:manualLayout>
              <c:xMode val="edge"/>
              <c:yMode val="edge"/>
              <c:x val="0.52193237548657934"/>
              <c:y val="0.950498967174609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30192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1486469938194714E-2"/>
          <c:y val="0.94732811737548572"/>
          <c:w val="0.47536027520999635"/>
          <c:h val="4.66512817401021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TP_LINK mezei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Munka1!$A$4:$A$15</c:f>
              <c:numCache>
                <c:formatCode>General</c:formatCode>
                <c:ptCount val="12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  <c:pt idx="7">
                  <c:v>30</c:v>
                </c:pt>
                <c:pt idx="8">
                  <c:v>10</c:v>
                </c:pt>
                <c:pt idx="9">
                  <c:v>5</c:v>
                </c:pt>
                <c:pt idx="10">
                  <c:v>1</c:v>
                </c:pt>
                <c:pt idx="11">
                  <c:v>0.5</c:v>
                </c:pt>
              </c:numCache>
            </c:numRef>
          </c:cat>
          <c:val>
            <c:numRef>
              <c:f>Munka1!$B$4:$B$15</c:f>
              <c:numCache>
                <c:formatCode>General</c:formatCode>
                <c:ptCount val="12"/>
                <c:pt idx="0">
                  <c:v>93.19</c:v>
                </c:pt>
                <c:pt idx="1">
                  <c:v>94.64</c:v>
                </c:pt>
                <c:pt idx="2">
                  <c:v>97.39</c:v>
                </c:pt>
                <c:pt idx="3">
                  <c:v>97.39</c:v>
                </c:pt>
                <c:pt idx="4">
                  <c:v>95.88</c:v>
                </c:pt>
                <c:pt idx="5">
                  <c:v>89.92</c:v>
                </c:pt>
                <c:pt idx="6">
                  <c:v>96.52</c:v>
                </c:pt>
                <c:pt idx="7">
                  <c:v>93.43</c:v>
                </c:pt>
                <c:pt idx="8">
                  <c:v>75.16</c:v>
                </c:pt>
                <c:pt idx="9">
                  <c:v>44.25</c:v>
                </c:pt>
                <c:pt idx="10">
                  <c:v>9.0500000000000007</c:v>
                </c:pt>
                <c:pt idx="11">
                  <c:v>4.42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5-45BD-94B9-CE13494A0DD2}"/>
            </c:ext>
          </c:extLst>
        </c:ser>
        <c:ser>
          <c:idx val="1"/>
          <c:order val="1"/>
          <c:tx>
            <c:strRef>
              <c:f>Munka1!$D$1</c:f>
              <c:strCache>
                <c:ptCount val="1"/>
                <c:pt idx="0">
                  <c:v>TP_LINK ipari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Munka1!$A$4:$A$15</c:f>
              <c:numCache>
                <c:formatCode>General</c:formatCode>
                <c:ptCount val="12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  <c:pt idx="7">
                  <c:v>30</c:v>
                </c:pt>
                <c:pt idx="8">
                  <c:v>10</c:v>
                </c:pt>
                <c:pt idx="9">
                  <c:v>5</c:v>
                </c:pt>
                <c:pt idx="10">
                  <c:v>1</c:v>
                </c:pt>
                <c:pt idx="11">
                  <c:v>0.5</c:v>
                </c:pt>
              </c:numCache>
            </c:numRef>
          </c:cat>
          <c:val>
            <c:numRef>
              <c:f>Munka1!$D$4:$D$15</c:f>
              <c:numCache>
                <c:formatCode>General</c:formatCode>
                <c:ptCount val="12"/>
                <c:pt idx="0">
                  <c:v>194.67</c:v>
                </c:pt>
                <c:pt idx="1">
                  <c:v>200.42</c:v>
                </c:pt>
                <c:pt idx="2">
                  <c:v>203.07</c:v>
                </c:pt>
                <c:pt idx="3">
                  <c:v>204.7</c:v>
                </c:pt>
                <c:pt idx="4">
                  <c:v>201.25</c:v>
                </c:pt>
                <c:pt idx="5">
                  <c:v>179.04</c:v>
                </c:pt>
                <c:pt idx="6">
                  <c:v>164.11</c:v>
                </c:pt>
                <c:pt idx="7">
                  <c:v>187.8</c:v>
                </c:pt>
                <c:pt idx="8">
                  <c:v>87.21</c:v>
                </c:pt>
                <c:pt idx="9">
                  <c:v>45.07</c:v>
                </c:pt>
                <c:pt idx="10">
                  <c:v>9.08</c:v>
                </c:pt>
                <c:pt idx="11">
                  <c:v>4.3499999999999996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35-45BD-94B9-CE13494A0DD2}"/>
            </c:ext>
          </c:extLst>
        </c:ser>
        <c:ser>
          <c:idx val="2"/>
          <c:order val="2"/>
          <c:tx>
            <c:strRef>
              <c:f>Munka1!$F$1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Munka1!$A$4:$A$15</c:f>
              <c:numCache>
                <c:formatCode>General</c:formatCode>
                <c:ptCount val="12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  <c:pt idx="7">
                  <c:v>30</c:v>
                </c:pt>
                <c:pt idx="8">
                  <c:v>10</c:v>
                </c:pt>
                <c:pt idx="9">
                  <c:v>5</c:v>
                </c:pt>
                <c:pt idx="10">
                  <c:v>1</c:v>
                </c:pt>
                <c:pt idx="11">
                  <c:v>0.5</c:v>
                </c:pt>
              </c:numCache>
            </c:numRef>
          </c:cat>
          <c:val>
            <c:numRef>
              <c:f>Munka1!$F$4:$F$15</c:f>
              <c:numCache>
                <c:formatCode>General</c:formatCode>
                <c:ptCount val="12"/>
                <c:pt idx="0">
                  <c:v>98.33</c:v>
                </c:pt>
                <c:pt idx="1">
                  <c:v>97.07</c:v>
                </c:pt>
                <c:pt idx="2">
                  <c:v>97.48</c:v>
                </c:pt>
                <c:pt idx="3">
                  <c:v>97.31</c:v>
                </c:pt>
                <c:pt idx="4">
                  <c:v>96.91</c:v>
                </c:pt>
                <c:pt idx="5">
                  <c:v>98.07</c:v>
                </c:pt>
                <c:pt idx="6">
                  <c:v>98.24</c:v>
                </c:pt>
                <c:pt idx="7">
                  <c:v>98.11</c:v>
                </c:pt>
                <c:pt idx="8">
                  <c:v>86.54</c:v>
                </c:pt>
                <c:pt idx="9">
                  <c:v>44.51</c:v>
                </c:pt>
                <c:pt idx="10">
                  <c:v>8.98</c:v>
                </c:pt>
                <c:pt idx="11">
                  <c:v>4.43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35-45BD-94B9-CE13494A0DD2}"/>
            </c:ext>
          </c:extLst>
        </c:ser>
        <c:ser>
          <c:idx val="3"/>
          <c:order val="3"/>
          <c:tx>
            <c:strRef>
              <c:f>Munka1!$H$1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Munka1!$A$4:$A$15</c:f>
              <c:numCache>
                <c:formatCode>General</c:formatCode>
                <c:ptCount val="12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  <c:pt idx="7">
                  <c:v>30</c:v>
                </c:pt>
                <c:pt idx="8">
                  <c:v>10</c:v>
                </c:pt>
                <c:pt idx="9">
                  <c:v>5</c:v>
                </c:pt>
                <c:pt idx="10">
                  <c:v>1</c:v>
                </c:pt>
                <c:pt idx="11">
                  <c:v>0.5</c:v>
                </c:pt>
              </c:numCache>
            </c:numRef>
          </c:cat>
          <c:val>
            <c:numRef>
              <c:f>Munka1!$H$4:$H$15</c:f>
              <c:numCache>
                <c:formatCode>General</c:formatCode>
                <c:ptCount val="12"/>
                <c:pt idx="0">
                  <c:v>848.03</c:v>
                </c:pt>
                <c:pt idx="1">
                  <c:v>931.68</c:v>
                </c:pt>
                <c:pt idx="2">
                  <c:v>911.54</c:v>
                </c:pt>
                <c:pt idx="3">
                  <c:v>870.28</c:v>
                </c:pt>
                <c:pt idx="4">
                  <c:v>942.09</c:v>
                </c:pt>
                <c:pt idx="5">
                  <c:v>868.06</c:v>
                </c:pt>
                <c:pt idx="6">
                  <c:v>440.02</c:v>
                </c:pt>
                <c:pt idx="7">
                  <c:v>269.52</c:v>
                </c:pt>
                <c:pt idx="8">
                  <c:v>90.22</c:v>
                </c:pt>
                <c:pt idx="9">
                  <c:v>44.14</c:v>
                </c:pt>
                <c:pt idx="10">
                  <c:v>9.09</c:v>
                </c:pt>
                <c:pt idx="11">
                  <c:v>4.3499999999999996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35-45BD-94B9-CE13494A0DD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90830192"/>
        <c:axId val="1190841232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Munka1!$A$4:$A$15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1000</c:v>
                      </c:pt>
                      <c:pt idx="1">
                        <c:v>800</c:v>
                      </c:pt>
                      <c:pt idx="2">
                        <c:v>600</c:v>
                      </c:pt>
                      <c:pt idx="3">
                        <c:v>400</c:v>
                      </c:pt>
                      <c:pt idx="4">
                        <c:v>200</c:v>
                      </c:pt>
                      <c:pt idx="5">
                        <c:v>100</c:v>
                      </c:pt>
                      <c:pt idx="6">
                        <c:v>50</c:v>
                      </c:pt>
                      <c:pt idx="7">
                        <c:v>30</c:v>
                      </c:pt>
                      <c:pt idx="8">
                        <c:v>10</c:v>
                      </c:pt>
                      <c:pt idx="9">
                        <c:v>5</c:v>
                      </c:pt>
                      <c:pt idx="10">
                        <c:v>1</c:v>
                      </c:pt>
                      <c:pt idx="11">
                        <c:v>0.5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Munka1!$F$4:$F$15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98.33</c:v>
                      </c:pt>
                      <c:pt idx="1">
                        <c:v>97.07</c:v>
                      </c:pt>
                      <c:pt idx="2">
                        <c:v>97.48</c:v>
                      </c:pt>
                      <c:pt idx="3">
                        <c:v>97.31</c:v>
                      </c:pt>
                      <c:pt idx="4">
                        <c:v>96.91</c:v>
                      </c:pt>
                      <c:pt idx="5">
                        <c:v>98.07</c:v>
                      </c:pt>
                      <c:pt idx="6">
                        <c:v>98.24</c:v>
                      </c:pt>
                      <c:pt idx="7">
                        <c:v>98.11</c:v>
                      </c:pt>
                      <c:pt idx="8">
                        <c:v>86.54</c:v>
                      </c:pt>
                      <c:pt idx="9">
                        <c:v>44.51</c:v>
                      </c:pt>
                      <c:pt idx="10">
                        <c:v>8.98</c:v>
                      </c:pt>
                      <c:pt idx="11">
                        <c:v>4.43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7135-45BD-94B9-CE13494A0DD2}"/>
                  </c:ext>
                </c:extLst>
              </c15:ser>
            </c15:filteredBarSeries>
            <c15:filteredBarSeries>
              <c15:ser>
                <c:idx val="5"/>
                <c:order val="5"/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Munka1!$A$4:$A$15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1000</c:v>
                      </c:pt>
                      <c:pt idx="1">
                        <c:v>800</c:v>
                      </c:pt>
                      <c:pt idx="2">
                        <c:v>600</c:v>
                      </c:pt>
                      <c:pt idx="3">
                        <c:v>400</c:v>
                      </c:pt>
                      <c:pt idx="4">
                        <c:v>200</c:v>
                      </c:pt>
                      <c:pt idx="5">
                        <c:v>100</c:v>
                      </c:pt>
                      <c:pt idx="6">
                        <c:v>50</c:v>
                      </c:pt>
                      <c:pt idx="7">
                        <c:v>30</c:v>
                      </c:pt>
                      <c:pt idx="8">
                        <c:v>10</c:v>
                      </c:pt>
                      <c:pt idx="9">
                        <c:v>5</c:v>
                      </c:pt>
                      <c:pt idx="10">
                        <c:v>1</c:v>
                      </c:pt>
                      <c:pt idx="11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Munka1!$G$4:$G$15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94.27</c:v>
                      </c:pt>
                      <c:pt idx="1">
                        <c:v>93.1</c:v>
                      </c:pt>
                      <c:pt idx="2">
                        <c:v>93.42</c:v>
                      </c:pt>
                      <c:pt idx="3">
                        <c:v>93.24</c:v>
                      </c:pt>
                      <c:pt idx="4">
                        <c:v>92.87</c:v>
                      </c:pt>
                      <c:pt idx="5">
                        <c:v>93.76</c:v>
                      </c:pt>
                      <c:pt idx="6">
                        <c:v>94.07</c:v>
                      </c:pt>
                      <c:pt idx="7">
                        <c:v>94.27</c:v>
                      </c:pt>
                      <c:pt idx="8">
                        <c:v>84.31</c:v>
                      </c:pt>
                      <c:pt idx="9">
                        <c:v>43.4</c:v>
                      </c:pt>
                      <c:pt idx="10">
                        <c:v>8.7100000000000009</c:v>
                      </c:pt>
                      <c:pt idx="11">
                        <c:v>4.28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135-45BD-94B9-CE13494A0DD2}"/>
                  </c:ext>
                </c:extLst>
              </c15:ser>
            </c15:filteredBarSeries>
            <c15:filteredBarSeries>
              <c15:ser>
                <c:idx val="6"/>
                <c:order val="6"/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Munka1!$A$4:$A$15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1000</c:v>
                      </c:pt>
                      <c:pt idx="1">
                        <c:v>800</c:v>
                      </c:pt>
                      <c:pt idx="2">
                        <c:v>600</c:v>
                      </c:pt>
                      <c:pt idx="3">
                        <c:v>400</c:v>
                      </c:pt>
                      <c:pt idx="4">
                        <c:v>200</c:v>
                      </c:pt>
                      <c:pt idx="5">
                        <c:v>100</c:v>
                      </c:pt>
                      <c:pt idx="6">
                        <c:v>50</c:v>
                      </c:pt>
                      <c:pt idx="7">
                        <c:v>30</c:v>
                      </c:pt>
                      <c:pt idx="8">
                        <c:v>10</c:v>
                      </c:pt>
                      <c:pt idx="9">
                        <c:v>5</c:v>
                      </c:pt>
                      <c:pt idx="10">
                        <c:v>1</c:v>
                      </c:pt>
                      <c:pt idx="11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Munka1!$H$4:$H$15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848.03</c:v>
                      </c:pt>
                      <c:pt idx="1">
                        <c:v>931.68</c:v>
                      </c:pt>
                      <c:pt idx="2">
                        <c:v>911.54</c:v>
                      </c:pt>
                      <c:pt idx="3">
                        <c:v>870.28</c:v>
                      </c:pt>
                      <c:pt idx="4">
                        <c:v>942.09</c:v>
                      </c:pt>
                      <c:pt idx="5">
                        <c:v>868.06</c:v>
                      </c:pt>
                      <c:pt idx="6">
                        <c:v>440.02</c:v>
                      </c:pt>
                      <c:pt idx="7">
                        <c:v>269.52</c:v>
                      </c:pt>
                      <c:pt idx="8">
                        <c:v>90.22</c:v>
                      </c:pt>
                      <c:pt idx="9">
                        <c:v>44.14</c:v>
                      </c:pt>
                      <c:pt idx="10">
                        <c:v>9.09</c:v>
                      </c:pt>
                      <c:pt idx="11">
                        <c:v>4.3499999999999996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135-45BD-94B9-CE13494A0DD2}"/>
                  </c:ext>
                </c:extLst>
              </c15:ser>
            </c15:filteredBarSeries>
            <c15:filteredBarSeries>
              <c15:ser>
                <c:idx val="7"/>
                <c:order val="7"/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Munka1!$A$4:$A$15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1000</c:v>
                      </c:pt>
                      <c:pt idx="1">
                        <c:v>800</c:v>
                      </c:pt>
                      <c:pt idx="2">
                        <c:v>600</c:v>
                      </c:pt>
                      <c:pt idx="3">
                        <c:v>400</c:v>
                      </c:pt>
                      <c:pt idx="4">
                        <c:v>200</c:v>
                      </c:pt>
                      <c:pt idx="5">
                        <c:v>100</c:v>
                      </c:pt>
                      <c:pt idx="6">
                        <c:v>50</c:v>
                      </c:pt>
                      <c:pt idx="7">
                        <c:v>30</c:v>
                      </c:pt>
                      <c:pt idx="8">
                        <c:v>10</c:v>
                      </c:pt>
                      <c:pt idx="9">
                        <c:v>5</c:v>
                      </c:pt>
                      <c:pt idx="10">
                        <c:v>1</c:v>
                      </c:pt>
                      <c:pt idx="11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Munka1!$I$4:$I$15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823.28</c:v>
                      </c:pt>
                      <c:pt idx="1">
                        <c:v>906.97</c:v>
                      </c:pt>
                      <c:pt idx="2">
                        <c:v>886.91</c:v>
                      </c:pt>
                      <c:pt idx="3">
                        <c:v>845.81</c:v>
                      </c:pt>
                      <c:pt idx="4">
                        <c:v>917.78</c:v>
                      </c:pt>
                      <c:pt idx="5">
                        <c:v>849.66</c:v>
                      </c:pt>
                      <c:pt idx="6">
                        <c:v>431.29</c:v>
                      </c:pt>
                      <c:pt idx="7">
                        <c:v>264.16000000000003</c:v>
                      </c:pt>
                      <c:pt idx="8">
                        <c:v>88.31</c:v>
                      </c:pt>
                      <c:pt idx="9">
                        <c:v>43.07</c:v>
                      </c:pt>
                      <c:pt idx="10">
                        <c:v>8.82</c:v>
                      </c:pt>
                      <c:pt idx="11">
                        <c:v>4.2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135-45BD-94B9-CE13494A0DD2}"/>
                  </c:ext>
                </c:extLst>
              </c15:ser>
            </c15:filteredBarSeries>
          </c:ext>
        </c:extLst>
      </c:barChart>
      <c:catAx>
        <c:axId val="1190830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Mbps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41232"/>
        <c:crosses val="autoZero"/>
        <c:auto val="1"/>
        <c:lblAlgn val="ctr"/>
        <c:lblOffset val="100"/>
        <c:noMultiLvlLbl val="0"/>
      </c:catAx>
      <c:valAx>
        <c:axId val="119084123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Mbps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30192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134924540682414E-2"/>
          <c:y val="3.1787313971969371E-2"/>
          <c:w val="0.90577427821522305"/>
          <c:h val="0.831604894649082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TP_LINK felhasználói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Munka1!$A$4:$A$9</c:f>
              <c:numCache>
                <c:formatCode>General</c:formatCode>
                <c:ptCount val="6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</c:numCache>
            </c:numRef>
          </c:cat>
          <c:val>
            <c:numRef>
              <c:f>Munka1!$B$4:$B$9</c:f>
              <c:numCache>
                <c:formatCode>General</c:formatCode>
                <c:ptCount val="6"/>
                <c:pt idx="0">
                  <c:v>93.19</c:v>
                </c:pt>
                <c:pt idx="1">
                  <c:v>94.64</c:v>
                </c:pt>
                <c:pt idx="2">
                  <c:v>97.39</c:v>
                </c:pt>
                <c:pt idx="3">
                  <c:v>97.39</c:v>
                </c:pt>
                <c:pt idx="4">
                  <c:v>95.88</c:v>
                </c:pt>
                <c:pt idx="5">
                  <c:v>89.92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F3-40CD-BDDC-473ABEEF0B76}"/>
            </c:ext>
          </c:extLst>
        </c:ser>
        <c:ser>
          <c:idx val="1"/>
          <c:order val="1"/>
          <c:tx>
            <c:strRef>
              <c:f>Munka1!$D$1</c:f>
              <c:strCache>
                <c:ptCount val="1"/>
                <c:pt idx="0">
                  <c:v>TP_LINK vállalati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Munka1!$A$4:$A$9</c:f>
              <c:numCache>
                <c:formatCode>General</c:formatCode>
                <c:ptCount val="6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</c:numCache>
            </c:numRef>
          </c:cat>
          <c:val>
            <c:numRef>
              <c:f>Munka1!$D$4:$D$9</c:f>
              <c:numCache>
                <c:formatCode>General</c:formatCode>
                <c:ptCount val="6"/>
                <c:pt idx="0">
                  <c:v>194.67</c:v>
                </c:pt>
                <c:pt idx="1">
                  <c:v>200.42</c:v>
                </c:pt>
                <c:pt idx="2">
                  <c:v>203.07</c:v>
                </c:pt>
                <c:pt idx="3">
                  <c:v>204.7</c:v>
                </c:pt>
                <c:pt idx="4">
                  <c:v>201.25</c:v>
                </c:pt>
                <c:pt idx="5">
                  <c:v>179.04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F3-40CD-BDDC-473ABEEF0B76}"/>
            </c:ext>
          </c:extLst>
        </c:ser>
        <c:ser>
          <c:idx val="2"/>
          <c:order val="2"/>
          <c:tx>
            <c:strRef>
              <c:f>Munka1!$F$1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Munka1!$A$4:$A$9</c:f>
              <c:numCache>
                <c:formatCode>General</c:formatCode>
                <c:ptCount val="6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</c:numCache>
            </c:numRef>
          </c:cat>
          <c:val>
            <c:numRef>
              <c:f>Munka1!$F$4:$F$9</c:f>
              <c:numCache>
                <c:formatCode>General</c:formatCode>
                <c:ptCount val="6"/>
                <c:pt idx="0">
                  <c:v>98.33</c:v>
                </c:pt>
                <c:pt idx="1">
                  <c:v>97.07</c:v>
                </c:pt>
                <c:pt idx="2">
                  <c:v>97.48</c:v>
                </c:pt>
                <c:pt idx="3">
                  <c:v>97.31</c:v>
                </c:pt>
                <c:pt idx="4">
                  <c:v>96.91</c:v>
                </c:pt>
                <c:pt idx="5">
                  <c:v>98.07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F3-40CD-BDDC-473ABEEF0B76}"/>
            </c:ext>
          </c:extLst>
        </c:ser>
        <c:ser>
          <c:idx val="3"/>
          <c:order val="3"/>
          <c:tx>
            <c:strRef>
              <c:f>Munka1!$H$1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Munka1!$A$4:$A$9</c:f>
              <c:numCache>
                <c:formatCode>General</c:formatCode>
                <c:ptCount val="6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</c:numCache>
            </c:numRef>
          </c:cat>
          <c:val>
            <c:numRef>
              <c:f>Munka1!$H$4:$H$9</c:f>
              <c:numCache>
                <c:formatCode>General</c:formatCode>
                <c:ptCount val="6"/>
                <c:pt idx="0">
                  <c:v>848.03</c:v>
                </c:pt>
                <c:pt idx="1">
                  <c:v>931.68</c:v>
                </c:pt>
                <c:pt idx="2">
                  <c:v>911.54</c:v>
                </c:pt>
                <c:pt idx="3">
                  <c:v>870.28</c:v>
                </c:pt>
                <c:pt idx="4">
                  <c:v>942.09</c:v>
                </c:pt>
                <c:pt idx="5">
                  <c:v>868.06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F3-40CD-BDDC-473ABEEF0B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90830192"/>
        <c:axId val="1190841232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Munka1!$A$4:$A$9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1000</c:v>
                      </c:pt>
                      <c:pt idx="1">
                        <c:v>800</c:v>
                      </c:pt>
                      <c:pt idx="2">
                        <c:v>600</c:v>
                      </c:pt>
                      <c:pt idx="3">
                        <c:v>400</c:v>
                      </c:pt>
                      <c:pt idx="4">
                        <c:v>200</c:v>
                      </c:pt>
                      <c:pt idx="5">
                        <c:v>100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Munka1!$F$4:$F$15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98.33</c:v>
                      </c:pt>
                      <c:pt idx="1">
                        <c:v>97.07</c:v>
                      </c:pt>
                      <c:pt idx="2">
                        <c:v>97.48</c:v>
                      </c:pt>
                      <c:pt idx="3">
                        <c:v>97.31</c:v>
                      </c:pt>
                      <c:pt idx="4">
                        <c:v>96.91</c:v>
                      </c:pt>
                      <c:pt idx="5">
                        <c:v>98.07</c:v>
                      </c:pt>
                      <c:pt idx="6">
                        <c:v>98.24</c:v>
                      </c:pt>
                      <c:pt idx="7">
                        <c:v>98.11</c:v>
                      </c:pt>
                      <c:pt idx="8">
                        <c:v>86.54</c:v>
                      </c:pt>
                      <c:pt idx="9">
                        <c:v>44.51</c:v>
                      </c:pt>
                      <c:pt idx="10">
                        <c:v>8.98</c:v>
                      </c:pt>
                      <c:pt idx="11">
                        <c:v>4.43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1FF3-40CD-BDDC-473ABEEF0B76}"/>
                  </c:ext>
                </c:extLst>
              </c15:ser>
            </c15:filteredBarSeries>
            <c15:filteredBarSeries>
              <c15:ser>
                <c:idx val="5"/>
                <c:order val="5"/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Munka1!$A$4:$A$9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1000</c:v>
                      </c:pt>
                      <c:pt idx="1">
                        <c:v>800</c:v>
                      </c:pt>
                      <c:pt idx="2">
                        <c:v>600</c:v>
                      </c:pt>
                      <c:pt idx="3">
                        <c:v>400</c:v>
                      </c:pt>
                      <c:pt idx="4">
                        <c:v>200</c:v>
                      </c:pt>
                      <c:pt idx="5">
                        <c:v>100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Munka1!$G$4:$G$15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94.27</c:v>
                      </c:pt>
                      <c:pt idx="1">
                        <c:v>93.1</c:v>
                      </c:pt>
                      <c:pt idx="2">
                        <c:v>93.42</c:v>
                      </c:pt>
                      <c:pt idx="3">
                        <c:v>93.24</c:v>
                      </c:pt>
                      <c:pt idx="4">
                        <c:v>92.87</c:v>
                      </c:pt>
                      <c:pt idx="5">
                        <c:v>93.76</c:v>
                      </c:pt>
                      <c:pt idx="6">
                        <c:v>94.07</c:v>
                      </c:pt>
                      <c:pt idx="7">
                        <c:v>94.27</c:v>
                      </c:pt>
                      <c:pt idx="8">
                        <c:v>84.31</c:v>
                      </c:pt>
                      <c:pt idx="9">
                        <c:v>43.4</c:v>
                      </c:pt>
                      <c:pt idx="10">
                        <c:v>8.7100000000000009</c:v>
                      </c:pt>
                      <c:pt idx="11">
                        <c:v>4.28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FF3-40CD-BDDC-473ABEEF0B76}"/>
                  </c:ext>
                </c:extLst>
              </c15:ser>
            </c15:filteredBarSeries>
            <c15:filteredBarSeries>
              <c15:ser>
                <c:idx val="6"/>
                <c:order val="6"/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Munka1!$A$4:$A$9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1000</c:v>
                      </c:pt>
                      <c:pt idx="1">
                        <c:v>800</c:v>
                      </c:pt>
                      <c:pt idx="2">
                        <c:v>600</c:v>
                      </c:pt>
                      <c:pt idx="3">
                        <c:v>400</c:v>
                      </c:pt>
                      <c:pt idx="4">
                        <c:v>200</c:v>
                      </c:pt>
                      <c:pt idx="5">
                        <c:v>100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Munka1!$H$4:$H$15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848.03</c:v>
                      </c:pt>
                      <c:pt idx="1">
                        <c:v>931.68</c:v>
                      </c:pt>
                      <c:pt idx="2">
                        <c:v>911.54</c:v>
                      </c:pt>
                      <c:pt idx="3">
                        <c:v>870.28</c:v>
                      </c:pt>
                      <c:pt idx="4">
                        <c:v>942.09</c:v>
                      </c:pt>
                      <c:pt idx="5">
                        <c:v>868.06</c:v>
                      </c:pt>
                      <c:pt idx="6">
                        <c:v>440.02</c:v>
                      </c:pt>
                      <c:pt idx="7">
                        <c:v>269.52</c:v>
                      </c:pt>
                      <c:pt idx="8">
                        <c:v>90.22</c:v>
                      </c:pt>
                      <c:pt idx="9">
                        <c:v>44.14</c:v>
                      </c:pt>
                      <c:pt idx="10">
                        <c:v>9.09</c:v>
                      </c:pt>
                      <c:pt idx="11">
                        <c:v>4.3499999999999996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FF3-40CD-BDDC-473ABEEF0B76}"/>
                  </c:ext>
                </c:extLst>
              </c15:ser>
            </c15:filteredBarSeries>
            <c15:filteredBarSeries>
              <c15:ser>
                <c:idx val="7"/>
                <c:order val="7"/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Munka1!$A$4:$A$9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1000</c:v>
                      </c:pt>
                      <c:pt idx="1">
                        <c:v>800</c:v>
                      </c:pt>
                      <c:pt idx="2">
                        <c:v>600</c:v>
                      </c:pt>
                      <c:pt idx="3">
                        <c:v>400</c:v>
                      </c:pt>
                      <c:pt idx="4">
                        <c:v>200</c:v>
                      </c:pt>
                      <c:pt idx="5">
                        <c:v>100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Munka1!$I$4:$I$15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823.28</c:v>
                      </c:pt>
                      <c:pt idx="1">
                        <c:v>906.97</c:v>
                      </c:pt>
                      <c:pt idx="2">
                        <c:v>886.91</c:v>
                      </c:pt>
                      <c:pt idx="3">
                        <c:v>845.81</c:v>
                      </c:pt>
                      <c:pt idx="4">
                        <c:v>917.78</c:v>
                      </c:pt>
                      <c:pt idx="5">
                        <c:v>849.66</c:v>
                      </c:pt>
                      <c:pt idx="6">
                        <c:v>431.29</c:v>
                      </c:pt>
                      <c:pt idx="7">
                        <c:v>264.16000000000003</c:v>
                      </c:pt>
                      <c:pt idx="8">
                        <c:v>88.31</c:v>
                      </c:pt>
                      <c:pt idx="9">
                        <c:v>43.07</c:v>
                      </c:pt>
                      <c:pt idx="10">
                        <c:v>8.82</c:v>
                      </c:pt>
                      <c:pt idx="11">
                        <c:v>4.2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1FF3-40CD-BDDC-473ABEEF0B76}"/>
                  </c:ext>
                </c:extLst>
              </c15:ser>
            </c15:filteredBarSeries>
          </c:ext>
        </c:extLst>
      </c:barChart>
      <c:catAx>
        <c:axId val="1190830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Mbps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41232"/>
        <c:crosses val="autoZero"/>
        <c:auto val="1"/>
        <c:lblAlgn val="ctr"/>
        <c:lblOffset val="100"/>
        <c:noMultiLvlLbl val="0"/>
      </c:catAx>
      <c:valAx>
        <c:axId val="1190841232"/>
        <c:scaling>
          <c:orientation val="minMax"/>
          <c:max val="1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dirty="0"/>
                  <a:t>Mbps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68431709317585299"/>
              <c:y val="0.927733082744311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30192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43710010971193E-2"/>
          <c:y val="0.91583028714388603"/>
          <c:w val="0.69278781582635096"/>
          <c:h val="6.9720933777946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99477100009908E-2"/>
          <c:y val="2.9146793852676205E-2"/>
          <c:w val="0.92319785088277517"/>
          <c:h val="0.840195131151668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TP_LINK felhasználói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Munka1!$A$10:$A$15</c:f>
              <c:numCache>
                <c:formatCode>General</c:formatCode>
                <c:ptCount val="6"/>
                <c:pt idx="0">
                  <c:v>50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  <c:pt idx="4">
                  <c:v>1</c:v>
                </c:pt>
                <c:pt idx="5">
                  <c:v>0.5</c:v>
                </c:pt>
              </c:numCache>
            </c:numRef>
          </c:cat>
          <c:val>
            <c:numRef>
              <c:f>Munka1!$B$10:$B$15</c:f>
              <c:numCache>
                <c:formatCode>General</c:formatCode>
                <c:ptCount val="6"/>
                <c:pt idx="0">
                  <c:v>96.52</c:v>
                </c:pt>
                <c:pt idx="1">
                  <c:v>93.43</c:v>
                </c:pt>
                <c:pt idx="2">
                  <c:v>75.16</c:v>
                </c:pt>
                <c:pt idx="3">
                  <c:v>44.25</c:v>
                </c:pt>
                <c:pt idx="4">
                  <c:v>9.0500000000000007</c:v>
                </c:pt>
                <c:pt idx="5">
                  <c:v>4.42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3A-421A-927E-6F5BD278B2A8}"/>
            </c:ext>
          </c:extLst>
        </c:ser>
        <c:ser>
          <c:idx val="1"/>
          <c:order val="1"/>
          <c:tx>
            <c:strRef>
              <c:f>Munka1!$D$1</c:f>
              <c:strCache>
                <c:ptCount val="1"/>
                <c:pt idx="0">
                  <c:v>TP_LINK vállalati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Munka1!$A$10:$A$15</c:f>
              <c:numCache>
                <c:formatCode>General</c:formatCode>
                <c:ptCount val="6"/>
                <c:pt idx="0">
                  <c:v>50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  <c:pt idx="4">
                  <c:v>1</c:v>
                </c:pt>
                <c:pt idx="5">
                  <c:v>0.5</c:v>
                </c:pt>
              </c:numCache>
            </c:numRef>
          </c:cat>
          <c:val>
            <c:numRef>
              <c:f>Munka1!$D$10:$D$15</c:f>
              <c:numCache>
                <c:formatCode>General</c:formatCode>
                <c:ptCount val="6"/>
                <c:pt idx="0">
                  <c:v>164.11</c:v>
                </c:pt>
                <c:pt idx="1">
                  <c:v>187.8</c:v>
                </c:pt>
                <c:pt idx="2">
                  <c:v>87.21</c:v>
                </c:pt>
                <c:pt idx="3">
                  <c:v>45.07</c:v>
                </c:pt>
                <c:pt idx="4">
                  <c:v>9.08</c:v>
                </c:pt>
                <c:pt idx="5">
                  <c:v>4.3499999999999996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3A-421A-927E-6F5BD278B2A8}"/>
            </c:ext>
          </c:extLst>
        </c:ser>
        <c:ser>
          <c:idx val="2"/>
          <c:order val="2"/>
          <c:tx>
            <c:strRef>
              <c:f>Munka1!$F$1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Munka1!$A$10:$A$15</c:f>
              <c:numCache>
                <c:formatCode>General</c:formatCode>
                <c:ptCount val="6"/>
                <c:pt idx="0">
                  <c:v>50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  <c:pt idx="4">
                  <c:v>1</c:v>
                </c:pt>
                <c:pt idx="5">
                  <c:v>0.5</c:v>
                </c:pt>
              </c:numCache>
            </c:numRef>
          </c:cat>
          <c:val>
            <c:numRef>
              <c:f>Munka1!$F$10:$F$15</c:f>
              <c:numCache>
                <c:formatCode>General</c:formatCode>
                <c:ptCount val="6"/>
                <c:pt idx="0">
                  <c:v>98.24</c:v>
                </c:pt>
                <c:pt idx="1">
                  <c:v>98.11</c:v>
                </c:pt>
                <c:pt idx="2">
                  <c:v>86.54</c:v>
                </c:pt>
                <c:pt idx="3">
                  <c:v>44.51</c:v>
                </c:pt>
                <c:pt idx="4">
                  <c:v>8.98</c:v>
                </c:pt>
                <c:pt idx="5">
                  <c:v>4.43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3A-421A-927E-6F5BD278B2A8}"/>
            </c:ext>
          </c:extLst>
        </c:ser>
        <c:ser>
          <c:idx val="3"/>
          <c:order val="3"/>
          <c:tx>
            <c:strRef>
              <c:f>Munka1!$H$1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Munka1!$A$10:$A$15</c:f>
              <c:numCache>
                <c:formatCode>General</c:formatCode>
                <c:ptCount val="6"/>
                <c:pt idx="0">
                  <c:v>50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  <c:pt idx="4">
                  <c:v>1</c:v>
                </c:pt>
                <c:pt idx="5">
                  <c:v>0.5</c:v>
                </c:pt>
              </c:numCache>
            </c:numRef>
          </c:cat>
          <c:val>
            <c:numRef>
              <c:f>Munka1!$H$10:$H$15</c:f>
              <c:numCache>
                <c:formatCode>General</c:formatCode>
                <c:ptCount val="6"/>
                <c:pt idx="0">
                  <c:v>440.02</c:v>
                </c:pt>
                <c:pt idx="1">
                  <c:v>269.52</c:v>
                </c:pt>
                <c:pt idx="2">
                  <c:v>90.22</c:v>
                </c:pt>
                <c:pt idx="3">
                  <c:v>44.14</c:v>
                </c:pt>
                <c:pt idx="4">
                  <c:v>9.09</c:v>
                </c:pt>
                <c:pt idx="5">
                  <c:v>4.3499999999999996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3A-421A-927E-6F5BD278B2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90830192"/>
        <c:axId val="1190841232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Munka1!$A$10:$A$15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50</c:v>
                      </c:pt>
                      <c:pt idx="1">
                        <c:v>30</c:v>
                      </c:pt>
                      <c:pt idx="2">
                        <c:v>10</c:v>
                      </c:pt>
                      <c:pt idx="3">
                        <c:v>5</c:v>
                      </c:pt>
                      <c:pt idx="4">
                        <c:v>1</c:v>
                      </c:pt>
                      <c:pt idx="5">
                        <c:v>0.5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Munka1!$F$4:$F$15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98.33</c:v>
                      </c:pt>
                      <c:pt idx="1">
                        <c:v>97.07</c:v>
                      </c:pt>
                      <c:pt idx="2">
                        <c:v>97.48</c:v>
                      </c:pt>
                      <c:pt idx="3">
                        <c:v>97.31</c:v>
                      </c:pt>
                      <c:pt idx="4">
                        <c:v>96.91</c:v>
                      </c:pt>
                      <c:pt idx="5">
                        <c:v>98.07</c:v>
                      </c:pt>
                      <c:pt idx="6">
                        <c:v>98.24</c:v>
                      </c:pt>
                      <c:pt idx="7">
                        <c:v>98.11</c:v>
                      </c:pt>
                      <c:pt idx="8">
                        <c:v>86.54</c:v>
                      </c:pt>
                      <c:pt idx="9">
                        <c:v>44.51</c:v>
                      </c:pt>
                      <c:pt idx="10">
                        <c:v>8.98</c:v>
                      </c:pt>
                      <c:pt idx="11">
                        <c:v>4.43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933A-421A-927E-6F5BD278B2A8}"/>
                  </c:ext>
                </c:extLst>
              </c15:ser>
            </c15:filteredBarSeries>
            <c15:filteredBarSeries>
              <c15:ser>
                <c:idx val="5"/>
                <c:order val="5"/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Munka1!$A$10:$A$15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50</c:v>
                      </c:pt>
                      <c:pt idx="1">
                        <c:v>30</c:v>
                      </c:pt>
                      <c:pt idx="2">
                        <c:v>10</c:v>
                      </c:pt>
                      <c:pt idx="3">
                        <c:v>5</c:v>
                      </c:pt>
                      <c:pt idx="4">
                        <c:v>1</c:v>
                      </c:pt>
                      <c:pt idx="5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Munka1!$G$4:$G$15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94.27</c:v>
                      </c:pt>
                      <c:pt idx="1">
                        <c:v>93.1</c:v>
                      </c:pt>
                      <c:pt idx="2">
                        <c:v>93.42</c:v>
                      </c:pt>
                      <c:pt idx="3">
                        <c:v>93.24</c:v>
                      </c:pt>
                      <c:pt idx="4">
                        <c:v>92.87</c:v>
                      </c:pt>
                      <c:pt idx="5">
                        <c:v>93.76</c:v>
                      </c:pt>
                      <c:pt idx="6">
                        <c:v>94.07</c:v>
                      </c:pt>
                      <c:pt idx="7">
                        <c:v>94.27</c:v>
                      </c:pt>
                      <c:pt idx="8">
                        <c:v>84.31</c:v>
                      </c:pt>
                      <c:pt idx="9">
                        <c:v>43.4</c:v>
                      </c:pt>
                      <c:pt idx="10">
                        <c:v>8.7100000000000009</c:v>
                      </c:pt>
                      <c:pt idx="11">
                        <c:v>4.28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33A-421A-927E-6F5BD278B2A8}"/>
                  </c:ext>
                </c:extLst>
              </c15:ser>
            </c15:filteredBarSeries>
            <c15:filteredBarSeries>
              <c15:ser>
                <c:idx val="6"/>
                <c:order val="6"/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Munka1!$A$10:$A$15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50</c:v>
                      </c:pt>
                      <c:pt idx="1">
                        <c:v>30</c:v>
                      </c:pt>
                      <c:pt idx="2">
                        <c:v>10</c:v>
                      </c:pt>
                      <c:pt idx="3">
                        <c:v>5</c:v>
                      </c:pt>
                      <c:pt idx="4">
                        <c:v>1</c:v>
                      </c:pt>
                      <c:pt idx="5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Munka1!$H$4:$H$15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848.03</c:v>
                      </c:pt>
                      <c:pt idx="1">
                        <c:v>931.68</c:v>
                      </c:pt>
                      <c:pt idx="2">
                        <c:v>911.54</c:v>
                      </c:pt>
                      <c:pt idx="3">
                        <c:v>870.28</c:v>
                      </c:pt>
                      <c:pt idx="4">
                        <c:v>942.09</c:v>
                      </c:pt>
                      <c:pt idx="5">
                        <c:v>868.06</c:v>
                      </c:pt>
                      <c:pt idx="6">
                        <c:v>440.02</c:v>
                      </c:pt>
                      <c:pt idx="7">
                        <c:v>269.52</c:v>
                      </c:pt>
                      <c:pt idx="8">
                        <c:v>90.22</c:v>
                      </c:pt>
                      <c:pt idx="9">
                        <c:v>44.14</c:v>
                      </c:pt>
                      <c:pt idx="10">
                        <c:v>9.09</c:v>
                      </c:pt>
                      <c:pt idx="11">
                        <c:v>4.3499999999999996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33A-421A-927E-6F5BD278B2A8}"/>
                  </c:ext>
                </c:extLst>
              </c15:ser>
            </c15:filteredBarSeries>
            <c15:filteredBarSeries>
              <c15:ser>
                <c:idx val="7"/>
                <c:order val="7"/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Munka1!$A$10:$A$15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50</c:v>
                      </c:pt>
                      <c:pt idx="1">
                        <c:v>30</c:v>
                      </c:pt>
                      <c:pt idx="2">
                        <c:v>10</c:v>
                      </c:pt>
                      <c:pt idx="3">
                        <c:v>5</c:v>
                      </c:pt>
                      <c:pt idx="4">
                        <c:v>1</c:v>
                      </c:pt>
                      <c:pt idx="5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Munka1!$I$4:$I$15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823.28</c:v>
                      </c:pt>
                      <c:pt idx="1">
                        <c:v>906.97</c:v>
                      </c:pt>
                      <c:pt idx="2">
                        <c:v>886.91</c:v>
                      </c:pt>
                      <c:pt idx="3">
                        <c:v>845.81</c:v>
                      </c:pt>
                      <c:pt idx="4">
                        <c:v>917.78</c:v>
                      </c:pt>
                      <c:pt idx="5">
                        <c:v>849.66</c:v>
                      </c:pt>
                      <c:pt idx="6">
                        <c:v>431.29</c:v>
                      </c:pt>
                      <c:pt idx="7">
                        <c:v>264.16000000000003</c:v>
                      </c:pt>
                      <c:pt idx="8">
                        <c:v>88.31</c:v>
                      </c:pt>
                      <c:pt idx="9">
                        <c:v>43.07</c:v>
                      </c:pt>
                      <c:pt idx="10">
                        <c:v>8.82</c:v>
                      </c:pt>
                      <c:pt idx="11">
                        <c:v>4.2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33A-421A-927E-6F5BD278B2A8}"/>
                  </c:ext>
                </c:extLst>
              </c15:ser>
            </c15:filteredBarSeries>
          </c:ext>
        </c:extLst>
      </c:barChart>
      <c:catAx>
        <c:axId val="1190830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Mbps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41232"/>
        <c:crosses val="autoZero"/>
        <c:auto val="1"/>
        <c:lblAlgn val="ctr"/>
        <c:lblOffset val="100"/>
        <c:noMultiLvlLbl val="0"/>
      </c:catAx>
      <c:valAx>
        <c:axId val="1190841232"/>
        <c:scaling>
          <c:orientation val="minMax"/>
          <c:max val="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Mbps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65846383103981165"/>
              <c:y val="0.929949843312511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3019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937547526185389E-2"/>
          <c:y val="0.92547183589332738"/>
          <c:w val="0.65636789560183484"/>
          <c:h val="6.39293299784267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Munka1!$L$1</c:f>
              <c:strCache>
                <c:ptCount val="1"/>
                <c:pt idx="0">
                  <c:v>TP_LINK mezei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Munka1!$K$4:$K$15</c:f>
              <c:numCache>
                <c:formatCode>General</c:formatCode>
                <c:ptCount val="12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  <c:pt idx="7">
                  <c:v>30</c:v>
                </c:pt>
                <c:pt idx="8">
                  <c:v>10</c:v>
                </c:pt>
                <c:pt idx="9">
                  <c:v>5</c:v>
                </c:pt>
                <c:pt idx="10">
                  <c:v>1</c:v>
                </c:pt>
                <c:pt idx="11">
                  <c:v>0.5</c:v>
                </c:pt>
              </c:numCache>
            </c:numRef>
          </c:cat>
          <c:val>
            <c:numRef>
              <c:f>Munka1!$O$4:$O$15</c:f>
              <c:numCache>
                <c:formatCode>0.00</c:formatCode>
                <c:ptCount val="12"/>
                <c:pt idx="0">
                  <c:v>0.1228803145736066</c:v>
                </c:pt>
                <c:pt idx="1">
                  <c:v>0.1228803145736066</c:v>
                </c:pt>
                <c:pt idx="2">
                  <c:v>0.13516834603096584</c:v>
                </c:pt>
                <c:pt idx="3">
                  <c:v>0.1228803145736066</c:v>
                </c:pt>
                <c:pt idx="4">
                  <c:v>0.1228803145736066</c:v>
                </c:pt>
                <c:pt idx="5">
                  <c:v>0.1228803145736066</c:v>
                </c:pt>
                <c:pt idx="6">
                  <c:v>0.13513513513512976</c:v>
                </c:pt>
                <c:pt idx="7">
                  <c:v>0.13513513513512976</c:v>
                </c:pt>
                <c:pt idx="8">
                  <c:v>1.4029180695843024E-2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CE-43A5-BCA1-C876DDFE6DFB}"/>
            </c:ext>
          </c:extLst>
        </c:ser>
        <c:ser>
          <c:idx val="1"/>
          <c:order val="1"/>
          <c:tx>
            <c:strRef>
              <c:f>Munka1!$S$1</c:f>
              <c:strCache>
                <c:ptCount val="1"/>
                <c:pt idx="0">
                  <c:v>TP_LINK ipari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Munka1!$K$4:$K$15</c:f>
              <c:numCache>
                <c:formatCode>General</c:formatCode>
                <c:ptCount val="12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  <c:pt idx="7">
                  <c:v>30</c:v>
                </c:pt>
                <c:pt idx="8">
                  <c:v>10</c:v>
                </c:pt>
                <c:pt idx="9">
                  <c:v>5</c:v>
                </c:pt>
                <c:pt idx="10">
                  <c:v>1</c:v>
                </c:pt>
                <c:pt idx="11">
                  <c:v>0.5</c:v>
                </c:pt>
              </c:numCache>
            </c:numRef>
          </c:cat>
          <c:val>
            <c:numRef>
              <c:f>Munka1!$V$4:$V$15</c:f>
              <c:numCache>
                <c:formatCode>0.00</c:formatCode>
                <c:ptCount val="12"/>
                <c:pt idx="0">
                  <c:v>65.623690631700882</c:v>
                </c:pt>
                <c:pt idx="1">
                  <c:v>65.623690631700882</c:v>
                </c:pt>
                <c:pt idx="2">
                  <c:v>66.382337558837449</c:v>
                </c:pt>
                <c:pt idx="3">
                  <c:v>66.435014047020559</c:v>
                </c:pt>
                <c:pt idx="4">
                  <c:v>65.850136918098087</c:v>
                </c:pt>
                <c:pt idx="5">
                  <c:v>64.993833735074844</c:v>
                </c:pt>
                <c:pt idx="6">
                  <c:v>59.862003990246066</c:v>
                </c:pt>
                <c:pt idx="7">
                  <c:v>52.311424592299744</c:v>
                </c:pt>
                <c:pt idx="8">
                  <c:v>26.771436448855809</c:v>
                </c:pt>
                <c:pt idx="9">
                  <c:v>9.7474884604941678</c:v>
                </c:pt>
                <c:pt idx="10">
                  <c:v>0.13458950201884079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CE-43A5-BCA1-C876DDFE6DFB}"/>
            </c:ext>
          </c:extLst>
        </c:ser>
        <c:ser>
          <c:idx val="2"/>
          <c:order val="2"/>
          <c:tx>
            <c:strRef>
              <c:f>Munka1!$Z$1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Munka1!$K$4:$K$15</c:f>
              <c:numCache>
                <c:formatCode>General</c:formatCode>
                <c:ptCount val="12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  <c:pt idx="7">
                  <c:v>30</c:v>
                </c:pt>
                <c:pt idx="8">
                  <c:v>10</c:v>
                </c:pt>
                <c:pt idx="9">
                  <c:v>5</c:v>
                </c:pt>
                <c:pt idx="10">
                  <c:v>1</c:v>
                </c:pt>
                <c:pt idx="11">
                  <c:v>0.5</c:v>
                </c:pt>
              </c:numCache>
            </c:numRef>
          </c:cat>
          <c:val>
            <c:numRef>
              <c:f>Munka1!$AC$4:$AC$15</c:f>
              <c:numCache>
                <c:formatCode>0.00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1.2285012285005337E-2</c:v>
                </c:pt>
                <c:pt idx="8">
                  <c:v>0</c:v>
                </c:pt>
                <c:pt idx="9">
                  <c:v>8.1146875845277577E-2</c:v>
                </c:pt>
                <c:pt idx="10">
                  <c:v>0.13422818791946156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CE-43A5-BCA1-C876DDFE6DFB}"/>
            </c:ext>
          </c:extLst>
        </c:ser>
        <c:ser>
          <c:idx val="3"/>
          <c:order val="3"/>
          <c:tx>
            <c:strRef>
              <c:f>Munka1!$AG$1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Munka1!$K$4:$K$15</c:f>
              <c:numCache>
                <c:formatCode>General</c:formatCode>
                <c:ptCount val="12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  <c:pt idx="6">
                  <c:v>50</c:v>
                </c:pt>
                <c:pt idx="7">
                  <c:v>30</c:v>
                </c:pt>
                <c:pt idx="8">
                  <c:v>10</c:v>
                </c:pt>
                <c:pt idx="9">
                  <c:v>5</c:v>
                </c:pt>
                <c:pt idx="10">
                  <c:v>1</c:v>
                </c:pt>
                <c:pt idx="11">
                  <c:v>0.5</c:v>
                </c:pt>
              </c:numCache>
            </c:numRef>
          </c:cat>
          <c:val>
            <c:numRef>
              <c:f>Munka1!$AJ$4:$AJ$15</c:f>
              <c:numCache>
                <c:formatCode>0.00</c:formatCode>
                <c:ptCount val="12"/>
                <c:pt idx="0">
                  <c:v>0</c:v>
                </c:pt>
                <c:pt idx="1">
                  <c:v>2.4576364909876247E-3</c:v>
                </c:pt>
                <c:pt idx="2">
                  <c:v>9.8305459639504988E-3</c:v>
                </c:pt>
                <c:pt idx="3">
                  <c:v>3.6868624800234784E-3</c:v>
                </c:pt>
                <c:pt idx="4">
                  <c:v>2.4575156973867252E-3</c:v>
                </c:pt>
                <c:pt idx="5">
                  <c:v>1.3834894370603479E-3</c:v>
                </c:pt>
                <c:pt idx="6">
                  <c:v>1.6720543975026203E-2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CE-43A5-BCA1-C876DDFE6D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90830192"/>
        <c:axId val="1190841232"/>
      </c:barChart>
      <c:catAx>
        <c:axId val="1190830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Mbps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41232"/>
        <c:crosses val="autoZero"/>
        <c:auto val="1"/>
        <c:lblAlgn val="ctr"/>
        <c:lblOffset val="100"/>
        <c:noMultiLvlLbl val="0"/>
      </c:catAx>
      <c:valAx>
        <c:axId val="1190841232"/>
        <c:scaling>
          <c:orientation val="minMax"/>
          <c:max val="7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3019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75164621621335E-2"/>
          <c:y val="3.2826022082960309E-2"/>
          <c:w val="0.89957530187008816"/>
          <c:h val="0.83260899694128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Munka1!$L$1</c:f>
              <c:strCache>
                <c:ptCount val="1"/>
                <c:pt idx="0">
                  <c:v>TP_LINK felhasználói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Munka1!$K$4:$K$9</c:f>
              <c:numCache>
                <c:formatCode>General</c:formatCode>
                <c:ptCount val="6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</c:numCache>
            </c:numRef>
          </c:cat>
          <c:val>
            <c:numRef>
              <c:f>Munka1!$O$4:$O$9</c:f>
              <c:numCache>
                <c:formatCode>0.00</c:formatCode>
                <c:ptCount val="6"/>
                <c:pt idx="0">
                  <c:v>0.1228803145736066</c:v>
                </c:pt>
                <c:pt idx="1">
                  <c:v>0.1228803145736066</c:v>
                </c:pt>
                <c:pt idx="2">
                  <c:v>0.13516834603096584</c:v>
                </c:pt>
                <c:pt idx="3">
                  <c:v>0.1228803145736066</c:v>
                </c:pt>
                <c:pt idx="4">
                  <c:v>0.1228803145736066</c:v>
                </c:pt>
                <c:pt idx="5">
                  <c:v>0.1228803145736066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89-487C-A524-0996683E939C}"/>
            </c:ext>
          </c:extLst>
        </c:ser>
        <c:ser>
          <c:idx val="1"/>
          <c:order val="1"/>
          <c:tx>
            <c:strRef>
              <c:f>Munka1!$S$1</c:f>
              <c:strCache>
                <c:ptCount val="1"/>
                <c:pt idx="0">
                  <c:v>TP_LINK vállalati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Munka1!$K$4:$K$9</c:f>
              <c:numCache>
                <c:formatCode>General</c:formatCode>
                <c:ptCount val="6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</c:numCache>
            </c:numRef>
          </c:cat>
          <c:val>
            <c:numRef>
              <c:f>Munka1!$Y$4:$Y$9</c:f>
              <c:numCache>
                <c:formatCode>0.00</c:formatCode>
                <c:ptCount val="6"/>
                <c:pt idx="0">
                  <c:v>0.65623690631700882</c:v>
                </c:pt>
                <c:pt idx="1">
                  <c:v>0.65623690631700882</c:v>
                </c:pt>
                <c:pt idx="2">
                  <c:v>0.66382337558837445</c:v>
                </c:pt>
                <c:pt idx="3">
                  <c:v>0.66435014047020557</c:v>
                </c:pt>
                <c:pt idx="4">
                  <c:v>0.6585013691809809</c:v>
                </c:pt>
                <c:pt idx="5">
                  <c:v>0.64993833735074846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89-487C-A524-0996683E939C}"/>
            </c:ext>
          </c:extLst>
        </c:ser>
        <c:ser>
          <c:idx val="2"/>
          <c:order val="2"/>
          <c:tx>
            <c:strRef>
              <c:f>Munka1!$Z$1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Munka1!$K$4:$K$9</c:f>
              <c:numCache>
                <c:formatCode>General</c:formatCode>
                <c:ptCount val="6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</c:numCache>
            </c:numRef>
          </c:cat>
          <c:val>
            <c:numRef>
              <c:f>Munka1!$AC$4:$AC$9</c:f>
              <c:numCache>
                <c:formatCode>0.00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89-487C-A524-0996683E939C}"/>
            </c:ext>
          </c:extLst>
        </c:ser>
        <c:ser>
          <c:idx val="3"/>
          <c:order val="3"/>
          <c:tx>
            <c:strRef>
              <c:f>Munka1!$AG$1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Munka1!$K$4:$K$9</c:f>
              <c:numCache>
                <c:formatCode>General</c:formatCode>
                <c:ptCount val="6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  <c:pt idx="4">
                  <c:v>200</c:v>
                </c:pt>
                <c:pt idx="5">
                  <c:v>100</c:v>
                </c:pt>
              </c:numCache>
            </c:numRef>
          </c:cat>
          <c:val>
            <c:numRef>
              <c:f>Munka1!$AJ$4:$AJ$9</c:f>
              <c:numCache>
                <c:formatCode>0.00</c:formatCode>
                <c:ptCount val="6"/>
                <c:pt idx="0">
                  <c:v>0</c:v>
                </c:pt>
                <c:pt idx="1">
                  <c:v>2.4576364909876247E-3</c:v>
                </c:pt>
                <c:pt idx="2">
                  <c:v>9.8305459639504988E-3</c:v>
                </c:pt>
                <c:pt idx="3">
                  <c:v>3.6868624800234784E-3</c:v>
                </c:pt>
                <c:pt idx="4">
                  <c:v>2.4575156973867252E-3</c:v>
                </c:pt>
                <c:pt idx="5">
                  <c:v>1.3834894370603479E-3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89-487C-A524-0996683E93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90830192"/>
        <c:axId val="1190841232"/>
      </c:barChart>
      <c:catAx>
        <c:axId val="1190830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Mbps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41232"/>
        <c:crosses val="autoZero"/>
        <c:auto val="1"/>
        <c:lblAlgn val="ctr"/>
        <c:lblOffset val="100"/>
        <c:noMultiLvlLbl val="0"/>
      </c:catAx>
      <c:valAx>
        <c:axId val="1190841232"/>
        <c:scaling>
          <c:orientation val="minMax"/>
          <c:max val="0.7500000000000001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400" dirty="0"/>
                  <a:t>%</a:t>
                </a:r>
                <a:endParaRPr lang="en-GB" sz="2400" dirty="0"/>
              </a:p>
            </c:rich>
          </c:tx>
          <c:layout>
            <c:manualLayout>
              <c:xMode val="edge"/>
              <c:yMode val="edge"/>
              <c:x val="0.71433007558169948"/>
              <c:y val="0.924434750097498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3019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968721481023498E-2"/>
          <c:y val="0.92646900512794061"/>
          <c:w val="0.70485355593636201"/>
          <c:h val="5.56259085092873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671493563212463E-2"/>
          <c:y val="3.5205632901264203E-2"/>
          <c:w val="0.90337726270240581"/>
          <c:h val="0.845899026357808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Munka1!$L$1</c:f>
              <c:strCache>
                <c:ptCount val="1"/>
                <c:pt idx="0">
                  <c:v>TP_LINK felhasználói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Munka1!$K$10:$K$15</c:f>
              <c:numCache>
                <c:formatCode>General</c:formatCode>
                <c:ptCount val="6"/>
                <c:pt idx="0">
                  <c:v>50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  <c:pt idx="4">
                  <c:v>1</c:v>
                </c:pt>
                <c:pt idx="5">
                  <c:v>0.5</c:v>
                </c:pt>
              </c:numCache>
            </c:numRef>
          </c:cat>
          <c:val>
            <c:numRef>
              <c:f>Munka1!$O$10:$O$15</c:f>
              <c:numCache>
                <c:formatCode>0.00</c:formatCode>
                <c:ptCount val="6"/>
                <c:pt idx="0">
                  <c:v>0.13513513513512976</c:v>
                </c:pt>
                <c:pt idx="1">
                  <c:v>0.13513513513512976</c:v>
                </c:pt>
                <c:pt idx="2">
                  <c:v>1.4029180695843024E-2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7-45CD-9EA4-A373F602CED1}"/>
            </c:ext>
          </c:extLst>
        </c:ser>
        <c:ser>
          <c:idx val="1"/>
          <c:order val="1"/>
          <c:tx>
            <c:strRef>
              <c:f>Munka1!$S$1</c:f>
              <c:strCache>
                <c:ptCount val="1"/>
                <c:pt idx="0">
                  <c:v>TP_LINK vállalati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Munka1!$K$10:$K$15</c:f>
              <c:numCache>
                <c:formatCode>General</c:formatCode>
                <c:ptCount val="6"/>
                <c:pt idx="0">
                  <c:v>50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  <c:pt idx="4">
                  <c:v>1</c:v>
                </c:pt>
                <c:pt idx="5">
                  <c:v>0.5</c:v>
                </c:pt>
              </c:numCache>
            </c:numRef>
          </c:cat>
          <c:val>
            <c:numRef>
              <c:f>Munka1!$Y$10:$Y$15</c:f>
              <c:numCache>
                <c:formatCode>0.00</c:formatCode>
                <c:ptCount val="6"/>
                <c:pt idx="0">
                  <c:v>0.59862003990246071</c:v>
                </c:pt>
                <c:pt idx="1">
                  <c:v>0.52311424592299749</c:v>
                </c:pt>
                <c:pt idx="2">
                  <c:v>0.26771436448855807</c:v>
                </c:pt>
                <c:pt idx="3">
                  <c:v>9.7474884604941678E-2</c:v>
                </c:pt>
                <c:pt idx="4">
                  <c:v>1.345895020188408E-3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7-45CD-9EA4-A373F602CED1}"/>
            </c:ext>
          </c:extLst>
        </c:ser>
        <c:ser>
          <c:idx val="2"/>
          <c:order val="2"/>
          <c:tx>
            <c:strRef>
              <c:f>Munka1!$Z$1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Munka1!$K$10:$K$15</c:f>
              <c:numCache>
                <c:formatCode>General</c:formatCode>
                <c:ptCount val="6"/>
                <c:pt idx="0">
                  <c:v>50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  <c:pt idx="4">
                  <c:v>1</c:v>
                </c:pt>
                <c:pt idx="5">
                  <c:v>0.5</c:v>
                </c:pt>
              </c:numCache>
            </c:numRef>
          </c:cat>
          <c:val>
            <c:numRef>
              <c:f>Munka1!$AC$10:$AC$15</c:f>
              <c:numCache>
                <c:formatCode>0.00</c:formatCode>
                <c:ptCount val="6"/>
                <c:pt idx="0">
                  <c:v>0</c:v>
                </c:pt>
                <c:pt idx="1">
                  <c:v>1.2285012285005337E-2</c:v>
                </c:pt>
                <c:pt idx="2">
                  <c:v>0</c:v>
                </c:pt>
                <c:pt idx="3">
                  <c:v>8.1146875845277577E-2</c:v>
                </c:pt>
                <c:pt idx="4">
                  <c:v>0.13422818791946156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37-45CD-9EA4-A373F602CED1}"/>
            </c:ext>
          </c:extLst>
        </c:ser>
        <c:ser>
          <c:idx val="3"/>
          <c:order val="3"/>
          <c:tx>
            <c:strRef>
              <c:f>Munka1!$AG$1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Munka1!$K$10:$K$15</c:f>
              <c:numCache>
                <c:formatCode>General</c:formatCode>
                <c:ptCount val="6"/>
                <c:pt idx="0">
                  <c:v>50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  <c:pt idx="4">
                  <c:v>1</c:v>
                </c:pt>
                <c:pt idx="5">
                  <c:v>0.5</c:v>
                </c:pt>
              </c:numCache>
            </c:numRef>
          </c:cat>
          <c:val>
            <c:numRef>
              <c:f>Munka1!$AJ$10:$AJ$15</c:f>
              <c:numCache>
                <c:formatCode>0.00</c:formatCode>
                <c:ptCount val="6"/>
                <c:pt idx="0">
                  <c:v>1.6720543975026203E-2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37-45CD-9EA4-A373F602CE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90830192"/>
        <c:axId val="1190841232"/>
      </c:barChart>
      <c:catAx>
        <c:axId val="1190830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Mbps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41232"/>
        <c:crosses val="autoZero"/>
        <c:auto val="1"/>
        <c:lblAlgn val="ctr"/>
        <c:lblOffset val="100"/>
        <c:noMultiLvlLbl val="0"/>
      </c:catAx>
      <c:valAx>
        <c:axId val="1190841232"/>
        <c:scaling>
          <c:orientation val="minMax"/>
          <c:max val="0.65000000000000013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400" dirty="0"/>
                  <a:t>%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54989526243620812"/>
              <c:y val="0.919924018088559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3019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7541293051648277E-2"/>
          <c:y val="0.93377263677641598"/>
          <c:w val="0.48760236710764304"/>
          <c:h val="4.77429164381716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18766404199474"/>
          <c:y val="2.4467212009355338E-2"/>
          <c:w val="0.8131873359580053"/>
          <c:h val="0.788021294355797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Munka1!$A$1</c:f>
              <c:strCache>
                <c:ptCount val="1"/>
                <c:pt idx="0">
                  <c:v>TP-LINK vállalati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Munka1!$A$2:$K$2</c:f>
              <c:strCache>
                <c:ptCount val="8"/>
                <c:pt idx="0">
                  <c:v>Sender</c:v>
                </c:pt>
                <c:pt idx="1">
                  <c:v>Receiver</c:v>
                </c:pt>
                <c:pt idx="2">
                  <c:v>Sender</c:v>
                </c:pt>
                <c:pt idx="3">
                  <c:v>Receiver</c:v>
                </c:pt>
                <c:pt idx="4">
                  <c:v>Sender</c:v>
                </c:pt>
                <c:pt idx="5">
                  <c:v>Receiver</c:v>
                </c:pt>
                <c:pt idx="6">
                  <c:v>Sender</c:v>
                </c:pt>
                <c:pt idx="7">
                  <c:v>Receiver</c:v>
                </c:pt>
              </c:strCache>
            </c:strRef>
          </c:cat>
          <c:val>
            <c:numRef>
              <c:f>Munka1!$A$3:$B$3</c:f>
              <c:numCache>
                <c:formatCode>General</c:formatCode>
                <c:ptCount val="2"/>
                <c:pt idx="0">
                  <c:v>1.29</c:v>
                </c:pt>
                <c:pt idx="1">
                  <c:v>1.21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F4-4DA0-B502-6707034D3E5B}"/>
            </c:ext>
          </c:extLst>
        </c:ser>
        <c:ser>
          <c:idx val="1"/>
          <c:order val="1"/>
          <c:tx>
            <c:strRef>
              <c:f>Munka1!$D$1</c:f>
              <c:strCache>
                <c:ptCount val="1"/>
                <c:pt idx="0">
                  <c:v>TP-LINK felhasználói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Munka1!$A$2:$K$2</c:f>
              <c:strCache>
                <c:ptCount val="8"/>
                <c:pt idx="0">
                  <c:v>Sender</c:v>
                </c:pt>
                <c:pt idx="1">
                  <c:v>Receiver</c:v>
                </c:pt>
                <c:pt idx="2">
                  <c:v>Sender</c:v>
                </c:pt>
                <c:pt idx="3">
                  <c:v>Receiver</c:v>
                </c:pt>
                <c:pt idx="4">
                  <c:v>Sender</c:v>
                </c:pt>
                <c:pt idx="5">
                  <c:v>Receiver</c:v>
                </c:pt>
                <c:pt idx="6">
                  <c:v>Sender</c:v>
                </c:pt>
                <c:pt idx="7">
                  <c:v>Receiver</c:v>
                </c:pt>
              </c:strCache>
            </c:strRef>
          </c:cat>
          <c:val>
            <c:numRef>
              <c:f>Munka1!$D$3:$E$3</c:f>
              <c:numCache>
                <c:formatCode>General</c:formatCode>
                <c:ptCount val="2"/>
                <c:pt idx="0">
                  <c:v>0.23599999999999999</c:v>
                </c:pt>
                <c:pt idx="1">
                  <c:v>0.182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F4-4DA0-B502-6707034D3E5B}"/>
            </c:ext>
          </c:extLst>
        </c:ser>
        <c:ser>
          <c:idx val="2"/>
          <c:order val="2"/>
          <c:tx>
            <c:strRef>
              <c:f>Munka1!$J$1</c:f>
              <c:strCache>
                <c:ptCount val="1"/>
                <c:pt idx="0">
                  <c:v>Asus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Munka1!$A$2:$K$2</c:f>
              <c:strCache>
                <c:ptCount val="8"/>
                <c:pt idx="0">
                  <c:v>Sender</c:v>
                </c:pt>
                <c:pt idx="1">
                  <c:v>Receiver</c:v>
                </c:pt>
                <c:pt idx="2">
                  <c:v>Sender</c:v>
                </c:pt>
                <c:pt idx="3">
                  <c:v>Receiver</c:v>
                </c:pt>
                <c:pt idx="4">
                  <c:v>Sender</c:v>
                </c:pt>
                <c:pt idx="5">
                  <c:v>Receiver</c:v>
                </c:pt>
                <c:pt idx="6">
                  <c:v>Sender</c:v>
                </c:pt>
                <c:pt idx="7">
                  <c:v>Receiver</c:v>
                </c:pt>
              </c:strCache>
            </c:strRef>
          </c:cat>
          <c:val>
            <c:numRef>
              <c:f>Munka1!$J$3:$K$3</c:f>
              <c:numCache>
                <c:formatCode>General</c:formatCode>
                <c:ptCount val="2"/>
                <c:pt idx="0">
                  <c:v>0.56799999999999995</c:v>
                </c:pt>
                <c:pt idx="1">
                  <c:v>0.47899999999999998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F4-4DA0-B502-6707034D3E5B}"/>
            </c:ext>
          </c:extLst>
        </c:ser>
        <c:ser>
          <c:idx val="3"/>
          <c:order val="3"/>
          <c:tx>
            <c:strRef>
              <c:f>Munka1!$G$1</c:f>
              <c:strCache>
                <c:ptCount val="1"/>
                <c:pt idx="0">
                  <c:v>Cisco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Munka1!$A$2:$K$2</c:f>
              <c:strCache>
                <c:ptCount val="8"/>
                <c:pt idx="0">
                  <c:v>Sender</c:v>
                </c:pt>
                <c:pt idx="1">
                  <c:v>Receiver</c:v>
                </c:pt>
                <c:pt idx="2">
                  <c:v>Sender</c:v>
                </c:pt>
                <c:pt idx="3">
                  <c:v>Receiver</c:v>
                </c:pt>
                <c:pt idx="4">
                  <c:v>Sender</c:v>
                </c:pt>
                <c:pt idx="5">
                  <c:v>Receiver</c:v>
                </c:pt>
                <c:pt idx="6">
                  <c:v>Sender</c:v>
                </c:pt>
                <c:pt idx="7">
                  <c:v>Receiver</c:v>
                </c:pt>
              </c:strCache>
            </c:strRef>
          </c:cat>
          <c:val>
            <c:numRef>
              <c:f>Munka1!$G$3:$H$3</c:f>
              <c:numCache>
                <c:formatCode>General</c:formatCode>
                <c:ptCount val="2"/>
                <c:pt idx="0">
                  <c:v>0.39200000000000002</c:v>
                </c:pt>
                <c:pt idx="1">
                  <c:v>0.36399999999999999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F4-4DA0-B502-6707034D3E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57818064"/>
        <c:axId val="1057817584"/>
      </c:barChart>
      <c:catAx>
        <c:axId val="1057818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817584"/>
        <c:crosses val="autoZero"/>
        <c:auto val="1"/>
        <c:lblAlgn val="ctr"/>
        <c:lblOffset val="100"/>
        <c:noMultiLvlLbl val="0"/>
      </c:catAx>
      <c:valAx>
        <c:axId val="1057817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dirty="0"/>
                  <a:t>Mbps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81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0.56089</cdr:x>
      <cdr:y>0.94056</cdr:y>
    </cdr:from>
    <cdr:to>
      <cdr:x>0.79363</cdr:x>
      <cdr:y>1</cdr:y>
    </cdr:to>
    <cdr:sp macro="" textlink="">
      <cdr:nvSpPr>
        <cdr:cNvPr id="3" name="Szövegdoboz 1">
          <a:extLst xmlns:a="http://schemas.openxmlformats.org/drawingml/2006/main">
            <a:ext uri="{FF2B5EF4-FFF2-40B4-BE49-F238E27FC236}">
              <a16:creationId xmlns:a16="http://schemas.microsoft.com/office/drawing/2014/main" id="{7FB96527-D51C-9760-33C0-E1235AFB3270}"/>
            </a:ext>
          </a:extLst>
        </cdr:cNvPr>
        <cdr:cNvSpPr txBox="1"/>
      </cdr:nvSpPr>
      <cdr:spPr>
        <a:xfrm xmlns:a="http://schemas.openxmlformats.org/drawingml/2006/main">
          <a:off x="6838404" y="5952095"/>
          <a:ext cx="2837484" cy="3761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u-HU" sz="1500" dirty="0"/>
            <a:t>(TP-LINK</a:t>
          </a:r>
          <a:r>
            <a:rPr lang="en-GB" sz="1500" dirty="0"/>
            <a:t> </a:t>
          </a:r>
          <a:r>
            <a:rPr lang="hu-HU" sz="1600" dirty="0"/>
            <a:t>vállalati</a:t>
          </a:r>
          <a:r>
            <a:rPr lang="hu-HU" sz="1500" dirty="0"/>
            <a:t> érték</a:t>
          </a:r>
          <a:r>
            <a:rPr lang="en-GB" sz="1500" dirty="0"/>
            <a:t>*1</a:t>
          </a:r>
          <a:r>
            <a:rPr lang="hu-HU" sz="1500" dirty="0"/>
            <a:t>0)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F6D82-066C-FA4D-8270-4E3B76B0A85B}" type="datetimeFigureOut">
              <a:t>7/2/2024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2847-51ED-1449-A9AF-8F855167E8E6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1350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Köszöntés</a:t>
            </a:r>
          </a:p>
          <a:p>
            <a:r>
              <a:rPr lang="hu-HU" dirty="0"/>
              <a:t>Bemutatkozás</a:t>
            </a:r>
          </a:p>
          <a:p>
            <a:r>
              <a:rPr lang="hu-HU" dirty="0"/>
              <a:t>Név</a:t>
            </a:r>
            <a:r>
              <a:rPr lang="hu-HU" baseline="0" dirty="0"/>
              <a:t> szak </a:t>
            </a:r>
          </a:p>
          <a:p>
            <a:r>
              <a:rPr lang="hu-HU" baseline="0" dirty="0"/>
              <a:t>Bemutató nem dolgozat!!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0F08-F841-46D0-8361-57C8D6821E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Kliens szerver kezdetben majd ezt </a:t>
            </a:r>
            <a:r>
              <a:rPr lang="hu-HU" dirty="0" err="1"/>
              <a:t>minde</a:t>
            </a:r>
            <a:r>
              <a:rPr lang="hu-HU" dirty="0"/>
              <a:t> routerre</a:t>
            </a:r>
          </a:p>
          <a:p>
            <a:r>
              <a:rPr lang="hu-HU" dirty="0"/>
              <a:t>-ezeken  mérések elvégzése</a:t>
            </a:r>
          </a:p>
          <a:p>
            <a:r>
              <a:rPr lang="hu-HU" dirty="0"/>
              <a:t>-több  gép összerakása </a:t>
            </a:r>
            <a:r>
              <a:rPr lang="hu-HU" dirty="0" err="1"/>
              <a:t>switchek</a:t>
            </a:r>
            <a:r>
              <a:rPr lang="hu-HU" dirty="0"/>
              <a:t> beiktatása a rendszerbe</a:t>
            </a:r>
          </a:p>
          <a:p>
            <a:r>
              <a:rPr lang="hu-HU" dirty="0"/>
              <a:t>-elmondani a </a:t>
            </a:r>
            <a:r>
              <a:rPr lang="hu-HU" dirty="0" err="1"/>
              <a:t>wan</a:t>
            </a:r>
            <a:r>
              <a:rPr lang="hu-HU" dirty="0"/>
              <a:t> </a:t>
            </a:r>
            <a:r>
              <a:rPr lang="hu-HU" dirty="0" err="1"/>
              <a:t>lan</a:t>
            </a:r>
            <a:r>
              <a:rPr lang="hu-HU" dirty="0"/>
              <a:t> összeköttetést</a:t>
            </a:r>
          </a:p>
          <a:p>
            <a:r>
              <a:rPr lang="hu-HU" dirty="0"/>
              <a:t>-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14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89369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Kliens szerver kezdetben majd ezt </a:t>
            </a:r>
            <a:r>
              <a:rPr lang="hu-HU" dirty="0" err="1"/>
              <a:t>minde</a:t>
            </a:r>
            <a:r>
              <a:rPr lang="hu-HU" dirty="0"/>
              <a:t> routerre</a:t>
            </a:r>
          </a:p>
          <a:p>
            <a:r>
              <a:rPr lang="hu-HU" dirty="0"/>
              <a:t>-ezeken  mérések elvégzése</a:t>
            </a:r>
          </a:p>
          <a:p>
            <a:r>
              <a:rPr lang="hu-HU" dirty="0"/>
              <a:t>-több  gép összerakása </a:t>
            </a:r>
            <a:r>
              <a:rPr lang="hu-HU" dirty="0" err="1"/>
              <a:t>switchek</a:t>
            </a:r>
            <a:r>
              <a:rPr lang="hu-HU" dirty="0"/>
              <a:t> beiktatása a rendszerbe</a:t>
            </a:r>
          </a:p>
          <a:p>
            <a:r>
              <a:rPr lang="hu-HU" dirty="0"/>
              <a:t>-elmondani a </a:t>
            </a:r>
            <a:r>
              <a:rPr lang="hu-HU" dirty="0" err="1"/>
              <a:t>wan</a:t>
            </a:r>
            <a:r>
              <a:rPr lang="hu-HU" dirty="0"/>
              <a:t> </a:t>
            </a:r>
            <a:r>
              <a:rPr lang="hu-HU" dirty="0" err="1"/>
              <a:t>lan</a:t>
            </a:r>
            <a:r>
              <a:rPr lang="hu-HU" dirty="0"/>
              <a:t> összeköttetést</a:t>
            </a:r>
          </a:p>
          <a:p>
            <a:r>
              <a:rPr lang="hu-HU" dirty="0"/>
              <a:t>-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15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591626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18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769308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TP-LINK hibája</a:t>
            </a:r>
            <a:endParaRPr lang="en-GB" dirty="0"/>
          </a:p>
          <a:p>
            <a:r>
              <a:rPr lang="en-GB" dirty="0"/>
              <a:t>T</a:t>
            </a:r>
            <a:r>
              <a:rPr lang="hu-HU" dirty="0" err="1"/>
              <a:t>öbbi</a:t>
            </a:r>
            <a:r>
              <a:rPr lang="hu-HU" dirty="0"/>
              <a:t> nagyjából ugyan az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19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253361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TP-LINK hibája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20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6455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TP-LINK hibája</a:t>
            </a:r>
            <a:endParaRPr lang="en-LT" dirty="0"/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21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09272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TP-LINK hibája</a:t>
            </a:r>
            <a:endParaRPr lang="en-LT" dirty="0"/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22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37855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TP-LINK hibája</a:t>
            </a:r>
            <a:endParaRPr lang="en-LT" dirty="0"/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23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23256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TP-LINK hibája</a:t>
            </a:r>
            <a:endParaRPr lang="en-LT" dirty="0"/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24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95708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TP-LINK hibája</a:t>
            </a:r>
            <a:endParaRPr lang="en-LT" dirty="0"/>
          </a:p>
          <a:p>
            <a:r>
              <a:rPr lang="hu-HU" dirty="0"/>
              <a:t>0% mert a generálás más mint az Iperf esetén 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25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3797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70964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TP-LINK hibája</a:t>
            </a:r>
            <a:endParaRPr lang="en-LT" dirty="0"/>
          </a:p>
          <a:p>
            <a:r>
              <a:rPr lang="en-GB" dirty="0"/>
              <a:t>TP</a:t>
            </a:r>
            <a:r>
              <a:rPr lang="hu-HU" dirty="0"/>
              <a:t>-LINK értéke megszorozva 10-el a helyes érték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26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07586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27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9972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TP-LINK hibája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1G adat átküldése </a:t>
            </a:r>
            <a:endParaRPr lang="en-LT" dirty="0"/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28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988244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29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7115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Tp</a:t>
            </a:r>
            <a:r>
              <a:rPr lang="hu-HU" dirty="0"/>
              <a:t>-link router 64 beírt szabályt enged Asus szintén 32</a:t>
            </a:r>
          </a:p>
          <a:p>
            <a:r>
              <a:rPr lang="hu-HU" dirty="0"/>
              <a:t>Nem változtat az átviteli sebességen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30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7129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 magos </a:t>
            </a:r>
            <a:r>
              <a:rPr lang="hu-HU" dirty="0" err="1"/>
              <a:t>intel</a:t>
            </a:r>
            <a:r>
              <a:rPr lang="hu-HU" dirty="0"/>
              <a:t> </a:t>
            </a:r>
            <a:r>
              <a:rPr lang="hu-HU" dirty="0" err="1"/>
              <a:t>Xeon</a:t>
            </a:r>
            <a:r>
              <a:rPr lang="hu-HU" dirty="0"/>
              <a:t> 5450 3.7GHz</a:t>
            </a:r>
          </a:p>
          <a:p>
            <a:r>
              <a:rPr lang="hu-HU" dirty="0"/>
              <a:t>Nem változtat az átviteli sebességen</a:t>
            </a:r>
          </a:p>
          <a:p>
            <a:r>
              <a:rPr lang="hu-HU" dirty="0"/>
              <a:t>Nincs mérvadó különbség 0 és 1000 szabály között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31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7510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Több mag kevesebb terhelés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Tűzfal átvitele </a:t>
            </a:r>
            <a:r>
              <a:rPr lang="hu-HU" dirty="0" err="1"/>
              <a:t>cpu</a:t>
            </a:r>
            <a:r>
              <a:rPr lang="hu-HU" dirty="0"/>
              <a:t> igényes folyamat</a:t>
            </a:r>
            <a:endParaRPr lang="en-LT" dirty="0"/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32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982029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Tűzfal beiktatása következő feladat </a:t>
            </a:r>
          </a:p>
          <a:p>
            <a:r>
              <a:rPr lang="hu-HU" dirty="0"/>
              <a:t>-lehetne 10Gbps routerrel is a méréseket elvégezni lehet jobb?</a:t>
            </a:r>
          </a:p>
          <a:p>
            <a:r>
              <a:rPr lang="hu-HU" dirty="0"/>
              <a:t>Kombinálni a méréseket összehasonlítani a routereket a 10Gbps-sel</a:t>
            </a:r>
          </a:p>
          <a:p>
            <a:r>
              <a:rPr lang="hu-HU" dirty="0"/>
              <a:t>Több időn keresztül mérni?</a:t>
            </a:r>
          </a:p>
          <a:p>
            <a:r>
              <a:rPr lang="hu-HU" dirty="0"/>
              <a:t>Csatlakozni az internetre?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34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63246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Tűzfal beiktatása következő feladat </a:t>
            </a:r>
          </a:p>
          <a:p>
            <a:r>
              <a:rPr lang="hu-HU" dirty="0"/>
              <a:t>-lehetne 10Gbps routerrel is a méréseket elvégezni lehet jobb?</a:t>
            </a:r>
          </a:p>
          <a:p>
            <a:r>
              <a:rPr lang="hu-HU" dirty="0"/>
              <a:t>Kombinálni a méréseket összehasonlítani a routereket a 10Gbps-sel</a:t>
            </a:r>
          </a:p>
          <a:p>
            <a:r>
              <a:rPr lang="hu-HU" dirty="0"/>
              <a:t>Több időn keresztül mérni?</a:t>
            </a:r>
          </a:p>
          <a:p>
            <a:r>
              <a:rPr lang="hu-HU" dirty="0"/>
              <a:t>Csatlakozni az internetre?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35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03703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Elmondani TP-LINK nem hozta az elvárt eredményeket -&gt; valami hiba van benne hiba oka nem tudni (hardware / software)</a:t>
            </a:r>
          </a:p>
          <a:p>
            <a:r>
              <a:rPr lang="hu-HU" dirty="0"/>
              <a:t>Ipari router mezei router nincsen </a:t>
            </a:r>
            <a:r>
              <a:rPr lang="hu-HU" dirty="0" err="1"/>
              <a:t>szignifigkáns</a:t>
            </a:r>
            <a:r>
              <a:rPr lang="hu-HU" dirty="0"/>
              <a:t> </a:t>
            </a:r>
            <a:r>
              <a:rPr lang="hu-HU" dirty="0" err="1"/>
              <a:t>külömbség</a:t>
            </a:r>
            <a:r>
              <a:rPr lang="hu-HU" dirty="0"/>
              <a:t> -&gt; ár != teljesítmény (viszonylag régi routerek)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E92847-51ED-1449-A9AF-8F855167E8E6}" type="slidenum">
              <a:rPr kumimoji="0" lang="en-L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63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 „internet” egy globális hálózat, amely különböző számítógépeket és hálózati eszközöket kapcsol össze szerte a világon.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„A szabványok azt definiálják, ami az együttműködéshez (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interoperability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kell: se többet se kevesebbet”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dolgozat témája az adat átviteli sebességre fókuszál, különböző hálózati topológiákban. </a:t>
            </a:r>
            <a:r>
              <a:rPr lang="hu-H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megvalósítás során több router adatátviteli sebessége került összehasonlításra,</a:t>
            </a:r>
            <a:endParaRPr lang="hu-HU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Federal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Communications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Commission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(FCC) szerint</a:t>
            </a:r>
            <a:r>
              <a:rPr lang="hu-HU" dirty="0"/>
              <a:t> Internet sebessége 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25Mbps-os letöltési sebesség és 3Mbps feltöltési sebesség</a:t>
            </a: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Mbps (Megabit/sec) 1Mb -&gt; 10^6bit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77903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-router -&gt; </a:t>
            </a:r>
            <a:r>
              <a:rPr lang="hu-HU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OSI modell </a:t>
            </a:r>
            <a:r>
              <a:rPr lang="hu-HU" sz="1800" kern="100" dirty="0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harmadik rétegében (</a:t>
            </a:r>
            <a:r>
              <a:rPr lang="hu-HU" sz="1800" kern="100" dirty="0" err="1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hu-HU" sz="1800" kern="100" dirty="0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3) </a:t>
            </a:r>
            <a:r>
              <a:rPr lang="hu-HU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működnek -&gt; RJ45-ös csatlakozó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-switch -&gt; </a:t>
            </a:r>
            <a:r>
              <a:rPr lang="hu-HU" sz="1800" dirty="0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MAC-címet használ.Layer2</a:t>
            </a:r>
            <a:endParaRPr lang="hu-HU" sz="1800" dirty="0">
              <a:solidFill>
                <a:srgbClr val="BF8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-TCP/UDP -&gt; </a:t>
            </a:r>
            <a:r>
              <a:rPr lang="hu-HU" sz="1800" dirty="0" err="1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layer</a:t>
            </a:r>
            <a:r>
              <a:rPr lang="hu-HU" sz="1800" dirty="0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</a:t>
            </a:r>
          </a:p>
          <a:p>
            <a:r>
              <a:rPr lang="hu-HU" sz="1800" dirty="0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-Iperf hálózati mérésre használt </a:t>
            </a:r>
            <a:r>
              <a:rPr lang="hu-HU" sz="1800" dirty="0" err="1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szoftware</a:t>
            </a:r>
            <a:endParaRPr lang="hu-HU" sz="1800" dirty="0">
              <a:solidFill>
                <a:srgbClr val="BF8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-Iperf hibája -&gt; megoldás SourcesOnOff</a:t>
            </a:r>
          </a:p>
          <a:p>
            <a:r>
              <a:rPr lang="hu-HU" sz="1800" dirty="0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-SourcesOnOff valós hálózati adatforgalom mérése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6608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Kliens szerver kezdetben majd ezt </a:t>
            </a:r>
            <a:r>
              <a:rPr lang="hu-HU" dirty="0" err="1"/>
              <a:t>minde</a:t>
            </a:r>
            <a:r>
              <a:rPr lang="hu-HU" dirty="0"/>
              <a:t> routerre</a:t>
            </a:r>
          </a:p>
          <a:p>
            <a:r>
              <a:rPr lang="hu-HU" dirty="0"/>
              <a:t>-ezeken  mérések elvégzése</a:t>
            </a:r>
          </a:p>
          <a:p>
            <a:r>
              <a:rPr lang="hu-HU" dirty="0"/>
              <a:t>-több  gép összerakása </a:t>
            </a:r>
            <a:r>
              <a:rPr lang="hu-HU" dirty="0" err="1"/>
              <a:t>switchek</a:t>
            </a:r>
            <a:r>
              <a:rPr lang="hu-HU" dirty="0"/>
              <a:t> beiktatása a rendszerbe</a:t>
            </a:r>
          </a:p>
          <a:p>
            <a:r>
              <a:rPr lang="hu-HU" dirty="0"/>
              <a:t>-elmondani a </a:t>
            </a:r>
            <a:r>
              <a:rPr lang="hu-HU" dirty="0" err="1"/>
              <a:t>wan</a:t>
            </a:r>
            <a:r>
              <a:rPr lang="hu-HU" dirty="0"/>
              <a:t> </a:t>
            </a:r>
            <a:r>
              <a:rPr lang="hu-HU" dirty="0" err="1"/>
              <a:t>lan</a:t>
            </a:r>
            <a:r>
              <a:rPr lang="hu-HU" dirty="0"/>
              <a:t> összeköttetést</a:t>
            </a:r>
          </a:p>
          <a:p>
            <a:r>
              <a:rPr lang="hu-HU" dirty="0"/>
              <a:t>-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9527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-ötlet sebesség mérés és összehasonlítás</a:t>
            </a:r>
          </a:p>
          <a:p>
            <a:r>
              <a:rPr lang="hu-HU" dirty="0"/>
              <a:t>-rendszer összetétele(röviden) később bővebben</a:t>
            </a:r>
          </a:p>
          <a:p>
            <a:r>
              <a:rPr lang="hu-HU" dirty="0"/>
              <a:t>-eredmények összegzése(később)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107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 router</a:t>
            </a:r>
            <a:r>
              <a:rPr lang="hu-HU" dirty="0"/>
              <a:t> összehasonlítása 1Gbps és 100Mbps. Közben még az ipai iparival a mezei mezeivel</a:t>
            </a:r>
          </a:p>
          <a:p>
            <a:r>
              <a:rPr lang="hu-HU" dirty="0"/>
              <a:t>Át lettek forgatva az IP címek 192.168.33.0 hálózatról 192.168.0.0-ás hálózatra</a:t>
            </a:r>
          </a:p>
          <a:p>
            <a:r>
              <a:rPr lang="hu-HU" dirty="0"/>
              <a:t>Cisconál nem kell mivel külön kezelhetőek az interfészek 192.168.0.0-ás és 192.168.1.0-ás hálózat van használva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7022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Több perces mérésnek nincs értelme </a:t>
            </a:r>
            <a:r>
              <a:rPr lang="hu-HU" dirty="0" err="1"/>
              <a:t>Iperfnél</a:t>
            </a:r>
            <a:r>
              <a:rPr lang="hu-HU" dirty="0"/>
              <a:t> a rendszer hamar beáll az optimális állapotra</a:t>
            </a:r>
          </a:p>
          <a:p>
            <a:r>
              <a:rPr lang="hu-HU" dirty="0"/>
              <a:t>Amennyit megadtam </a:t>
            </a:r>
            <a:r>
              <a:rPr lang="hu-HU" dirty="0" err="1"/>
              <a:t>max</a:t>
            </a:r>
            <a:r>
              <a:rPr lang="hu-HU" dirty="0"/>
              <a:t> átviteli sebességet az tartja</a:t>
            </a:r>
          </a:p>
          <a:p>
            <a:r>
              <a:rPr lang="hu-HU" dirty="0"/>
              <a:t>Megmutassa az átviteli sebességet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11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4538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Változó adatsebesség-&gt; nem konstans</a:t>
            </a:r>
          </a:p>
          <a:p>
            <a:r>
              <a:rPr lang="hu-HU" dirty="0"/>
              <a:t>Több portot nyit</a:t>
            </a:r>
          </a:p>
          <a:p>
            <a:r>
              <a:rPr lang="hu-HU" dirty="0"/>
              <a:t>Nem tud annyit mint az </a:t>
            </a:r>
            <a:r>
              <a:rPr lang="hu-HU" dirty="0" err="1"/>
              <a:t>iperf</a:t>
            </a:r>
            <a:endParaRPr lang="hu-HU" dirty="0"/>
          </a:p>
          <a:p>
            <a:r>
              <a:rPr lang="hu-HU" dirty="0"/>
              <a:t>Valósabb mérési eredmény</a:t>
            </a:r>
          </a:p>
          <a:p>
            <a:r>
              <a:rPr lang="hu-HU" dirty="0"/>
              <a:t>Más program használata kell nem mint </a:t>
            </a:r>
            <a:r>
              <a:rPr lang="hu-HU" dirty="0" err="1"/>
              <a:t>iperf</a:t>
            </a:r>
            <a:r>
              <a:rPr lang="hu-HU" dirty="0"/>
              <a:t> -&gt; </a:t>
            </a:r>
            <a:r>
              <a:rPr lang="hu-HU" dirty="0" err="1"/>
              <a:t>vnstat</a:t>
            </a:r>
            <a:endParaRPr lang="hu-HU" dirty="0"/>
          </a:p>
          <a:p>
            <a:r>
              <a:rPr lang="hu-HU" dirty="0"/>
              <a:t>Több mérés lett elvégezve!!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12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02684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7/2/2024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94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7/2/2024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29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7/2/2024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64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7/2/2024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28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7/2/2024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303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7/2/2024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514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7/2/2024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285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7/2/2024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33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7/2/2024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16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7/2/2024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9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7/2/2024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5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7/2/2024</a:t>
            </a:fld>
            <a:endParaRPr lang="en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3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7/2/2024</a:t>
            </a:fld>
            <a:endParaRPr lang="en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1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7/2/2024</a:t>
            </a:fld>
            <a:endParaRPr lang="en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2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7/2/2024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3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rPr lang="en-US" smtClean="0"/>
              <a:t>7/2/2024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82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1EB-52E9-864A-B0F6-E4DE6976EFAF}" type="datetimeFigureOut">
              <a:rPr lang="en-US" smtClean="0"/>
              <a:t>7/2/2024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72A2A8-704E-EF48-80AE-D3783EE3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2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microsoft.com/office/2007/relationships/hdphoto" Target="../media/hdphoto1.wdp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jpeg"/><Relationship Id="rId7" Type="http://schemas.microsoft.com/office/2007/relationships/hdphoto" Target="../media/hdphoto4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microsoft.com/office/2007/relationships/hdphoto" Target="../media/hdphoto3.wdp"/><Relationship Id="rId4" Type="http://schemas.openxmlformats.org/officeDocument/2006/relationships/image" Target="../media/image34.png"/><Relationship Id="rId9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image" Target="../media/image6.png"/><Relationship Id="rId18" Type="http://schemas.openxmlformats.org/officeDocument/2006/relationships/image" Target="../media/image7.png"/><Relationship Id="rId3" Type="http://schemas.openxmlformats.org/officeDocument/2006/relationships/image" Target="../media/image2.jpeg"/><Relationship Id="rId21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17" Type="http://schemas.openxmlformats.org/officeDocument/2006/relationships/slide" Target="slide13.xml"/><Relationship Id="rId25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0" Type="http://schemas.openxmlformats.org/officeDocument/2006/relationships/slide" Target="slide3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slide" Target="slide3.xml"/><Relationship Id="rId24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23" Type="http://schemas.openxmlformats.org/officeDocument/2006/relationships/slide" Target="slide6.xml"/><Relationship Id="rId10" Type="http://schemas.openxmlformats.org/officeDocument/2006/relationships/image" Target="../media/image5.png"/><Relationship Id="rId19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14" Type="http://schemas.openxmlformats.org/officeDocument/2006/relationships/slide" Target="slide8.xml"/><Relationship Id="rId22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microsoft.com/office/2007/relationships/hdphoto" Target="../media/hdphoto6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microsoft.com/office/2007/relationships/hdphoto" Target="../media/hdphoto6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microsoft.com/office/2007/relationships/hdphoto" Target="../media/hdphoto6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microsoft.com/office/2007/relationships/hdphoto" Target="../media/hdphoto6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microsoft.com/office/2007/relationships/hdphoto" Target="../media/hdphoto6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microsoft.com/office/2007/relationships/hdphoto" Target="../media/hdphoto6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microsoft.com/office/2007/relationships/hdphoto" Target="../media/hdphoto6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microsoft.com/office/2007/relationships/hdphoto" Target="../media/hdphoto6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microsoft.com/office/2007/relationships/hdphoto" Target="../media/hdphoto6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microsoft.com/office/2007/relationships/hdphoto" Target="../media/hdphoto6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chart" Target="../charts/chart11.xml"/><Relationship Id="rId4" Type="http://schemas.microsoft.com/office/2007/relationships/hdphoto" Target="../media/hdphoto6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microsoft.com/office/2007/relationships/hdphoto" Target="../media/hdphoto6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microsoft.com/office/2007/relationships/hdphoto" Target="../media/hdphoto6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jpe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Relationship Id="rId9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e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476" y="98347"/>
            <a:ext cx="3009524" cy="1231746"/>
          </a:xfrm>
          <a:prstGeom prst="rect">
            <a:avLst/>
          </a:prstGeom>
        </p:spPr>
      </p:pic>
      <p:sp>
        <p:nvSpPr>
          <p:cNvPr id="5" name="Tartalom helye 4"/>
          <p:cNvSpPr txBox="1">
            <a:spLocks/>
          </p:cNvSpPr>
          <p:nvPr/>
        </p:nvSpPr>
        <p:spPr>
          <a:xfrm>
            <a:off x="85725" y="5475514"/>
            <a:ext cx="3931104" cy="16067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Erszény Péter-Tibor</a:t>
            </a:r>
          </a:p>
          <a:p>
            <a:pPr algn="l">
              <a:spcBef>
                <a:spcPts val="0"/>
              </a:spcBef>
            </a:pPr>
            <a:r>
              <a:rPr 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Infokommunikáció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hálózatok és rendszerek (távközlés)</a:t>
            </a:r>
            <a:b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Konzulens: Dr. Hajdú Szabolcs</a:t>
            </a:r>
            <a:b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mboid 2">
            <a:extLst>
              <a:ext uri="{FF2B5EF4-FFF2-40B4-BE49-F238E27FC236}">
                <a16:creationId xmlns:a16="http://schemas.microsoft.com/office/drawing/2014/main" id="{C7C65EF9-AFFB-E99B-7EBC-B22DE5B3C31B}"/>
              </a:ext>
            </a:extLst>
          </p:cNvPr>
          <p:cNvSpPr/>
          <p:nvPr/>
        </p:nvSpPr>
        <p:spPr>
          <a:xfrm>
            <a:off x="85725" y="1711876"/>
            <a:ext cx="9534525" cy="2893915"/>
          </a:xfrm>
          <a:prstGeom prst="parallelogram">
            <a:avLst/>
          </a:prstGeom>
          <a:solidFill>
            <a:schemeClr val="accent1">
              <a:alpha val="5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artalom helye 4"/>
          <p:cNvSpPr txBox="1">
            <a:spLocks/>
          </p:cNvSpPr>
          <p:nvPr/>
        </p:nvSpPr>
        <p:spPr>
          <a:xfrm>
            <a:off x="10696575" y="6460559"/>
            <a:ext cx="1495425" cy="397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2024.04.26</a:t>
            </a:r>
            <a:endParaRPr lang="hu-H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2986" y="2013995"/>
            <a:ext cx="8997703" cy="3998537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Hálózati adatforgalom vizsgálata különböző adatforgalmi terhelés mellett</a:t>
            </a:r>
            <a:br>
              <a:rPr 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Diplomadolgozat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sz="2400" dirty="0"/>
            </a:b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9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een White Background Images - Free Download on Freepik">
            <a:extLst>
              <a:ext uri="{FF2B5EF4-FFF2-40B4-BE49-F238E27FC236}">
                <a16:creationId xmlns:a16="http://schemas.microsoft.com/office/drawing/2014/main" id="{CDE7F3A8-D6BD-586D-7FB4-7A44251A6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13" y="-959234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686A0-D3CF-4B45-AB0E-0CEACD1B22AE}"/>
              </a:ext>
            </a:extLst>
          </p:cNvPr>
          <p:cNvSpPr/>
          <p:nvPr/>
        </p:nvSpPr>
        <p:spPr>
          <a:xfrm>
            <a:off x="3081454" y="3481925"/>
            <a:ext cx="6029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LT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5A0A05-374A-E017-DF8F-40B329A61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30254" y="1078602"/>
            <a:ext cx="2354668" cy="176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sco - CISCO2801-AC-IP - 2801 Router with inline power,2FE,4slots,IP  BASE,64F/128D new and refurbished buy online low prices">
            <a:extLst>
              <a:ext uri="{FF2B5EF4-FFF2-40B4-BE49-F238E27FC236}">
                <a16:creationId xmlns:a16="http://schemas.microsoft.com/office/drawing/2014/main" id="{96ED01F2-4ACF-9F03-FEE2-FB4C109D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426" y="1127249"/>
            <a:ext cx="2323103" cy="175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US RT-N18U Router - Preturi">
            <a:extLst>
              <a:ext uri="{FF2B5EF4-FFF2-40B4-BE49-F238E27FC236}">
                <a16:creationId xmlns:a16="http://schemas.microsoft.com/office/drawing/2014/main" id="{DE56880D-FABA-EFB4-4136-C9534F79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70" y="4629314"/>
            <a:ext cx="2243752" cy="155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L-WR941ND | 300Mbps Wireless N Router (Discontinued) | TP-Link Australia">
            <a:extLst>
              <a:ext uri="{FF2B5EF4-FFF2-40B4-BE49-F238E27FC236}">
                <a16:creationId xmlns:a16="http://schemas.microsoft.com/office/drawing/2014/main" id="{8910C2C6-3518-3E5F-16DE-8BCCDCAF8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786" y="4643988"/>
            <a:ext cx="2243751" cy="154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5F532A46-F029-B651-D0FE-629EB4743EBC}"/>
              </a:ext>
            </a:extLst>
          </p:cNvPr>
          <p:cNvSpPr txBox="1"/>
          <p:nvPr/>
        </p:nvSpPr>
        <p:spPr>
          <a:xfrm>
            <a:off x="1275184" y="2800209"/>
            <a:ext cx="26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5E5D906-67F9-0480-54FE-C4FF168AB954}"/>
              </a:ext>
            </a:extLst>
          </p:cNvPr>
          <p:cNvSpPr txBox="1"/>
          <p:nvPr/>
        </p:nvSpPr>
        <p:spPr>
          <a:xfrm>
            <a:off x="1275184" y="2767943"/>
            <a:ext cx="26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A716151-7A3F-276C-3FAA-77D75C1B1D69}"/>
              </a:ext>
            </a:extLst>
          </p:cNvPr>
          <p:cNvSpPr txBox="1"/>
          <p:nvPr/>
        </p:nvSpPr>
        <p:spPr>
          <a:xfrm>
            <a:off x="1283306" y="3062958"/>
            <a:ext cx="2648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TP-LINK TL-ER6120</a:t>
            </a:r>
            <a:endParaRPr lang="hu-HU" sz="2400" b="1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020AFB4-6E91-3156-EEDB-22429720C05C}"/>
              </a:ext>
            </a:extLst>
          </p:cNvPr>
          <p:cNvSpPr txBox="1"/>
          <p:nvPr/>
        </p:nvSpPr>
        <p:spPr>
          <a:xfrm>
            <a:off x="7989426" y="3020288"/>
            <a:ext cx="2648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Cisco 2800 series</a:t>
            </a:r>
            <a:endParaRPr lang="hu-HU" sz="2400" b="1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040C04F-B063-6913-F12C-64972DAE82A1}"/>
              </a:ext>
            </a:extLst>
          </p:cNvPr>
          <p:cNvSpPr txBox="1"/>
          <p:nvPr/>
        </p:nvSpPr>
        <p:spPr>
          <a:xfrm>
            <a:off x="1402344" y="6478589"/>
            <a:ext cx="2648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Asus RT-N18U</a:t>
            </a:r>
            <a:endParaRPr lang="hu-HU" sz="2000" b="1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5D3D3714-8D3B-A27A-1BC7-61D4954F1514}"/>
              </a:ext>
            </a:extLst>
          </p:cNvPr>
          <p:cNvSpPr txBox="1"/>
          <p:nvPr/>
        </p:nvSpPr>
        <p:spPr>
          <a:xfrm>
            <a:off x="7786264" y="6347080"/>
            <a:ext cx="364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TP-LINK TL-WR941ND</a:t>
            </a:r>
            <a:endParaRPr lang="hu-HU" sz="2400" b="1" dirty="0"/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654284BC-5FB8-5E0E-77EC-5C8920100BD2}"/>
              </a:ext>
            </a:extLst>
          </p:cNvPr>
          <p:cNvCxnSpPr>
            <a:cxnSpLocks/>
          </p:cNvCxnSpPr>
          <p:nvPr/>
        </p:nvCxnSpPr>
        <p:spPr>
          <a:xfrm>
            <a:off x="2664893" y="3736160"/>
            <a:ext cx="0" cy="74268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F5528006-21ED-0102-A787-43752FFE690A}"/>
              </a:ext>
            </a:extLst>
          </p:cNvPr>
          <p:cNvCxnSpPr>
            <a:cxnSpLocks/>
          </p:cNvCxnSpPr>
          <p:nvPr/>
        </p:nvCxnSpPr>
        <p:spPr>
          <a:xfrm>
            <a:off x="9150978" y="3620424"/>
            <a:ext cx="0" cy="74720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F265BFE-FB69-B0A5-C449-8BF689B8FF65}"/>
              </a:ext>
            </a:extLst>
          </p:cNvPr>
          <p:cNvSpPr txBox="1"/>
          <p:nvPr/>
        </p:nvSpPr>
        <p:spPr>
          <a:xfrm>
            <a:off x="4030709" y="4478843"/>
            <a:ext cx="3491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TP-LINK, </a:t>
            </a:r>
            <a:r>
              <a:rPr lang="hu-HU" sz="2400" dirty="0" err="1"/>
              <a:t>Asus</a:t>
            </a:r>
            <a:r>
              <a:rPr lang="hu-HU" sz="2400" dirty="0"/>
              <a:t> összeköttetés hasonló megvalósítás WAN-&gt;LAN átforgatás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8F628FE-CB56-2B33-197E-A614484B3891}"/>
              </a:ext>
            </a:extLst>
          </p:cNvPr>
          <p:cNvSpPr txBox="1"/>
          <p:nvPr/>
        </p:nvSpPr>
        <p:spPr>
          <a:xfrm>
            <a:off x="3923748" y="1073563"/>
            <a:ext cx="3491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Cisco konfigurálása eltérő</a:t>
            </a:r>
          </a:p>
          <a:p>
            <a:r>
              <a:rPr lang="hu-HU" sz="2400" dirty="0"/>
              <a:t>-Interfészek külön kezelhetőek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E052C42-6994-1595-2CFD-F8DAD77CEBFC}"/>
              </a:ext>
            </a:extLst>
          </p:cNvPr>
          <p:cNvSpPr txBox="1"/>
          <p:nvPr/>
        </p:nvSpPr>
        <p:spPr>
          <a:xfrm>
            <a:off x="2924585" y="3509950"/>
            <a:ext cx="2693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1Gbps összehasonlítása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4C26C93E-C4FD-DF08-132B-48C73A5FAB07}"/>
              </a:ext>
            </a:extLst>
          </p:cNvPr>
          <p:cNvSpPr txBox="1"/>
          <p:nvPr/>
        </p:nvSpPr>
        <p:spPr>
          <a:xfrm>
            <a:off x="6876060" y="3683377"/>
            <a:ext cx="2962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100Mbps összehasonlítása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C8A61EA-F5BF-C126-46B9-7ADEE1E1FBFA}"/>
              </a:ext>
            </a:extLst>
          </p:cNvPr>
          <p:cNvSpPr txBox="1"/>
          <p:nvPr/>
        </p:nvSpPr>
        <p:spPr>
          <a:xfrm>
            <a:off x="1275184" y="157359"/>
            <a:ext cx="751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Hardver felépítés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253471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een White Background Images - Free Download on Freepik">
            <a:extLst>
              <a:ext uri="{FF2B5EF4-FFF2-40B4-BE49-F238E27FC236}">
                <a16:creationId xmlns:a16="http://schemas.microsoft.com/office/drawing/2014/main" id="{31F8E3C7-328C-BCBF-1858-E8E9E7DA0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8909" y="-906310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686A0-D3CF-4B45-AB0E-0CEACD1B22AE}"/>
              </a:ext>
            </a:extLst>
          </p:cNvPr>
          <p:cNvSpPr/>
          <p:nvPr/>
        </p:nvSpPr>
        <p:spPr>
          <a:xfrm>
            <a:off x="3081454" y="3481925"/>
            <a:ext cx="6029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LT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F532A46-F029-B651-D0FE-629EB4743EBC}"/>
              </a:ext>
            </a:extLst>
          </p:cNvPr>
          <p:cNvSpPr txBox="1"/>
          <p:nvPr/>
        </p:nvSpPr>
        <p:spPr>
          <a:xfrm>
            <a:off x="1275184" y="2800209"/>
            <a:ext cx="26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5E5D906-67F9-0480-54FE-C4FF168AB954}"/>
              </a:ext>
            </a:extLst>
          </p:cNvPr>
          <p:cNvSpPr txBox="1"/>
          <p:nvPr/>
        </p:nvSpPr>
        <p:spPr>
          <a:xfrm>
            <a:off x="1275184" y="2767943"/>
            <a:ext cx="26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79E32C3-BF06-5690-3C6E-D2F97516E7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1000"/>
                    </a14:imgEffect>
                    <a14:imgEffect>
                      <a14:brightnessContrast contrast="34000"/>
                    </a14:imgEffect>
                  </a14:imgLayer>
                </a14:imgProps>
              </a:ext>
            </a:extLst>
          </a:blip>
          <a:srcRect r="7160"/>
          <a:stretch/>
        </p:blipFill>
        <p:spPr>
          <a:xfrm>
            <a:off x="167355" y="3688460"/>
            <a:ext cx="6919245" cy="3234072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2B35F015-8FAD-3180-4541-4A5D4D4C7F06}"/>
              </a:ext>
            </a:extLst>
          </p:cNvPr>
          <p:cNvSpPr txBox="1"/>
          <p:nvPr/>
        </p:nvSpPr>
        <p:spPr>
          <a:xfrm>
            <a:off x="89227" y="480395"/>
            <a:ext cx="7784773" cy="319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Iperf 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mérés konstans eredmény mindig tartja a beállított értékét 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egy port-ot és egy IP címet használ mindkét oldalon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alkalmazkodik a rendszer a terheléshez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 generált adatfolyam nem hasonlít a valós interneten jelentkező adatfolyamhoz 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átviteli sebesség megközelítő tesztelésre megfelel 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0E8B97A4-DF3B-8F47-9023-8F4608F79F1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38000"/>
                    </a14:imgEffect>
                    <a14:imgEffect>
                      <a14:brightnessContrast contrast="15000"/>
                    </a14:imgEffect>
                  </a14:imgLayer>
                </a14:imgProps>
              </a:ext>
            </a:extLst>
          </a:blip>
          <a:srcRect r="19513"/>
          <a:stretch/>
        </p:blipFill>
        <p:spPr>
          <a:xfrm>
            <a:off x="8099887" y="249076"/>
            <a:ext cx="3221803" cy="473723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4086424-3025-23FF-9267-7124B156B50E}"/>
              </a:ext>
            </a:extLst>
          </p:cNvPr>
          <p:cNvSpPr txBox="1"/>
          <p:nvPr/>
        </p:nvSpPr>
        <p:spPr>
          <a:xfrm>
            <a:off x="232927" y="-12534"/>
            <a:ext cx="751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Mérések Iperf szoftver</a:t>
            </a:r>
            <a:endParaRPr lang="hu-HU" sz="2800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4DA5745-06EA-A9B1-B647-1DE6819D662F}"/>
              </a:ext>
            </a:extLst>
          </p:cNvPr>
          <p:cNvSpPr txBox="1"/>
          <p:nvPr/>
        </p:nvSpPr>
        <p:spPr>
          <a:xfrm>
            <a:off x="6686538" y="3701976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100Mb/s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06263D5-042C-A874-32A7-DE97D97F48C7}"/>
              </a:ext>
            </a:extLst>
          </p:cNvPr>
          <p:cNvSpPr txBox="1"/>
          <p:nvPr/>
        </p:nvSpPr>
        <p:spPr>
          <a:xfrm>
            <a:off x="6668337" y="4223714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80Mb/s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C323339-ACA5-F3BD-2BD5-EA9C88E368B2}"/>
              </a:ext>
            </a:extLst>
          </p:cNvPr>
          <p:cNvSpPr txBox="1"/>
          <p:nvPr/>
        </p:nvSpPr>
        <p:spPr>
          <a:xfrm>
            <a:off x="6668337" y="4796584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  <a:r>
              <a:rPr lang="hu-HU" dirty="0"/>
              <a:t>0Mb/s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E0DF134-5687-CCD3-CAA8-058845262DF1}"/>
              </a:ext>
            </a:extLst>
          </p:cNvPr>
          <p:cNvSpPr txBox="1"/>
          <p:nvPr/>
        </p:nvSpPr>
        <p:spPr>
          <a:xfrm>
            <a:off x="6686538" y="5403819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r>
              <a:rPr lang="hu-HU" dirty="0"/>
              <a:t>0Mb/s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14A5C47-8FED-2C63-BF73-90E0AE8B8685}"/>
              </a:ext>
            </a:extLst>
          </p:cNvPr>
          <p:cNvSpPr txBox="1"/>
          <p:nvPr/>
        </p:nvSpPr>
        <p:spPr>
          <a:xfrm>
            <a:off x="6686538" y="5925557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r>
              <a:rPr lang="hu-HU" dirty="0"/>
              <a:t>0Mb/s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AF9B87A1-042F-28F8-3BB2-48B4E9000F05}"/>
              </a:ext>
            </a:extLst>
          </p:cNvPr>
          <p:cNvSpPr txBox="1"/>
          <p:nvPr/>
        </p:nvSpPr>
        <p:spPr>
          <a:xfrm>
            <a:off x="6668337" y="6480965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0Mb/s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C94B6591-7B29-5978-85E4-50FC66E7944D}"/>
              </a:ext>
            </a:extLst>
          </p:cNvPr>
          <p:cNvSpPr txBox="1"/>
          <p:nvPr/>
        </p:nvSpPr>
        <p:spPr>
          <a:xfrm>
            <a:off x="11171037" y="160594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1Gb/s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545A9072-F461-E270-2C13-E5DC47C1B0BA}"/>
              </a:ext>
            </a:extLst>
          </p:cNvPr>
          <p:cNvSpPr txBox="1"/>
          <p:nvPr/>
        </p:nvSpPr>
        <p:spPr>
          <a:xfrm>
            <a:off x="11150927" y="1004495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800Mb/s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8ABD1C45-341D-EA25-125A-4C71CF624EF3}"/>
              </a:ext>
            </a:extLst>
          </p:cNvPr>
          <p:cNvSpPr txBox="1"/>
          <p:nvPr/>
        </p:nvSpPr>
        <p:spPr>
          <a:xfrm>
            <a:off x="11162003" y="1872511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600Mb/s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37806A09-DF1C-3BED-9157-3381BCB88502}"/>
              </a:ext>
            </a:extLst>
          </p:cNvPr>
          <p:cNvSpPr txBox="1"/>
          <p:nvPr/>
        </p:nvSpPr>
        <p:spPr>
          <a:xfrm>
            <a:off x="11162003" y="2747230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r>
              <a:rPr lang="hu-HU" dirty="0"/>
              <a:t>00Mb/s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780CA2D-06BC-03F4-53DC-7BE87642B567}"/>
              </a:ext>
            </a:extLst>
          </p:cNvPr>
          <p:cNvSpPr txBox="1"/>
          <p:nvPr/>
        </p:nvSpPr>
        <p:spPr>
          <a:xfrm>
            <a:off x="11162003" y="3620007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r>
              <a:rPr lang="hu-HU" dirty="0"/>
              <a:t>00Mb/s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919C85C9-C660-F0DA-3B2D-3880F2F54DC8}"/>
              </a:ext>
            </a:extLst>
          </p:cNvPr>
          <p:cNvSpPr txBox="1"/>
          <p:nvPr/>
        </p:nvSpPr>
        <p:spPr>
          <a:xfrm>
            <a:off x="11154744" y="4427252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0Mb/s</a:t>
            </a:r>
          </a:p>
        </p:txBody>
      </p:sp>
    </p:spTree>
    <p:extLst>
      <p:ext uri="{BB962C8B-B14F-4D97-AF65-F5344CB8AC3E}">
        <p14:creationId xmlns:p14="http://schemas.microsoft.com/office/powerpoint/2010/main" val="1169948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een White Background Images - Free Download on Freepik">
            <a:extLst>
              <a:ext uri="{FF2B5EF4-FFF2-40B4-BE49-F238E27FC236}">
                <a16:creationId xmlns:a16="http://schemas.microsoft.com/office/drawing/2014/main" id="{A83C94A7-AA91-74D9-F439-1892AE9A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13" y="-959234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686A0-D3CF-4B45-AB0E-0CEACD1B22AE}"/>
              </a:ext>
            </a:extLst>
          </p:cNvPr>
          <p:cNvSpPr/>
          <p:nvPr/>
        </p:nvSpPr>
        <p:spPr>
          <a:xfrm>
            <a:off x="3081454" y="3481925"/>
            <a:ext cx="6029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LT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F532A46-F029-B651-D0FE-629EB4743EBC}"/>
              </a:ext>
            </a:extLst>
          </p:cNvPr>
          <p:cNvSpPr txBox="1"/>
          <p:nvPr/>
        </p:nvSpPr>
        <p:spPr>
          <a:xfrm>
            <a:off x="1275184" y="2800209"/>
            <a:ext cx="26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5E5D906-67F9-0480-54FE-C4FF168AB954}"/>
              </a:ext>
            </a:extLst>
          </p:cNvPr>
          <p:cNvSpPr txBox="1"/>
          <p:nvPr/>
        </p:nvSpPr>
        <p:spPr>
          <a:xfrm>
            <a:off x="1275184" y="2767943"/>
            <a:ext cx="26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B35F015-8FAD-3180-4541-4A5D4D4C7F06}"/>
              </a:ext>
            </a:extLst>
          </p:cNvPr>
          <p:cNvSpPr txBox="1"/>
          <p:nvPr/>
        </p:nvSpPr>
        <p:spPr>
          <a:xfrm>
            <a:off x="638639" y="693294"/>
            <a:ext cx="7235361" cy="319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SourcesOnOff </a:t>
            </a:r>
            <a:endParaRPr lang="en-GB" sz="16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interneten jelentkező adatforgalomhoz hasonló forgalom generálás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több eloszlás szerinti random </a:t>
            </a:r>
            <a:r>
              <a:rPr lang="hu-HU" sz="20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adatat</a:t>
            </a: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generálás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folyamatos port nyitás illetve több port használata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nem konstans adatfolyam generálás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forgalom generálás mellett nem képes az átviteli sebesség mérésére</a:t>
            </a:r>
            <a:endParaRPr lang="hu-HU" sz="1600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265D4B7-35D3-473B-C03E-B7D5C1CC31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2000"/>
                    </a14:imgEffect>
                  </a14:imgLayer>
                </a14:imgProps>
              </a:ext>
            </a:extLst>
          </a:blip>
          <a:srcRect r="9918"/>
          <a:stretch/>
        </p:blipFill>
        <p:spPr>
          <a:xfrm>
            <a:off x="6036510" y="4166040"/>
            <a:ext cx="4969649" cy="239823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56BC3AB-BA54-8ACA-0671-07F2FC5946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60000"/>
                    </a14:imgEffect>
                    <a14:imgEffect>
                      <a14:saturation sat="172000"/>
                    </a14:imgEffect>
                    <a14:imgEffect>
                      <a14:brightnessContrast contrast="-30000"/>
                    </a14:imgEffect>
                  </a14:imgLayer>
                </a14:imgProps>
              </a:ext>
            </a:extLst>
          </a:blip>
          <a:srcRect r="16530"/>
          <a:stretch/>
        </p:blipFill>
        <p:spPr>
          <a:xfrm>
            <a:off x="7742919" y="77097"/>
            <a:ext cx="2940283" cy="3971992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45E61FC9-2AB7-F608-74FA-ED48F1F85A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36000"/>
                    </a14:imgEffect>
                  </a14:imgLayer>
                </a14:imgProps>
              </a:ext>
            </a:extLst>
          </a:blip>
          <a:srcRect r="10361"/>
          <a:stretch/>
        </p:blipFill>
        <p:spPr>
          <a:xfrm>
            <a:off x="638639" y="3918187"/>
            <a:ext cx="4489890" cy="2819682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151004C9-5877-1DA2-D71C-9AAD2717C935}"/>
              </a:ext>
            </a:extLst>
          </p:cNvPr>
          <p:cNvSpPr txBox="1"/>
          <p:nvPr/>
        </p:nvSpPr>
        <p:spPr>
          <a:xfrm>
            <a:off x="638639" y="100978"/>
            <a:ext cx="751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2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Mérés </a:t>
            </a:r>
            <a:r>
              <a:rPr lang="hu-HU" sz="32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SourceOnOFF</a:t>
            </a:r>
            <a:r>
              <a:rPr lang="hu-HU" sz="32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szoftver</a:t>
            </a:r>
            <a:endParaRPr lang="hu-HU" sz="3200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1866B55-2B24-79FC-5C13-64BBB4E54926}"/>
              </a:ext>
            </a:extLst>
          </p:cNvPr>
          <p:cNvSpPr txBox="1"/>
          <p:nvPr/>
        </p:nvSpPr>
        <p:spPr>
          <a:xfrm>
            <a:off x="4926867" y="3848345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15.0Mb/s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13F3911-6EE1-85E7-3E46-A0901F3F64B0}"/>
              </a:ext>
            </a:extLst>
          </p:cNvPr>
          <p:cNvSpPr txBox="1"/>
          <p:nvPr/>
        </p:nvSpPr>
        <p:spPr>
          <a:xfrm>
            <a:off x="4926867" y="4682362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10.0Mb/s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2BD992E-E7D9-7A12-F63B-E1BB96A05912}"/>
              </a:ext>
            </a:extLst>
          </p:cNvPr>
          <p:cNvSpPr txBox="1"/>
          <p:nvPr/>
        </p:nvSpPr>
        <p:spPr>
          <a:xfrm>
            <a:off x="4991718" y="5568226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5.0Mb/s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BF4ED62F-6DE8-BEC5-7A3E-291B972CD0A5}"/>
              </a:ext>
            </a:extLst>
          </p:cNvPr>
          <p:cNvSpPr txBox="1"/>
          <p:nvPr/>
        </p:nvSpPr>
        <p:spPr>
          <a:xfrm>
            <a:off x="4991718" y="6414518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0.0Mb/s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D87C1F53-732B-BF05-8D42-34BCF6F03EED}"/>
              </a:ext>
            </a:extLst>
          </p:cNvPr>
          <p:cNvSpPr txBox="1"/>
          <p:nvPr/>
        </p:nvSpPr>
        <p:spPr>
          <a:xfrm>
            <a:off x="10951192" y="3959019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250.0Mb/s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C428FE2A-FD03-B762-8690-83E920CACAAD}"/>
              </a:ext>
            </a:extLst>
          </p:cNvPr>
          <p:cNvSpPr txBox="1"/>
          <p:nvPr/>
        </p:nvSpPr>
        <p:spPr>
          <a:xfrm>
            <a:off x="10947198" y="4445919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200.0Mb/s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5696E6DF-E8E6-832B-52A2-F8BE8EF21633}"/>
              </a:ext>
            </a:extLst>
          </p:cNvPr>
          <p:cNvSpPr txBox="1"/>
          <p:nvPr/>
        </p:nvSpPr>
        <p:spPr>
          <a:xfrm>
            <a:off x="10941308" y="4932202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150.0Mb/s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0CC61160-2BC7-93FC-9C4F-E3E1BAA20690}"/>
              </a:ext>
            </a:extLst>
          </p:cNvPr>
          <p:cNvSpPr txBox="1"/>
          <p:nvPr/>
        </p:nvSpPr>
        <p:spPr>
          <a:xfrm>
            <a:off x="10951192" y="5393867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100.0Mb/s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0BB0C0B6-961B-9A8C-029A-C54B295D737E}"/>
              </a:ext>
            </a:extLst>
          </p:cNvPr>
          <p:cNvSpPr txBox="1"/>
          <p:nvPr/>
        </p:nvSpPr>
        <p:spPr>
          <a:xfrm>
            <a:off x="10934489" y="5837117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50.0Mb/s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4DF335EA-35DD-AE40-A06B-C58DBFDBFC10}"/>
              </a:ext>
            </a:extLst>
          </p:cNvPr>
          <p:cNvSpPr txBox="1"/>
          <p:nvPr/>
        </p:nvSpPr>
        <p:spPr>
          <a:xfrm>
            <a:off x="10951192" y="6253417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0.0Mb/s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63AFBE7-0EBB-5180-103E-B1B7BE67C411}"/>
              </a:ext>
            </a:extLst>
          </p:cNvPr>
          <p:cNvSpPr txBox="1"/>
          <p:nvPr/>
        </p:nvSpPr>
        <p:spPr>
          <a:xfrm>
            <a:off x="10674141" y="149738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1Gb/s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0F874C5F-FBC3-1B24-AEA1-A6B914DDE284}"/>
              </a:ext>
            </a:extLst>
          </p:cNvPr>
          <p:cNvSpPr txBox="1"/>
          <p:nvPr/>
        </p:nvSpPr>
        <p:spPr>
          <a:xfrm>
            <a:off x="10674141" y="889010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800Mb/s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73523948-02C2-3065-70F5-CDC9B6223CA2}"/>
              </a:ext>
            </a:extLst>
          </p:cNvPr>
          <p:cNvSpPr txBox="1"/>
          <p:nvPr/>
        </p:nvSpPr>
        <p:spPr>
          <a:xfrm>
            <a:off x="10674141" y="1563894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600Mb/s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D5BC7387-4A54-59A9-6471-874BC40C8000}"/>
              </a:ext>
            </a:extLst>
          </p:cNvPr>
          <p:cNvSpPr txBox="1"/>
          <p:nvPr/>
        </p:nvSpPr>
        <p:spPr>
          <a:xfrm>
            <a:off x="10683202" y="2335207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r>
              <a:rPr lang="hu-HU" dirty="0"/>
              <a:t>00Mb/s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98CD66B-512A-5A91-359E-AED220B1BABB}"/>
              </a:ext>
            </a:extLst>
          </p:cNvPr>
          <p:cNvSpPr txBox="1"/>
          <p:nvPr/>
        </p:nvSpPr>
        <p:spPr>
          <a:xfrm>
            <a:off x="10683202" y="3043947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r>
              <a:rPr lang="hu-HU" dirty="0"/>
              <a:t>00Mb/s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76A34A2B-F8F9-DE9E-5E6C-2A7D90A7F516}"/>
              </a:ext>
            </a:extLst>
          </p:cNvPr>
          <p:cNvSpPr txBox="1"/>
          <p:nvPr/>
        </p:nvSpPr>
        <p:spPr>
          <a:xfrm>
            <a:off x="10674141" y="3685062"/>
            <a:ext cx="13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0Mb/s</a:t>
            </a:r>
          </a:p>
        </p:txBody>
      </p:sp>
    </p:spTree>
    <p:extLst>
      <p:ext uri="{BB962C8B-B14F-4D97-AF65-F5344CB8AC3E}">
        <p14:creationId xmlns:p14="http://schemas.microsoft.com/office/powerpoint/2010/main" val="4229939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4166629" y="3532924"/>
            <a:ext cx="3858750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65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Rendszer</a:t>
            </a:r>
          </a:p>
        </p:txBody>
      </p:sp>
      <p:pic>
        <p:nvPicPr>
          <p:cNvPr id="5" name="Ábra 4" descr="Hálózatdiagram egyszínű kitöltéssel">
            <a:extLst>
              <a:ext uri="{FF2B5EF4-FFF2-40B4-BE49-F238E27FC236}">
                <a16:creationId xmlns:a16="http://schemas.microsoft.com/office/drawing/2014/main" id="{166CA8E9-C86A-E83B-E39A-80CB2E857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000" y="76708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84313"/>
      </p:ext>
    </p:extLst>
  </p:cSld>
  <p:clrMapOvr>
    <a:masterClrMapping/>
  </p:clrMapOvr>
  <p:transition spd="slow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een White Background Images - Free Download on Freepik">
            <a:extLst>
              <a:ext uri="{FF2B5EF4-FFF2-40B4-BE49-F238E27FC236}">
                <a16:creationId xmlns:a16="http://schemas.microsoft.com/office/drawing/2014/main" id="{10DD07F3-67E7-825D-CF7C-B61920BDB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13" y="-959234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6B2B7C-89ED-F540-A64D-0D5E18A71354}"/>
              </a:ext>
            </a:extLst>
          </p:cNvPr>
          <p:cNvSpPr/>
          <p:nvPr/>
        </p:nvSpPr>
        <p:spPr>
          <a:xfrm>
            <a:off x="-1450258" y="-4117255"/>
            <a:ext cx="15092516" cy="1509251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BBEE1-A4F3-6746-AE3A-4B6E12CE6CA3}"/>
              </a:ext>
            </a:extLst>
          </p:cNvPr>
          <p:cNvSpPr/>
          <p:nvPr/>
        </p:nvSpPr>
        <p:spPr>
          <a:xfrm>
            <a:off x="1266800" y="741041"/>
            <a:ext cx="965841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8800" b="1" spc="-150" dirty="0" err="1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Hardver</a:t>
            </a:r>
            <a:r>
              <a:rPr lang="en-GB" sz="88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 </a:t>
            </a:r>
            <a:r>
              <a:rPr lang="en-GB" sz="8800" b="1" spc="-150" dirty="0" err="1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fel</a:t>
            </a:r>
            <a:r>
              <a:rPr lang="hu-HU" sz="88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építés</a:t>
            </a:r>
            <a:endParaRPr lang="en-LT" sz="88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2" name="Ábra 1" descr="Hálózatdiagram egyszínű kitöltéssel">
            <a:extLst>
              <a:ext uri="{FF2B5EF4-FFF2-40B4-BE49-F238E27FC236}">
                <a16:creationId xmlns:a16="http://schemas.microsoft.com/office/drawing/2014/main" id="{EEE6FCDD-624D-59C6-B9DC-6C5933A7B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3093" y="-93976"/>
            <a:ext cx="1335500" cy="13355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D2FB04C-09E0-B20C-4910-787A3068A7FF}"/>
              </a:ext>
            </a:extLst>
          </p:cNvPr>
          <p:cNvSpPr txBox="1"/>
          <p:nvPr/>
        </p:nvSpPr>
        <p:spPr>
          <a:xfrm>
            <a:off x="293065" y="2779295"/>
            <a:ext cx="82864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hu-HU" sz="2400" dirty="0"/>
              <a:t>Hasonló alkatrészekből álló számítógépek -&gt; hardver struktúrából fakadó hiba minimalizálása</a:t>
            </a:r>
            <a:endParaRPr lang="hu-HU" dirty="0"/>
          </a:p>
          <a:p>
            <a:pPr fontAlgn="base"/>
            <a:r>
              <a:rPr lang="hu-HU" sz="2400" dirty="0"/>
              <a:t>Hasonló paraméterekkel rendelkező kábelek-&gt; RJ45 UTP </a:t>
            </a:r>
            <a:endParaRPr lang="hu-HU" dirty="0"/>
          </a:p>
          <a:p>
            <a:pPr fontAlgn="base"/>
            <a:r>
              <a:rPr lang="hu-HU" sz="2400" dirty="0"/>
              <a:t>Routerek konfigurációs beállítása ugyan az -&gt; kivétel Cisco </a:t>
            </a:r>
            <a:endParaRPr lang="hu-HU" dirty="0"/>
          </a:p>
          <a:p>
            <a:pPr fontAlgn="base"/>
            <a:r>
              <a:rPr lang="hu-HU" sz="2400" dirty="0"/>
              <a:t>Első mérés </a:t>
            </a:r>
            <a:endParaRPr lang="hu-HU" dirty="0"/>
          </a:p>
          <a:p>
            <a:pPr lvl="1" fontAlgn="base"/>
            <a:r>
              <a:rPr lang="hu-HU" sz="2400" dirty="0"/>
              <a:t>Kliens szerver felépítés Gép-router-Gép </a:t>
            </a:r>
            <a:endParaRPr lang="hu-HU" dirty="0"/>
          </a:p>
          <a:p>
            <a:pPr fontAlgn="base"/>
            <a:r>
              <a:rPr lang="hu-HU" sz="2400" dirty="0"/>
              <a:t>Második Mérés </a:t>
            </a:r>
            <a:endParaRPr lang="hu-HU" dirty="0"/>
          </a:p>
          <a:p>
            <a:pPr lvl="1" fontAlgn="base"/>
            <a:r>
              <a:rPr lang="hu-HU" sz="2400" dirty="0"/>
              <a:t>Több gép -&gt; terhelt hálózat </a:t>
            </a:r>
            <a:endParaRPr lang="hu-HU" dirty="0"/>
          </a:p>
          <a:p>
            <a:pPr lvl="1" fontAlgn="base"/>
            <a:r>
              <a:rPr lang="hu-HU" sz="2400" dirty="0"/>
              <a:t>Kliens szerver -&gt; adat átjuttatása </a:t>
            </a:r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619B949-8EFB-7FE5-5438-00566332CC2D}"/>
              </a:ext>
            </a:extLst>
          </p:cNvPr>
          <p:cNvSpPr txBox="1"/>
          <p:nvPr/>
        </p:nvSpPr>
        <p:spPr>
          <a:xfrm>
            <a:off x="6918593" y="2556503"/>
            <a:ext cx="5489307" cy="402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07000"/>
              </a:lnSpc>
            </a:pPr>
            <a:r>
              <a:rPr lang="hu-HU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Rendszer specifikációja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</a:t>
            </a:r>
            <a:r>
              <a:rPr lang="hu-HU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erációs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Rendszer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Ubuntu 22.04.4 LTS</a:t>
            </a: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64 bit</a:t>
            </a: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GNOME version 42.9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Mem</a:t>
            </a:r>
            <a:r>
              <a:rPr lang="hu-HU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</a:t>
            </a:r>
            <a:r>
              <a:rPr lang="hu-H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4Gb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-CPU : Intel Core i7-4790 3.6Ghz</a:t>
            </a: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Width 64bits</a:t>
            </a: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8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4528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reen White Background Images - Free Download on Freepik">
            <a:extLst>
              <a:ext uri="{FF2B5EF4-FFF2-40B4-BE49-F238E27FC236}">
                <a16:creationId xmlns:a16="http://schemas.microsoft.com/office/drawing/2014/main" id="{1E84E61F-B513-7CB5-BEAB-462FFCDA4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130" y="-959235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6B2B7C-89ED-F540-A64D-0D5E18A71354}"/>
              </a:ext>
            </a:extLst>
          </p:cNvPr>
          <p:cNvSpPr/>
          <p:nvPr/>
        </p:nvSpPr>
        <p:spPr>
          <a:xfrm>
            <a:off x="-1450258" y="-4117255"/>
            <a:ext cx="15092516" cy="1509251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62992DA-10C4-98C2-F154-BC7B95D42BEC}"/>
              </a:ext>
            </a:extLst>
          </p:cNvPr>
          <p:cNvSpPr txBox="1"/>
          <p:nvPr/>
        </p:nvSpPr>
        <p:spPr>
          <a:xfrm>
            <a:off x="3631362" y="800700"/>
            <a:ext cx="7607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Mérő rendszer felépítése</a:t>
            </a:r>
            <a:endParaRPr lang="hu-HU" sz="2800" dirty="0"/>
          </a:p>
        </p:txBody>
      </p:sp>
      <p:pic>
        <p:nvPicPr>
          <p:cNvPr id="13" name="Kép 12" descr="A képen képernyőkép, Grafika, tervezés látható&#10;&#10;Automatikusan generált leírás">
            <a:extLst>
              <a:ext uri="{FF2B5EF4-FFF2-40B4-BE49-F238E27FC236}">
                <a16:creationId xmlns:a16="http://schemas.microsoft.com/office/drawing/2014/main" id="{B9A3CA57-E029-D1F7-7617-591FBE2AE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563" y="2371200"/>
            <a:ext cx="4634436" cy="3538110"/>
          </a:xfrm>
          <a:prstGeom prst="rect">
            <a:avLst/>
          </a:prstGeom>
        </p:spPr>
      </p:pic>
      <p:pic>
        <p:nvPicPr>
          <p:cNvPr id="15" name="Kép 14" descr="A képen képernyőkép, Színesség, művészet, tervezés látható&#10;&#10;Automatikusan generált leírás">
            <a:extLst>
              <a:ext uri="{FF2B5EF4-FFF2-40B4-BE49-F238E27FC236}">
                <a16:creationId xmlns:a16="http://schemas.microsoft.com/office/drawing/2014/main" id="{BD614041-91F1-7D82-1264-207700B13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0" y="-1"/>
            <a:ext cx="4815123" cy="678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84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képernyőkép, tervezés látható&#10;&#10;Automatikusan generált leírás">
            <a:extLst>
              <a:ext uri="{FF2B5EF4-FFF2-40B4-BE49-F238E27FC236}">
                <a16:creationId xmlns:a16="http://schemas.microsoft.com/office/drawing/2014/main" id="{5C978BED-8B5A-6CE5-D425-9F1FAAF16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06" y="1019956"/>
            <a:ext cx="6048796" cy="3284415"/>
          </a:xfrm>
          <a:prstGeom prst="rect">
            <a:avLst/>
          </a:prstGeom>
        </p:spPr>
      </p:pic>
      <p:pic>
        <p:nvPicPr>
          <p:cNvPr id="2" name="Kép 1" descr="A képen képernyőkép, Téglalap, tér, tervezés látható&#10;&#10;Automatikusan generált leírás">
            <a:extLst>
              <a:ext uri="{FF2B5EF4-FFF2-40B4-BE49-F238E27FC236}">
                <a16:creationId xmlns:a16="http://schemas.microsoft.com/office/drawing/2014/main" id="{9E514EF9-893D-33EF-9C71-5055C46E2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68" y="2450482"/>
            <a:ext cx="5565775" cy="3972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8188E4F0-8DEB-B047-A9E8-90AC16366DD6}"/>
              </a:ext>
            </a:extLst>
          </p:cNvPr>
          <p:cNvSpPr txBox="1"/>
          <p:nvPr/>
        </p:nvSpPr>
        <p:spPr>
          <a:xfrm>
            <a:off x="981307" y="4616605"/>
            <a:ext cx="51146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 magos 3.7Ghz-s Intel </a:t>
            </a:r>
            <a:r>
              <a:rPr lang="hu-H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Xeon</a:t>
            </a:r>
            <a:r>
              <a:rPr lang="hu-H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X5450 processzor, 1GB ram 2.35GB háttértár. </a:t>
            </a:r>
            <a:endParaRPr lang="hu-HU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Pfsense</a:t>
            </a:r>
            <a:r>
              <a:rPr lang="hu-H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2.7.2-es verziójú szoftver tűzfal 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61641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47643" y="3389971"/>
            <a:ext cx="62967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80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Eredmények</a:t>
            </a: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3" name="Graphic 4" descr="Bar graph with upward trend with solid fill">
            <a:extLst>
              <a:ext uri="{FF2B5EF4-FFF2-40B4-BE49-F238E27FC236}">
                <a16:creationId xmlns:a16="http://schemas.microsoft.com/office/drawing/2014/main" id="{1CC4F866-CD48-EBA9-395F-09EA48CB4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346" y="1035204"/>
            <a:ext cx="2505308" cy="2505308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998466"/>
      </p:ext>
    </p:extLst>
  </p:cSld>
  <p:clrMapOvr>
    <a:masterClrMapping/>
  </p:clrMapOvr>
  <p:transition spd="slow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reen White Background Images - Free Download on Freepik">
            <a:extLst>
              <a:ext uri="{FF2B5EF4-FFF2-40B4-BE49-F238E27FC236}">
                <a16:creationId xmlns:a16="http://schemas.microsoft.com/office/drawing/2014/main" id="{44F00650-7A08-172D-6D2E-93113034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13" y="-959234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4021966" y="1113915"/>
            <a:ext cx="413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Eredmények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3" name="Graphic 4" descr="Bar graph with upward trend with solid fill">
            <a:extLst>
              <a:ext uri="{FF2B5EF4-FFF2-40B4-BE49-F238E27FC236}">
                <a16:creationId xmlns:a16="http://schemas.microsoft.com/office/drawing/2014/main" id="{064FE57A-FC6A-A5E1-5C59-F9F4F39B6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107" y="359605"/>
            <a:ext cx="718317" cy="718317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2A09C147-CEC8-9A3E-FE44-D3B3BD1FBEAA}"/>
              </a:ext>
            </a:extLst>
          </p:cNvPr>
          <p:cNvSpPr/>
          <p:nvPr/>
        </p:nvSpPr>
        <p:spPr>
          <a:xfrm>
            <a:off x="683275" y="1760246"/>
            <a:ext cx="11171821" cy="4180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minden diagrammon látható mind a 4 útválasztó </a:t>
            </a:r>
            <a:endParaRPr lang="hu-HU" sz="28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első diagramm adatforgalom generálása TCP protokoll használatával </a:t>
            </a:r>
            <a:endParaRPr lang="hu-HU" sz="28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második diagramm adatforgalom generálása UDP protokoll használatával </a:t>
            </a:r>
            <a:endParaRPr lang="hu-HU" sz="28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függőlegesen az általam beállított előírt sebesség érték </a:t>
            </a:r>
            <a:endParaRPr lang="hu-HU" sz="28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vízszintes tengelyen a mérés átviteli sebessége / csomag veszteség aránya </a:t>
            </a:r>
            <a:endParaRPr lang="hu-HU" sz="28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04678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2107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A09C147-CEC8-9A3E-FE44-D3B3BD1FBEAA}"/>
              </a:ext>
            </a:extLst>
          </p:cNvPr>
          <p:cNvSpPr/>
          <p:nvPr/>
        </p:nvSpPr>
        <p:spPr>
          <a:xfrm>
            <a:off x="1943099" y="-4843"/>
            <a:ext cx="8410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Iperf átviteli eredmények (TCP)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298B52D-0398-7776-F81A-3A6A6A1ADD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025279"/>
              </p:ext>
            </p:extLst>
          </p:nvPr>
        </p:nvGraphicFramePr>
        <p:xfrm>
          <a:off x="124178" y="641488"/>
          <a:ext cx="12067821" cy="6216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62611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reen White Background Images - Free Download on Freepik">
            <a:extLst>
              <a:ext uri="{FF2B5EF4-FFF2-40B4-BE49-F238E27FC236}">
                <a16:creationId xmlns:a16="http://schemas.microsoft.com/office/drawing/2014/main" id="{B66BAFBA-F779-AD90-5D8D-E444E951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0554" y="-1631324"/>
            <a:ext cx="15193108" cy="1012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5D0BD90-6384-4F42-BDBE-A945AF012A9F}"/>
              </a:ext>
            </a:extLst>
          </p:cNvPr>
          <p:cNvSpPr/>
          <p:nvPr/>
        </p:nvSpPr>
        <p:spPr>
          <a:xfrm>
            <a:off x="4213919" y="385357"/>
            <a:ext cx="37641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5400" b="1" spc="300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52000"/>
                    </a:prstClr>
                  </a:outerShdw>
                </a:effectLst>
                <a:latin typeface="Montserrat" panose="00000500000000000000" pitchFamily="2" charset="0"/>
              </a:rPr>
              <a:t>Tartalom</a:t>
            </a:r>
            <a:endParaRPr lang="en-LT" sz="5400" b="1" spc="300" dirty="0">
              <a:solidFill>
                <a:schemeClr val="bg1"/>
              </a:solidFill>
              <a:effectLst>
                <a:outerShdw blurRad="292100" sx="102000" sy="102000" algn="ctr" rotWithShape="0">
                  <a:prstClr val="black">
                    <a:alpha val="52000"/>
                  </a:prstClr>
                </a:outerShdw>
              </a:effectLst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Section Zoom 11">
                <a:extLst>
                  <a:ext uri="{FF2B5EF4-FFF2-40B4-BE49-F238E27FC236}">
                    <a16:creationId xmlns:a16="http://schemas.microsoft.com/office/drawing/2014/main" id="{C195487E-923E-634E-A4C3-E9368C2DE5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6080835"/>
                  </p:ext>
                </p:extLst>
              </p:nvPr>
            </p:nvGraphicFramePr>
            <p:xfrm>
              <a:off x="5434701" y="1308687"/>
              <a:ext cx="3588214" cy="2018370"/>
            </p:xfrm>
            <a:graphic>
              <a:graphicData uri="http://schemas.microsoft.com/office/powerpoint/2016/sectionzoom">
                <psez:sectionZm>
                  <psez:sectionZmObj sectionId="{D01103C6-D9B4-874A-903D-1D54C47D2E73}">
                    <psez:zmPr id="{23888936-E0DE-5545-AD69-CCF83ACA0790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88214" cy="201837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Section Zoom 1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195487E-923E-634E-A4C3-E9368C2DE5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4701" y="1308687"/>
                <a:ext cx="3588214" cy="2018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7" name="Section Zoom 16">
                <a:extLst>
                  <a:ext uri="{FF2B5EF4-FFF2-40B4-BE49-F238E27FC236}">
                    <a16:creationId xmlns:a16="http://schemas.microsoft.com/office/drawing/2014/main" id="{BA3A39B2-158B-2B4C-A1B4-DCCBD75CA1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6748019"/>
                  </p:ext>
                </p:extLst>
              </p:nvPr>
            </p:nvGraphicFramePr>
            <p:xfrm>
              <a:off x="8733103" y="1953412"/>
              <a:ext cx="4222592" cy="2375208"/>
            </p:xfrm>
            <a:graphic>
              <a:graphicData uri="http://schemas.microsoft.com/office/powerpoint/2016/sectionzoom">
                <psez:sectionZm>
                  <psez:sectionZmObj sectionId="{17ED8106-7472-CA40-A9D6-5927206203E6}">
                    <psez:zmPr id="{BED1C54D-1895-F149-B351-02B981A8A5BF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22592" cy="237520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7" name="Section Zoom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A3A39B2-158B-2B4C-A1B4-DCCBD75CA1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33103" y="1953412"/>
                <a:ext cx="4222592" cy="2375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039C2E45-7383-084C-A25A-231F40FCFD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6415748"/>
                  </p:ext>
                </p:extLst>
              </p:nvPr>
            </p:nvGraphicFramePr>
            <p:xfrm>
              <a:off x="-659352" y="4674719"/>
              <a:ext cx="3820680" cy="2149132"/>
            </p:xfrm>
            <a:graphic>
              <a:graphicData uri="http://schemas.microsoft.com/office/powerpoint/2016/sectionzoom">
                <psez:sectionZm>
                  <psez:sectionZmObj sectionId="{34C61D3D-3DDA-8544-919D-38908B71CF6E}">
                    <psez:zmPr id="{4BF83247-9042-D446-B9D6-CD882B6CF45B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20680" cy="2149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039C2E45-7383-084C-A25A-231F40FCFD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659352" y="4674719"/>
                <a:ext cx="3820680" cy="21491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Section Zoom 3">
                <a:extLst>
                  <a:ext uri="{FF2B5EF4-FFF2-40B4-BE49-F238E27FC236}">
                    <a16:creationId xmlns:a16="http://schemas.microsoft.com/office/drawing/2014/main" id="{B2D661A4-8895-1E43-9238-4B6D30F2FF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8964136"/>
                  </p:ext>
                </p:extLst>
              </p:nvPr>
            </p:nvGraphicFramePr>
            <p:xfrm>
              <a:off x="2689919" y="287366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BB0F080-D76F-2449-A8A8-97428CE5CDE4}">
                    <psez:zmPr id="{E31B0801-3E89-AF44-A1B1-5F4CCB54772F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Section Zoom 3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2D661A4-8895-1E43-9238-4B6D30F2FF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89919" y="2873665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6" name="Szakasznagyítás 15">
                <a:extLst>
                  <a:ext uri="{FF2B5EF4-FFF2-40B4-BE49-F238E27FC236}">
                    <a16:creationId xmlns:a16="http://schemas.microsoft.com/office/drawing/2014/main" id="{B9E7CAC2-15C8-66D2-AEDE-4C90AA3638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8684082"/>
                  </p:ext>
                </p:extLst>
              </p:nvPr>
            </p:nvGraphicFramePr>
            <p:xfrm>
              <a:off x="4572000" y="489203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A068C15A-F21E-48B4-90C1-4819537CAD5B}">
                    <psez:zmPr id="{8F43F6DF-A524-44DC-9FF7-DAEF2191C4BF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6" name="Szakasznagyítás 15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B9E7CAC2-15C8-66D2-AEDE-4C90AA3638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72000" y="4892035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zakasznagyítás 2">
                <a:extLst>
                  <a:ext uri="{FF2B5EF4-FFF2-40B4-BE49-F238E27FC236}">
                    <a16:creationId xmlns:a16="http://schemas.microsoft.com/office/drawing/2014/main" id="{196E6201-54B7-0413-DF62-2CC409D79F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0955448"/>
                  </p:ext>
                </p:extLst>
              </p:nvPr>
            </p:nvGraphicFramePr>
            <p:xfrm>
              <a:off x="7730130" y="471095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0792C347-C14E-4BB0-A27F-3D61F3E9EC66}">
                    <psez:zmPr id="{7AC351D3-342A-48C4-A743-C6903EFBB7A1}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zakasznagyítás 2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196E6201-54B7-0413-DF62-2CC409D79F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30130" y="4710952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0" name="Szakasznagyítás 19">
                <a:extLst>
                  <a:ext uri="{FF2B5EF4-FFF2-40B4-BE49-F238E27FC236}">
                    <a16:creationId xmlns:a16="http://schemas.microsoft.com/office/drawing/2014/main" id="{3006F7AB-AA47-6DB9-6222-B776614C68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0257793"/>
                  </p:ext>
                </p:extLst>
              </p:nvPr>
            </p:nvGraphicFramePr>
            <p:xfrm>
              <a:off x="217668" y="142651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08E0E799-E2AE-4E32-A5E5-189D847CAC28}">
                    <psez:zmPr id="{FE3A8229-430A-45AD-934D-E5F97D0D1107}" transitionDur="1000" showBg="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0" name="Szakasznagyítás 19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3006F7AB-AA47-6DB9-6222-B776614C68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7668" y="1426516"/>
                <a:ext cx="3048000" cy="17145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Kép 7">
            <a:extLst>
              <a:ext uri="{FF2B5EF4-FFF2-40B4-BE49-F238E27FC236}">
                <a16:creationId xmlns:a16="http://schemas.microsoft.com/office/drawing/2014/main" id="{C877B991-7011-E9E1-FEB4-05C95635977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73" y="98347"/>
            <a:ext cx="3009524" cy="12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54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2107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A09C147-CEC8-9A3E-FE44-D3B3BD1FBEAA}"/>
              </a:ext>
            </a:extLst>
          </p:cNvPr>
          <p:cNvSpPr/>
          <p:nvPr/>
        </p:nvSpPr>
        <p:spPr>
          <a:xfrm>
            <a:off x="1943099" y="215076"/>
            <a:ext cx="8410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Iperf átviteli eredmények (UDP)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579E3E4-D389-43E6-839D-990B521619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531122"/>
              </p:ext>
            </p:extLst>
          </p:nvPr>
        </p:nvGraphicFramePr>
        <p:xfrm>
          <a:off x="1" y="641488"/>
          <a:ext cx="12191999" cy="6216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789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1682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4FD312-911B-49DF-9EB5-E401960310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518186"/>
              </p:ext>
            </p:extLst>
          </p:nvPr>
        </p:nvGraphicFramePr>
        <p:xfrm>
          <a:off x="-92294" y="371475"/>
          <a:ext cx="11496894" cy="6598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E24E0E9D-3CCA-B2DD-5DA8-FFBBD911F046}"/>
              </a:ext>
            </a:extLst>
          </p:cNvPr>
          <p:cNvSpPr/>
          <p:nvPr/>
        </p:nvSpPr>
        <p:spPr>
          <a:xfrm>
            <a:off x="1905000" y="-93829"/>
            <a:ext cx="862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SourcesOnOff mérési eredmények (TCP)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0895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1682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4E0E9D-3CCA-B2DD-5DA8-FFBBD911F046}"/>
              </a:ext>
            </a:extLst>
          </p:cNvPr>
          <p:cNvSpPr/>
          <p:nvPr/>
        </p:nvSpPr>
        <p:spPr>
          <a:xfrm>
            <a:off x="1905000" y="-93829"/>
            <a:ext cx="862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SourcesOnOff mérési eredmények (TCP)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04FD312-911B-49DF-9EB5-E401960310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474422"/>
              </p:ext>
            </p:extLst>
          </p:nvPr>
        </p:nvGraphicFramePr>
        <p:xfrm>
          <a:off x="0" y="552502"/>
          <a:ext cx="12192000" cy="6408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32855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1682" y="-670560"/>
            <a:ext cx="14576214" cy="819912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4E0E9D-3CCA-B2DD-5DA8-FFBBD911F046}"/>
              </a:ext>
            </a:extLst>
          </p:cNvPr>
          <p:cNvSpPr/>
          <p:nvPr/>
        </p:nvSpPr>
        <p:spPr>
          <a:xfrm>
            <a:off x="1781175" y="-87069"/>
            <a:ext cx="862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SourcesOnOff mérési eredmények (TCP)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19396E0-4831-48AA-9C51-E5C3E00BBB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291141"/>
              </p:ext>
            </p:extLst>
          </p:nvPr>
        </p:nvGraphicFramePr>
        <p:xfrm>
          <a:off x="0" y="559262"/>
          <a:ext cx="12024360" cy="6298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9096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1682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4E0E9D-3CCA-B2DD-5DA8-FFBBD911F046}"/>
              </a:ext>
            </a:extLst>
          </p:cNvPr>
          <p:cNvSpPr/>
          <p:nvPr/>
        </p:nvSpPr>
        <p:spPr>
          <a:xfrm>
            <a:off x="1905000" y="-93829"/>
            <a:ext cx="862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SourcesOnOff mérési eredmények (UDP)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3FE141D-8E4E-4324-AF50-E53647D898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235398"/>
              </p:ext>
            </p:extLst>
          </p:nvPr>
        </p:nvGraphicFramePr>
        <p:xfrm>
          <a:off x="0" y="371475"/>
          <a:ext cx="12113443" cy="6396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35750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1682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4E0E9D-3CCA-B2DD-5DA8-FFBBD911F046}"/>
              </a:ext>
            </a:extLst>
          </p:cNvPr>
          <p:cNvSpPr/>
          <p:nvPr/>
        </p:nvSpPr>
        <p:spPr>
          <a:xfrm>
            <a:off x="1905000" y="-93829"/>
            <a:ext cx="862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SourcesOnOff mérési eredmények (UDP)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3FE141D-8E4E-4324-AF50-E53647D898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208716"/>
              </p:ext>
            </p:extLst>
          </p:nvPr>
        </p:nvGraphicFramePr>
        <p:xfrm>
          <a:off x="80010" y="652780"/>
          <a:ext cx="12079168" cy="6205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Szövegdoboz 8">
            <a:extLst>
              <a:ext uri="{FF2B5EF4-FFF2-40B4-BE49-F238E27FC236}">
                <a16:creationId xmlns:a16="http://schemas.microsoft.com/office/drawing/2014/main" id="{C60BDDF3-63E5-C8B3-EDD3-1B1BBBD5FE84}"/>
              </a:ext>
            </a:extLst>
          </p:cNvPr>
          <p:cNvSpPr txBox="1"/>
          <p:nvPr/>
        </p:nvSpPr>
        <p:spPr>
          <a:xfrm>
            <a:off x="9147089" y="6435090"/>
            <a:ext cx="3142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/>
              <a:t>(TP-LINK</a:t>
            </a:r>
            <a:r>
              <a:rPr lang="en-GB" sz="1800" dirty="0"/>
              <a:t> </a:t>
            </a:r>
            <a:r>
              <a:rPr lang="hu-HU" sz="1800" dirty="0"/>
              <a:t>vállalati érték</a:t>
            </a:r>
            <a:r>
              <a:rPr lang="en-GB" sz="1800" dirty="0"/>
              <a:t>*1</a:t>
            </a:r>
            <a:r>
              <a:rPr lang="hu-HU" sz="1800" dirty="0"/>
              <a:t>00)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1225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1682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4E0E9D-3CCA-B2DD-5DA8-FFBBD911F046}"/>
              </a:ext>
            </a:extLst>
          </p:cNvPr>
          <p:cNvSpPr/>
          <p:nvPr/>
        </p:nvSpPr>
        <p:spPr>
          <a:xfrm>
            <a:off x="1905000" y="-93829"/>
            <a:ext cx="862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SourcesOnOff mérési eredmények (UDP)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8450C7B-3655-46B7-BFE0-BC44C998B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121552"/>
              </p:ext>
            </p:extLst>
          </p:nvPr>
        </p:nvGraphicFramePr>
        <p:xfrm>
          <a:off x="104172" y="552502"/>
          <a:ext cx="11885898" cy="6385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Szövegdoboz 7">
            <a:extLst>
              <a:ext uri="{FF2B5EF4-FFF2-40B4-BE49-F238E27FC236}">
                <a16:creationId xmlns:a16="http://schemas.microsoft.com/office/drawing/2014/main" id="{0FA76046-E087-2D8C-5075-1FEA0580E170}"/>
              </a:ext>
            </a:extLst>
          </p:cNvPr>
          <p:cNvSpPr txBox="1"/>
          <p:nvPr/>
        </p:nvSpPr>
        <p:spPr>
          <a:xfrm>
            <a:off x="7075170" y="6485096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/>
              <a:t>(TP-LINK</a:t>
            </a:r>
            <a:r>
              <a:rPr lang="en-GB" sz="1800" dirty="0"/>
              <a:t> </a:t>
            </a:r>
            <a:r>
              <a:rPr lang="hu-HU" sz="1800" dirty="0"/>
              <a:t>vállalati érték</a:t>
            </a:r>
            <a:r>
              <a:rPr lang="en-GB" sz="1800" dirty="0"/>
              <a:t>*1</a:t>
            </a:r>
            <a:r>
              <a:rPr lang="hu-HU" sz="1800" dirty="0"/>
              <a:t>00)</a:t>
            </a:r>
          </a:p>
        </p:txBody>
      </p:sp>
    </p:spTree>
    <p:extLst>
      <p:ext uri="{BB962C8B-B14F-4D97-AF65-F5344CB8AC3E}">
        <p14:creationId xmlns:p14="http://schemas.microsoft.com/office/powerpoint/2010/main" val="1841597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4972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pic>
        <p:nvPicPr>
          <p:cNvPr id="3" name="Graphic 4" descr="Bar graph with upward trend with solid fill">
            <a:extLst>
              <a:ext uri="{FF2B5EF4-FFF2-40B4-BE49-F238E27FC236}">
                <a16:creationId xmlns:a16="http://schemas.microsoft.com/office/drawing/2014/main" id="{064FE57A-FC6A-A5E1-5C59-F9F4F39B6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0108" y="311849"/>
            <a:ext cx="718317" cy="718317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2A09C147-CEC8-9A3E-FE44-D3B3BD1FBEAA}"/>
              </a:ext>
            </a:extLst>
          </p:cNvPr>
          <p:cNvSpPr/>
          <p:nvPr/>
        </p:nvSpPr>
        <p:spPr>
          <a:xfrm>
            <a:off x="717142" y="1516698"/>
            <a:ext cx="11171821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több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számítógép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-&gt;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hálózat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terhelése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</a:t>
            </a:r>
            <a:endParaRPr lang="en-GB" sz="36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első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diagramm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átviteli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sebesség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mérése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</a:t>
            </a:r>
            <a:endParaRPr lang="en-GB" sz="36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második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diagramm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újraküldött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adatok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száma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</a:t>
            </a:r>
            <a:endParaRPr lang="en-GB" sz="36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553047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1682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4E0E9D-3CCA-B2DD-5DA8-FFBBD911F046}"/>
              </a:ext>
            </a:extLst>
          </p:cNvPr>
          <p:cNvSpPr/>
          <p:nvPr/>
        </p:nvSpPr>
        <p:spPr>
          <a:xfrm>
            <a:off x="1905000" y="-93829"/>
            <a:ext cx="8629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Terhelt hálózat mérési eredmények (TCP)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42F044-B8DF-17AB-F60C-8F59C54573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778632"/>
              </p:ext>
            </p:extLst>
          </p:nvPr>
        </p:nvGraphicFramePr>
        <p:xfrm>
          <a:off x="0" y="936214"/>
          <a:ext cx="6096000" cy="5709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B4EE3F-C89C-F841-41E5-7BBC1D25AC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719200"/>
              </p:ext>
            </p:extLst>
          </p:nvPr>
        </p:nvGraphicFramePr>
        <p:xfrm>
          <a:off x="5867400" y="714375"/>
          <a:ext cx="6324600" cy="5931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49984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2107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pic>
        <p:nvPicPr>
          <p:cNvPr id="3" name="Graphic 4" descr="Bar graph with upward trend with solid fill">
            <a:extLst>
              <a:ext uri="{FF2B5EF4-FFF2-40B4-BE49-F238E27FC236}">
                <a16:creationId xmlns:a16="http://schemas.microsoft.com/office/drawing/2014/main" id="{064FE57A-FC6A-A5E1-5C59-F9F4F39B6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0108" y="228083"/>
            <a:ext cx="718317" cy="718317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2A09C147-CEC8-9A3E-FE44-D3B3BD1FBEAA}"/>
              </a:ext>
            </a:extLst>
          </p:cNvPr>
          <p:cNvSpPr/>
          <p:nvPr/>
        </p:nvSpPr>
        <p:spPr>
          <a:xfrm>
            <a:off x="717142" y="2266495"/>
            <a:ext cx="11171821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TP-LINK ER 6120 router nem képes a gyártó által meghatározott átviteli sebesség megközelítésére</a:t>
            </a:r>
            <a:endParaRPr lang="hu-HU" sz="20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javítási kísérlet</a:t>
            </a:r>
            <a:endParaRPr lang="hu-HU" sz="20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gyári konfiguráció visszaállítása</a:t>
            </a:r>
            <a:endParaRPr lang="hu-HU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kábel csere </a:t>
            </a:r>
            <a:endParaRPr lang="hu-HU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hálózati kártya csere </a:t>
            </a:r>
            <a:endParaRPr lang="hu-HU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szoftver </a:t>
            </a:r>
            <a:r>
              <a:rPr lang="hu-HU" sz="24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átparaméterezés</a:t>
            </a:r>
            <a:endParaRPr lang="hu-HU" b="1" i="0" u="none" strike="noStrike" dirty="0">
              <a:solidFill>
                <a:srgbClr val="90C226"/>
              </a:solidFill>
              <a:effectLst/>
              <a:latin typeface="Courier New" panose="02070309020205020404" pitchFamily="49" charset="0"/>
            </a:endParaRPr>
          </a:p>
          <a:p>
            <a:endParaRPr lang="hu-HU" sz="36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  <a:p>
            <a:endParaRPr lang="en-LT" sz="2400" spc="-150" dirty="0">
              <a:solidFill>
                <a:schemeClr val="bg1"/>
              </a:solidFill>
              <a:latin typeface="Raleway Black" panose="020B0503030101060003" pitchFamily="34" charset="77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D3D3D2B-4259-93BD-8BE6-C89830967363}"/>
              </a:ext>
            </a:extLst>
          </p:cNvPr>
          <p:cNvSpPr txBox="1"/>
          <p:nvPr/>
        </p:nvSpPr>
        <p:spPr>
          <a:xfrm>
            <a:off x="717142" y="1277154"/>
            <a:ext cx="96079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Mérés során jelentkezett nem várt eredmény körbejárása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510739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4157812" y="3532924"/>
            <a:ext cx="3876382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65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Bevezető</a:t>
            </a:r>
          </a:p>
        </p:txBody>
      </p:sp>
      <p:pic>
        <p:nvPicPr>
          <p:cNvPr id="7" name="Graphic 6" descr="Lights On with solid fill">
            <a:extLst>
              <a:ext uri="{FF2B5EF4-FFF2-40B4-BE49-F238E27FC236}">
                <a16:creationId xmlns:a16="http://schemas.microsoft.com/office/drawing/2014/main" id="{3169A18E-29C1-B14B-9DAC-9A1603958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683" y="782444"/>
            <a:ext cx="2750634" cy="2750634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23264"/>
      </p:ext>
    </p:extLst>
  </p:cSld>
  <p:clrMapOvr>
    <a:masterClrMapping/>
  </p:clrMapOvr>
  <p:transition spd="slow" advTm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1682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4E0E9D-3CCA-B2DD-5DA8-FFBBD911F046}"/>
              </a:ext>
            </a:extLst>
          </p:cNvPr>
          <p:cNvSpPr/>
          <p:nvPr/>
        </p:nvSpPr>
        <p:spPr>
          <a:xfrm>
            <a:off x="2316480" y="-146258"/>
            <a:ext cx="8629649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3600"/>
              </a:spcBef>
              <a:spcAft>
                <a:spcPts val="1200"/>
              </a:spcAft>
            </a:pPr>
            <a:r>
              <a:rPr lang="hu-HU" sz="2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 szűrő funkció implementálása</a:t>
            </a:r>
            <a:endParaRPr lang="en-GB" sz="28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42F044-B8DF-17AB-F60C-8F59C54573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418001"/>
              </p:ext>
            </p:extLst>
          </p:nvPr>
        </p:nvGraphicFramePr>
        <p:xfrm>
          <a:off x="54397" y="470951"/>
          <a:ext cx="6431280" cy="3974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" name="Kép 5" descr="A képen szöveg, szoftver, Betűtípus, képernyőkép látható&#10;&#10;Automatikusan generált leírás">
            <a:extLst>
              <a:ext uri="{FF2B5EF4-FFF2-40B4-BE49-F238E27FC236}">
                <a16:creationId xmlns:a16="http://schemas.microsoft.com/office/drawing/2014/main" id="{C760C550-29E2-97A4-2EDF-87A126A84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50" y="4445524"/>
            <a:ext cx="7837526" cy="2321035"/>
          </a:xfrm>
          <a:prstGeom prst="rect">
            <a:avLst/>
          </a:prstGeom>
        </p:spPr>
      </p:pic>
      <p:pic>
        <p:nvPicPr>
          <p:cNvPr id="8" name="Kép 7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AB8C24FE-8D5C-C362-14B2-C1A1FAEF1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1930" y="1645086"/>
            <a:ext cx="5289550" cy="50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06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1682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4E0E9D-3CCA-B2DD-5DA8-FFBBD911F046}"/>
              </a:ext>
            </a:extLst>
          </p:cNvPr>
          <p:cNvSpPr/>
          <p:nvPr/>
        </p:nvSpPr>
        <p:spPr>
          <a:xfrm>
            <a:off x="1905000" y="-93829"/>
            <a:ext cx="862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Tűzfallal ellátott rendszer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102C20D-1DBF-46E7-9EEA-826E335764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232667"/>
              </p:ext>
            </p:extLst>
          </p:nvPr>
        </p:nvGraphicFramePr>
        <p:xfrm>
          <a:off x="-160020" y="384109"/>
          <a:ext cx="6256020" cy="6473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94C16EC-79AF-783C-5CF9-544D97AA0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563210"/>
              </p:ext>
            </p:extLst>
          </p:nvPr>
        </p:nvGraphicFramePr>
        <p:xfrm>
          <a:off x="5781393" y="579772"/>
          <a:ext cx="6528717" cy="6278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340853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olor is Steel Grey?">
            <a:extLst>
              <a:ext uri="{FF2B5EF4-FFF2-40B4-BE49-F238E27FC236}">
                <a16:creationId xmlns:a16="http://schemas.microsoft.com/office/drawing/2014/main" id="{77E8AD98-BC4D-92FA-81E3-016928EB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1682" y="-670560"/>
            <a:ext cx="14576214" cy="81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4E0E9D-3CCA-B2DD-5DA8-FFBBD911F046}"/>
              </a:ext>
            </a:extLst>
          </p:cNvPr>
          <p:cNvSpPr/>
          <p:nvPr/>
        </p:nvSpPr>
        <p:spPr>
          <a:xfrm>
            <a:off x="1905000" y="-93829"/>
            <a:ext cx="862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Tűzfallal ellátott rendszer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3" name="Kép 2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77052488-5F49-A775-01CE-B3D54D104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459" y="910590"/>
            <a:ext cx="7943674" cy="1798320"/>
          </a:xfrm>
          <a:prstGeom prst="rect">
            <a:avLst/>
          </a:prstGeom>
        </p:spPr>
      </p:pic>
      <p:pic>
        <p:nvPicPr>
          <p:cNvPr id="5" name="Kép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0F09F13-52CF-7134-E32A-BEFAFD5F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4459" y="2833687"/>
            <a:ext cx="7943674" cy="1315404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87B46D9-4917-C94A-88A4-592C2D569B72}"/>
              </a:ext>
            </a:extLst>
          </p:cNvPr>
          <p:cNvSpPr txBox="1"/>
          <p:nvPr/>
        </p:nvSpPr>
        <p:spPr>
          <a:xfrm>
            <a:off x="9574843" y="1017270"/>
            <a:ext cx="2960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1 magos CPU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AA6FCFA-C5A4-A2D2-BED9-85C546D0532D}"/>
              </a:ext>
            </a:extLst>
          </p:cNvPr>
          <p:cNvSpPr txBox="1"/>
          <p:nvPr/>
        </p:nvSpPr>
        <p:spPr>
          <a:xfrm>
            <a:off x="9582150" y="2588766"/>
            <a:ext cx="2960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2 magos CPU</a:t>
            </a:r>
          </a:p>
        </p:txBody>
      </p:sp>
    </p:spTree>
    <p:extLst>
      <p:ext uri="{BB962C8B-B14F-4D97-AF65-F5344CB8AC3E}">
        <p14:creationId xmlns:p14="http://schemas.microsoft.com/office/powerpoint/2010/main" val="3789387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47643" y="3389971"/>
            <a:ext cx="6296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54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Továbbfejlesztési lehetőségek</a:t>
            </a:r>
            <a:endParaRPr kumimoji="0" lang="en-LT" sz="54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3" name="Graphic 4" descr="Bar graph with upward trend with solid fill">
            <a:extLst>
              <a:ext uri="{FF2B5EF4-FFF2-40B4-BE49-F238E27FC236}">
                <a16:creationId xmlns:a16="http://schemas.microsoft.com/office/drawing/2014/main" id="{1CC4F866-CD48-EBA9-395F-09EA48CB4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346" y="1035204"/>
            <a:ext cx="2505308" cy="2505308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209489"/>
      </p:ext>
    </p:extLst>
  </p:cSld>
  <p:clrMapOvr>
    <a:masterClrMapping/>
  </p:clrMapOvr>
  <p:transition spd="slow" advTm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een White Background Images - Free Download on Freepik">
            <a:extLst>
              <a:ext uri="{FF2B5EF4-FFF2-40B4-BE49-F238E27FC236}">
                <a16:creationId xmlns:a16="http://schemas.microsoft.com/office/drawing/2014/main" id="{6E07A623-7815-B471-5F84-138FC1451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5393" y="-959235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3692137" y="966070"/>
            <a:ext cx="480772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hu-HU" sz="4400" b="1" i="0" u="none" strike="noStrike" kern="1200" cap="none" spc="-150" normalizeH="0" baseline="0" noProof="0" dirty="0">
                <a:ln>
                  <a:noFill/>
                </a:ln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Továbbfejlesztési</a:t>
            </a:r>
          </a:p>
          <a:p>
            <a:pPr algn="ctr"/>
            <a:r>
              <a:rPr kumimoji="0" lang="hu-HU" sz="4400" b="1" i="0" u="none" strike="noStrike" kern="1200" cap="none" spc="-150" normalizeH="0" baseline="0" noProof="0" dirty="0">
                <a:ln>
                  <a:noFill/>
                </a:ln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 lehetőségek</a:t>
            </a:r>
            <a:endParaRPr kumimoji="0" lang="en-LT" sz="4400" b="1" i="0" u="none" strike="noStrike" kern="1200" cap="none" spc="-150" normalizeH="0" baseline="0" noProof="0" dirty="0">
              <a:ln>
                <a:noFill/>
              </a:ln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  <a:p>
            <a:pPr algn="ctr"/>
            <a:endParaRPr lang="en-LT" sz="44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3" name="Graphic 4" descr="Bar graph with upward trend with solid fill">
            <a:extLst>
              <a:ext uri="{FF2B5EF4-FFF2-40B4-BE49-F238E27FC236}">
                <a16:creationId xmlns:a16="http://schemas.microsoft.com/office/drawing/2014/main" id="{064FE57A-FC6A-A5E1-5C59-F9F4F39B6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2220" y="216611"/>
            <a:ext cx="651822" cy="651822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A2030FB-FF5B-5C36-2EEB-A5F492A2FBB6}"/>
              </a:ext>
            </a:extLst>
          </p:cNvPr>
          <p:cNvSpPr txBox="1"/>
          <p:nvPr/>
        </p:nvSpPr>
        <p:spPr>
          <a:xfrm>
            <a:off x="2247900" y="2592644"/>
            <a:ext cx="8940800" cy="237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Több router és számítógép tesztelése összehasonlítása</a:t>
            </a:r>
            <a:endParaRPr lang="hu-HU" sz="20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Torlódás kezelési mechanizmusok implementálása</a:t>
            </a:r>
            <a:endParaRPr lang="hu-HU" sz="20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kiválasztott forgalom á</a:t>
            </a: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tviteli sebességének mérése  torlódás kezelés esetén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68574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een White Background Images - Free Download on Freepik">
            <a:extLst>
              <a:ext uri="{FF2B5EF4-FFF2-40B4-BE49-F238E27FC236}">
                <a16:creationId xmlns:a16="http://schemas.microsoft.com/office/drawing/2014/main" id="{6E07A623-7815-B471-5F84-138FC1451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721" y="-954615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3875761" y="599681"/>
            <a:ext cx="480772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hu-HU" sz="4400" b="1" i="0" u="none" strike="noStrike" kern="1200" cap="none" spc="-150" normalizeH="0" baseline="0" noProof="0" dirty="0">
                <a:ln>
                  <a:noFill/>
                </a:ln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Továbbfejlesztési</a:t>
            </a:r>
          </a:p>
          <a:p>
            <a:pPr algn="ctr"/>
            <a:r>
              <a:rPr kumimoji="0" lang="hu-HU" sz="4400" b="1" i="0" u="none" strike="noStrike" kern="1200" cap="none" spc="-150" normalizeH="0" baseline="0" noProof="0" dirty="0">
                <a:ln>
                  <a:noFill/>
                </a:ln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 lehetőségek</a:t>
            </a:r>
            <a:endParaRPr kumimoji="0" lang="en-LT" sz="4400" b="1" i="0" u="none" strike="noStrike" kern="1200" cap="none" spc="-150" normalizeH="0" baseline="0" noProof="0" dirty="0">
              <a:ln>
                <a:noFill/>
              </a:ln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  <a:p>
            <a:pPr algn="ctr"/>
            <a:endParaRPr lang="en-LT" sz="44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3" name="Graphic 4" descr="Bar graph with upward trend with solid fill">
            <a:extLst>
              <a:ext uri="{FF2B5EF4-FFF2-40B4-BE49-F238E27FC236}">
                <a16:creationId xmlns:a16="http://schemas.microsoft.com/office/drawing/2014/main" id="{064FE57A-FC6A-A5E1-5C59-F9F4F39B6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2220" y="0"/>
            <a:ext cx="651822" cy="651822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Kép 10" descr="A képen embléma, szimbólum, sárga látható&#10;&#10;Automatikusan generált leírás">
            <a:extLst>
              <a:ext uri="{FF2B5EF4-FFF2-40B4-BE49-F238E27FC236}">
                <a16:creationId xmlns:a16="http://schemas.microsoft.com/office/drawing/2014/main" id="{225D847E-0629-12E0-7814-D7C3DD6F5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792" y="2927532"/>
            <a:ext cx="2486387" cy="212252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F51CBEC-B3C9-F887-59C7-9110D6C3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80" y="5036666"/>
            <a:ext cx="4695196" cy="17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Összekötő: szögletes 13">
            <a:extLst>
              <a:ext uri="{FF2B5EF4-FFF2-40B4-BE49-F238E27FC236}">
                <a16:creationId xmlns:a16="http://schemas.microsoft.com/office/drawing/2014/main" id="{DCFD854C-E574-DDAF-0B11-A11AF1928AA8}"/>
              </a:ext>
            </a:extLst>
          </p:cNvPr>
          <p:cNvCxnSpPr>
            <a:cxnSpLocks/>
          </p:cNvCxnSpPr>
          <p:nvPr/>
        </p:nvCxnSpPr>
        <p:spPr>
          <a:xfrm flipV="1">
            <a:off x="5514226" y="3170838"/>
            <a:ext cx="2819549" cy="2816580"/>
          </a:xfrm>
          <a:prstGeom prst="bentConnector3">
            <a:avLst>
              <a:gd name="adj1" fmla="val 50000"/>
            </a:avLst>
          </a:prstGeom>
          <a:ln w="63500">
            <a:solidFill>
              <a:srgbClr val="0B0C0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Kép 7" descr="A képen Grafika, Betűtípus, szimbólum, embléma látható&#10;&#10;Automatikusan generált leírás">
            <a:extLst>
              <a:ext uri="{FF2B5EF4-FFF2-40B4-BE49-F238E27FC236}">
                <a16:creationId xmlns:a16="http://schemas.microsoft.com/office/drawing/2014/main" id="{F9465216-719E-E94D-F36B-84E3DA899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3107" y="5480053"/>
            <a:ext cx="1428750" cy="1428750"/>
          </a:xfrm>
          <a:prstGeom prst="rect">
            <a:avLst/>
          </a:prstGeom>
        </p:spPr>
      </p:pic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A59C01FE-7F60-E27A-270C-9FB922131097}"/>
              </a:ext>
            </a:extLst>
          </p:cNvPr>
          <p:cNvCxnSpPr/>
          <p:nvPr/>
        </p:nvCxnSpPr>
        <p:spPr>
          <a:xfrm>
            <a:off x="6876437" y="5987418"/>
            <a:ext cx="214942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Kép 25" descr="A képen kör látható&#10;&#10;Automatikusan generált leírás">
            <a:extLst>
              <a:ext uri="{FF2B5EF4-FFF2-40B4-BE49-F238E27FC236}">
                <a16:creationId xmlns:a16="http://schemas.microsoft.com/office/drawing/2014/main" id="{5FAA69C3-0F65-CEB0-3546-02996D97A0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3876" y="1235696"/>
            <a:ext cx="2358458" cy="1487643"/>
          </a:xfrm>
          <a:prstGeom prst="rect">
            <a:avLst/>
          </a:prstGeom>
        </p:spPr>
      </p:pic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382B2AB6-E72C-24B7-553B-7BE77933DC94}"/>
              </a:ext>
            </a:extLst>
          </p:cNvPr>
          <p:cNvCxnSpPr/>
          <p:nvPr/>
        </p:nvCxnSpPr>
        <p:spPr>
          <a:xfrm rot="10800000">
            <a:off x="3627577" y="1951668"/>
            <a:ext cx="3248861" cy="1219171"/>
          </a:xfrm>
          <a:prstGeom prst="bentConnector3">
            <a:avLst>
              <a:gd name="adj1" fmla="val 57407"/>
            </a:avLst>
          </a:prstGeom>
          <a:ln w="63500">
            <a:solidFill>
              <a:srgbClr val="0B0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445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47643" y="3389971"/>
            <a:ext cx="62967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88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Összegzés</a:t>
            </a:r>
          </a:p>
        </p:txBody>
      </p:sp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3ABC9C15-A943-6549-9279-9BBD8A23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263" y="459058"/>
            <a:ext cx="3107474" cy="31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6434"/>
      </p:ext>
    </p:extLst>
  </p:cSld>
  <p:clrMapOvr>
    <a:masterClrMapping/>
  </p:clrMapOvr>
  <p:transition spd="slow" advTm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Green White Background Images - Free Download on Freepik">
            <a:extLst>
              <a:ext uri="{FF2B5EF4-FFF2-40B4-BE49-F238E27FC236}">
                <a16:creationId xmlns:a16="http://schemas.microsoft.com/office/drawing/2014/main" id="{1FCFD2AD-D424-DE35-93C1-20EA0E4DA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13" y="-574514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4386100" y="1006250"/>
            <a:ext cx="39485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6000" b="1" i="0" u="none" strike="noStrike" kern="1200" cap="none" spc="-150" normalizeH="0" baseline="0" noProof="0" dirty="0">
                <a:ln>
                  <a:noFill/>
                </a:ln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Összegzés</a:t>
            </a:r>
            <a:endParaRPr kumimoji="0" lang="en-LT" sz="6000" b="1" i="0" u="none" strike="noStrike" kern="1200" cap="none" spc="-150" normalizeH="0" baseline="0" noProof="0" dirty="0">
              <a:ln>
                <a:noFill/>
              </a:ln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A756BC14-D990-AE45-A8C6-1B6F0B953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250" y="22855"/>
            <a:ext cx="1188184" cy="1188184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0D3A7353-4751-8FB4-F1AC-5CB147042D12}"/>
              </a:ext>
            </a:extLst>
          </p:cNvPr>
          <p:cNvSpPr txBox="1"/>
          <p:nvPr/>
        </p:nvSpPr>
        <p:spPr>
          <a:xfrm>
            <a:off x="2336800" y="2497976"/>
            <a:ext cx="9398000" cy="3621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Sikerült kialakítani a mérőstandot</a:t>
            </a:r>
            <a:endParaRPr lang="hu-HU" sz="20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Megtörtént a mérések elvégzése (megismételhetőek)</a:t>
            </a:r>
            <a:endParaRPr lang="hu-HU" sz="20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Mérések kiértékelésére kerültek</a:t>
            </a:r>
            <a:endParaRPr lang="hu-HU" sz="20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Nem várt eredmény is született amely felfedte az egyik tesztelt eszköz hiányosságát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1" dirty="0">
                <a:solidFill>
                  <a:srgbClr val="000000"/>
                </a:solidFill>
                <a:latin typeface="Trebuchet MS" panose="020B0603020202020204" pitchFamily="34" charset="0"/>
              </a:rPr>
              <a:t>Tűzfal adatainak a kiértékelése, nem várt átviteli sebesség</a:t>
            </a:r>
            <a:endParaRPr lang="hu-HU" sz="2000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5187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een White Background Images - Free Download on Freepik">
            <a:extLst>
              <a:ext uri="{FF2B5EF4-FFF2-40B4-BE49-F238E27FC236}">
                <a16:creationId xmlns:a16="http://schemas.microsoft.com/office/drawing/2014/main" id="{30279F0B-0BF1-E236-1AF8-C7C3F9479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13" y="-959234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73331CB7-1C1B-CB2F-0A89-85E0173A95E2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4800" dirty="0">
                <a:latin typeface="+mj-lt"/>
                <a:ea typeface="+mj-ea"/>
                <a:cs typeface="+mj-cs"/>
              </a:rPr>
              <a:t>Köszönöm megtisztelő figyelmüket!</a:t>
            </a:r>
          </a:p>
        </p:txBody>
      </p:sp>
    </p:spTree>
    <p:extLst>
      <p:ext uri="{BB962C8B-B14F-4D97-AF65-F5344CB8AC3E}">
        <p14:creationId xmlns:p14="http://schemas.microsoft.com/office/powerpoint/2010/main" val="292918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reen White Background Images - Free Download on Freepik">
            <a:extLst>
              <a:ext uri="{FF2B5EF4-FFF2-40B4-BE49-F238E27FC236}">
                <a16:creationId xmlns:a16="http://schemas.microsoft.com/office/drawing/2014/main" id="{C6AAABDF-4BC9-99B9-881F-EB302947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13" y="-959234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6B2B7C-89ED-F540-A64D-0D5E18A71354}"/>
              </a:ext>
            </a:extLst>
          </p:cNvPr>
          <p:cNvSpPr/>
          <p:nvPr/>
        </p:nvSpPr>
        <p:spPr>
          <a:xfrm>
            <a:off x="-1450258" y="-4117255"/>
            <a:ext cx="15092516" cy="1509251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BF447-6E17-1A45-AD94-46DCD25C1D16}"/>
              </a:ext>
            </a:extLst>
          </p:cNvPr>
          <p:cNvSpPr/>
          <p:nvPr/>
        </p:nvSpPr>
        <p:spPr>
          <a:xfrm>
            <a:off x="187489" y="2101237"/>
            <a:ext cx="60290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b="1" dirty="0"/>
              <a:t>Mi az az internet?</a:t>
            </a:r>
            <a:endParaRPr lang="hu-HU" sz="3200" dirty="0"/>
          </a:p>
          <a:p>
            <a:r>
              <a:rPr lang="hu-HU" sz="2400" b="1" dirty="0"/>
              <a:t> </a:t>
            </a:r>
            <a:endParaRPr lang="hu-HU" sz="3200" dirty="0"/>
          </a:p>
          <a:p>
            <a:r>
              <a:rPr lang="hu-HU" sz="2400" b="1" dirty="0"/>
              <a:t> Az „internet” egy globális hálózat, amely különböző számítógépeket és hálózati eszközöket kapcsol össze szerte a világon. </a:t>
            </a:r>
            <a:endParaRPr lang="hu-HU" sz="3200" dirty="0"/>
          </a:p>
          <a:p>
            <a:br>
              <a:rPr lang="en-GB" sz="2400" dirty="0"/>
            </a:br>
            <a:endParaRPr lang="hu-HU" sz="2000" spc="300" dirty="0">
              <a:latin typeface="Raleway" panose="020B0503030101060003" pitchFamily="34" charset="77"/>
            </a:endParaRPr>
          </a:p>
          <a:p>
            <a:pPr algn="ctr"/>
            <a:endParaRPr lang="hu-HU" sz="2000" spc="300" dirty="0">
              <a:latin typeface="Raleway" panose="020B0503030101060003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BBEE1-A4F3-6746-AE3A-4B6E12CE6CA3}"/>
              </a:ext>
            </a:extLst>
          </p:cNvPr>
          <p:cNvSpPr/>
          <p:nvPr/>
        </p:nvSpPr>
        <p:spPr>
          <a:xfrm>
            <a:off x="4229103" y="1082457"/>
            <a:ext cx="37718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Bevezető</a:t>
            </a:r>
            <a:endParaRPr lang="en-LT" sz="4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25" name="Graphic 24" descr="Lights On with solid fill">
            <a:extLst>
              <a:ext uri="{FF2B5EF4-FFF2-40B4-BE49-F238E27FC236}">
                <a16:creationId xmlns:a16="http://schemas.microsoft.com/office/drawing/2014/main" id="{C9A4FAB4-1D30-504F-AC22-18FA700E0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400" y="-3119"/>
            <a:ext cx="1257300" cy="1257300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Ábra 2" descr="Felhőalapú informatika egyszínű kitöltéssel">
            <a:extLst>
              <a:ext uri="{FF2B5EF4-FFF2-40B4-BE49-F238E27FC236}">
                <a16:creationId xmlns:a16="http://schemas.microsoft.com/office/drawing/2014/main" id="{7D015D6C-FECC-9333-E085-D0E29C8FB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2923" y="1859174"/>
            <a:ext cx="738954" cy="73895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38C6514-FE2E-8A45-D5CB-B36125840642}"/>
              </a:ext>
            </a:extLst>
          </p:cNvPr>
          <p:cNvSpPr txBox="1"/>
          <p:nvPr/>
        </p:nvSpPr>
        <p:spPr>
          <a:xfrm>
            <a:off x="6073137" y="2060139"/>
            <a:ext cx="63177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Mi az a protokoll?</a:t>
            </a:r>
            <a:endParaRPr lang="hu-HU" sz="2800" dirty="0"/>
          </a:p>
          <a:p>
            <a:br>
              <a:rPr lang="hu-HU" sz="2800" dirty="0"/>
            </a:br>
            <a:r>
              <a:rPr lang="hu-HU" sz="2400" b="1" dirty="0"/>
              <a:t> Szabványok összessége amivel a </a:t>
            </a:r>
          </a:p>
          <a:p>
            <a:r>
              <a:rPr lang="hu-HU" sz="2400" b="1" dirty="0"/>
              <a:t>különböző gyártók által gyártott eszközök </a:t>
            </a:r>
          </a:p>
          <a:p>
            <a:r>
              <a:rPr lang="hu-HU" sz="2400" b="1" dirty="0"/>
              <a:t>kommunikálni tudnak egymással</a:t>
            </a:r>
            <a:endParaRPr lang="hu-HU" sz="2800" dirty="0"/>
          </a:p>
          <a:p>
            <a:br>
              <a:rPr lang="en-GB" sz="2000" dirty="0"/>
            </a:br>
            <a:endParaRPr lang="hu-HU" dirty="0">
              <a:latin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8F9C6F7-0944-DFF6-7A4A-C71AC52E638E}"/>
              </a:ext>
            </a:extLst>
          </p:cNvPr>
          <p:cNvSpPr txBox="1"/>
          <p:nvPr/>
        </p:nvSpPr>
        <p:spPr>
          <a:xfrm>
            <a:off x="1968256" y="4629349"/>
            <a:ext cx="68654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Internet sebesség</a:t>
            </a:r>
            <a:endParaRPr lang="hu-HU" sz="3200" dirty="0"/>
          </a:p>
          <a:p>
            <a:r>
              <a:rPr lang="hu-HU" sz="2800" b="1" dirty="0"/>
              <a:t>A </a:t>
            </a:r>
            <a:r>
              <a:rPr lang="hu-HU" sz="2800" b="1" dirty="0" err="1"/>
              <a:t>Federal</a:t>
            </a:r>
            <a:r>
              <a:rPr lang="hu-HU" sz="2800" b="1" dirty="0"/>
              <a:t> </a:t>
            </a:r>
            <a:r>
              <a:rPr lang="hu-HU" sz="2800" b="1" dirty="0" err="1"/>
              <a:t>Communications</a:t>
            </a:r>
            <a:r>
              <a:rPr lang="hu-HU" sz="2800" b="1" dirty="0"/>
              <a:t> </a:t>
            </a:r>
            <a:r>
              <a:rPr lang="hu-HU" sz="2800" b="1" dirty="0" err="1"/>
              <a:t>Commission</a:t>
            </a:r>
            <a:r>
              <a:rPr lang="hu-HU" sz="2800" b="1" dirty="0"/>
              <a:t> (FCC) szerint </a:t>
            </a:r>
            <a:endParaRPr lang="hu-HU" sz="3200" dirty="0"/>
          </a:p>
          <a:p>
            <a:r>
              <a:rPr lang="hu-HU" sz="2800" b="1" dirty="0"/>
              <a:t>Internet sebessége 25Mbps-os letöltési sebesség és 3Mbps feltöltési sebesség</a:t>
            </a:r>
            <a:endParaRPr lang="hu-HU" sz="3200" dirty="0"/>
          </a:p>
          <a:p>
            <a:br>
              <a:rPr lang="en-GB" sz="2000" dirty="0"/>
            </a:br>
            <a:endParaRPr lang="hu-HU" dirty="0"/>
          </a:p>
          <a:p>
            <a:endParaRPr lang="hu-HU" dirty="0"/>
          </a:p>
        </p:txBody>
      </p:sp>
      <p:pic>
        <p:nvPicPr>
          <p:cNvPr id="8" name="Ábra 7" descr="Mérőeszköz egyszínű kitöltéssel">
            <a:extLst>
              <a:ext uri="{FF2B5EF4-FFF2-40B4-BE49-F238E27FC236}">
                <a16:creationId xmlns:a16="http://schemas.microsoft.com/office/drawing/2014/main" id="{5CC31300-3641-F16B-12CE-7F94E4EAFF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73284" y="4065493"/>
            <a:ext cx="1127713" cy="1127713"/>
          </a:xfrm>
          <a:prstGeom prst="rect">
            <a:avLst/>
          </a:prstGeom>
        </p:spPr>
      </p:pic>
      <p:pic>
        <p:nvPicPr>
          <p:cNvPr id="7" name="Ábra 6" descr="Bemutató ellenőrzőlistával egyszínű kitöltéssel">
            <a:extLst>
              <a:ext uri="{FF2B5EF4-FFF2-40B4-BE49-F238E27FC236}">
                <a16:creationId xmlns:a16="http://schemas.microsoft.com/office/drawing/2014/main" id="{F3FFBB68-7633-1819-5CDF-437F2B6FD8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74814" y="20601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0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Green White Background Images - Free Download on Freepik">
            <a:extLst>
              <a:ext uri="{FF2B5EF4-FFF2-40B4-BE49-F238E27FC236}">
                <a16:creationId xmlns:a16="http://schemas.microsoft.com/office/drawing/2014/main" id="{1CD9A8D3-DE25-073F-40D0-A4CE8A1D6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613" y="-574515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6B2B7C-89ED-F540-A64D-0D5E18A71354}"/>
              </a:ext>
            </a:extLst>
          </p:cNvPr>
          <p:cNvSpPr/>
          <p:nvPr/>
        </p:nvSpPr>
        <p:spPr>
          <a:xfrm>
            <a:off x="-1450258" y="-4117255"/>
            <a:ext cx="15092516" cy="1509251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BF447-6E17-1A45-AD94-46DCD25C1D16}"/>
              </a:ext>
            </a:extLst>
          </p:cNvPr>
          <p:cNvSpPr/>
          <p:nvPr/>
        </p:nvSpPr>
        <p:spPr>
          <a:xfrm>
            <a:off x="-32871" y="1133778"/>
            <a:ext cx="94574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b="1" spc="300" dirty="0">
                <a:latin typeface="Raleway" panose="020B0503030101060003" pitchFamily="34" charset="77"/>
              </a:rPr>
              <a:t>Útválasztó</a:t>
            </a:r>
          </a:p>
          <a:p>
            <a:pPr algn="ctr"/>
            <a:r>
              <a:rPr lang="hu-HU" sz="2000" b="1" spc="300" dirty="0">
                <a:latin typeface="Raleway" panose="020B0503030101060003" pitchFamily="34" charset="77"/>
              </a:rPr>
              <a:t>Másnéven router egy hálózati eszköz ami a csomagkapcsolt forgalmat irányítja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A3B4D99-2A50-833D-EFFE-A67BA7CBE796}"/>
              </a:ext>
            </a:extLst>
          </p:cNvPr>
          <p:cNvSpPr/>
          <p:nvPr/>
        </p:nvSpPr>
        <p:spPr>
          <a:xfrm>
            <a:off x="0" y="2210996"/>
            <a:ext cx="9457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b="1" spc="300" dirty="0">
                <a:latin typeface="Raleway" panose="020B0503030101060003" pitchFamily="34" charset="77"/>
              </a:rPr>
              <a:t>Hálózati kapcsoló</a:t>
            </a:r>
            <a:br>
              <a:rPr lang="hu-HU" sz="2400" b="1" spc="300" dirty="0">
                <a:latin typeface="Raleway" panose="020B0503030101060003" pitchFamily="34" charset="77"/>
              </a:rPr>
            </a:br>
            <a:r>
              <a:rPr lang="hu-HU" sz="2000" b="1" spc="300" dirty="0">
                <a:latin typeface="Raleway" panose="020B0503030101060003" pitchFamily="34" charset="77"/>
              </a:rPr>
              <a:t>Másnéven switch olyan hálózati eszköz ami összeköti egy hálózaton belül az eszközöket</a:t>
            </a:r>
            <a:endParaRPr lang="hu-HU" sz="2400" b="1" spc="300" dirty="0">
              <a:latin typeface="Raleway" panose="020B0503030101060003" pitchFamily="34" charset="77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927266-7BFC-DAAE-FC16-FC16D734F02E}"/>
              </a:ext>
            </a:extLst>
          </p:cNvPr>
          <p:cNvSpPr/>
          <p:nvPr/>
        </p:nvSpPr>
        <p:spPr>
          <a:xfrm>
            <a:off x="-43262" y="3429000"/>
            <a:ext cx="96652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b="1" spc="300" dirty="0">
                <a:latin typeface="Raleway" panose="020B0503030101060003" pitchFamily="34" charset="77"/>
              </a:rPr>
              <a:t>TCP/UDP</a:t>
            </a:r>
          </a:p>
          <a:p>
            <a:pPr algn="ctr"/>
            <a:r>
              <a:rPr lang="hu-HU" sz="2000" b="1" spc="300" dirty="0">
                <a:latin typeface="Raleway" panose="020B0503030101060003" pitchFamily="34" charset="77"/>
              </a:rPr>
              <a:t>Kapcsolat orientált-Nem kapcsolat orientált kommunikációs protokollok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958A6A-BD2D-A5FC-2D8B-6074CC393431}"/>
              </a:ext>
            </a:extLst>
          </p:cNvPr>
          <p:cNvSpPr/>
          <p:nvPr/>
        </p:nvSpPr>
        <p:spPr>
          <a:xfrm>
            <a:off x="0" y="4379304"/>
            <a:ext cx="99648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b="1" spc="300" dirty="0">
                <a:latin typeface="Raleway" panose="020B0503030101060003" pitchFamily="34" charset="77"/>
              </a:rPr>
              <a:t>Iperf</a:t>
            </a:r>
          </a:p>
          <a:p>
            <a:pPr algn="ctr"/>
            <a:r>
              <a:rPr lang="hu-HU" sz="2000" b="1" spc="300" dirty="0">
                <a:latin typeface="Raleway" panose="020B0503030101060003" pitchFamily="34" charset="77"/>
              </a:rPr>
              <a:t>Hálózati átviteli sebesség mérésére használt software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1A18565-2329-5AD7-ECBB-5EB9E4ECCDC9}"/>
              </a:ext>
            </a:extLst>
          </p:cNvPr>
          <p:cNvSpPr/>
          <p:nvPr/>
        </p:nvSpPr>
        <p:spPr>
          <a:xfrm>
            <a:off x="425334" y="5373001"/>
            <a:ext cx="89992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b="1" spc="300" dirty="0">
                <a:latin typeface="Raleway" panose="020B0503030101060003" pitchFamily="34" charset="77"/>
              </a:rPr>
              <a:t>SourcesOnOff</a:t>
            </a:r>
          </a:p>
          <a:p>
            <a:pPr algn="ctr"/>
            <a:r>
              <a:rPr lang="hu-HU" sz="2000" b="1" spc="300" dirty="0">
                <a:latin typeface="Raleway" panose="020B0503030101060003" pitchFamily="34" charset="77"/>
              </a:rPr>
              <a:t>Valós hálózati forgalom szimulálására alkalmas szoftver</a:t>
            </a:r>
            <a:endParaRPr lang="en-LT" b="1" spc="300" dirty="0">
              <a:latin typeface="Raleway" panose="020B0503030101060003" pitchFamily="34" charset="77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1E0F5F7-2E19-6446-BC15-27A5ED26706A}"/>
              </a:ext>
            </a:extLst>
          </p:cNvPr>
          <p:cNvSpPr txBox="1"/>
          <p:nvPr/>
        </p:nvSpPr>
        <p:spPr>
          <a:xfrm>
            <a:off x="270984" y="194700"/>
            <a:ext cx="76113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4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Eszközök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342611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3935800" y="3532924"/>
            <a:ext cx="4320415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65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C</a:t>
            </a:r>
            <a:r>
              <a:rPr lang="hu-HU" sz="65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élkitűzés</a:t>
            </a:r>
          </a:p>
        </p:txBody>
      </p:sp>
      <p:pic>
        <p:nvPicPr>
          <p:cNvPr id="5" name="Ábra 4" descr="Hálózatdiagram egyszínű kitöltéssel">
            <a:extLst>
              <a:ext uri="{FF2B5EF4-FFF2-40B4-BE49-F238E27FC236}">
                <a16:creationId xmlns:a16="http://schemas.microsoft.com/office/drawing/2014/main" id="{166CA8E9-C86A-E83B-E39A-80CB2E857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000" y="76708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63296"/>
      </p:ext>
    </p:extLst>
  </p:cSld>
  <p:clrMapOvr>
    <a:masterClrMapping/>
  </p:clrMapOvr>
  <p:transition spd="slow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een White Background Images - Free Download on Freepik">
            <a:extLst>
              <a:ext uri="{FF2B5EF4-FFF2-40B4-BE49-F238E27FC236}">
                <a16:creationId xmlns:a16="http://schemas.microsoft.com/office/drawing/2014/main" id="{95B91EA4-425E-99E2-8CDE-B70C0CAC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13" y="-959234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6B2B7C-89ED-F540-A64D-0D5E18A71354}"/>
              </a:ext>
            </a:extLst>
          </p:cNvPr>
          <p:cNvSpPr/>
          <p:nvPr/>
        </p:nvSpPr>
        <p:spPr>
          <a:xfrm>
            <a:off x="-1450258" y="-4117255"/>
            <a:ext cx="15092516" cy="1509251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BBEE1-A4F3-6746-AE3A-4B6E12CE6CA3}"/>
              </a:ext>
            </a:extLst>
          </p:cNvPr>
          <p:cNvSpPr/>
          <p:nvPr/>
        </p:nvSpPr>
        <p:spPr>
          <a:xfrm>
            <a:off x="3171967" y="992497"/>
            <a:ext cx="58480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88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Célkitűzés</a:t>
            </a:r>
            <a:endParaRPr lang="en-LT" sz="88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2" name="Ábra 1" descr="Hálózatdiagram egyszínű kitöltéssel">
            <a:extLst>
              <a:ext uri="{FF2B5EF4-FFF2-40B4-BE49-F238E27FC236}">
                <a16:creationId xmlns:a16="http://schemas.microsoft.com/office/drawing/2014/main" id="{EEE6FCDD-624D-59C6-B9DC-6C5933A7B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3093" y="-93976"/>
            <a:ext cx="1335500" cy="13355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29AF1A7-402B-CAE8-C16B-CDA21B44BBB8}"/>
              </a:ext>
            </a:extLst>
          </p:cNvPr>
          <p:cNvSpPr txBox="1"/>
          <p:nvPr/>
        </p:nvSpPr>
        <p:spPr>
          <a:xfrm>
            <a:off x="2293375" y="2426482"/>
            <a:ext cx="7595418" cy="3190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Teszt hálózat összerakása konfigurációja</a:t>
            </a:r>
            <a:endParaRPr lang="hu-HU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Mérések végzése a hálózat átviteli sebességének megállapítására</a:t>
            </a:r>
            <a:endParaRPr lang="hu-HU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Különböző hálózati forgalom terhelés generálása</a:t>
            </a:r>
            <a:endParaRPr lang="hu-HU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Átviteli sebesség mérése különböző hálózati terhelés mellett</a:t>
            </a:r>
            <a:endParaRPr lang="hu-HU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4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Eredmények összegzése, következtetések</a:t>
            </a:r>
            <a:endParaRPr lang="hu-HU" b="1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607449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47643" y="3389971"/>
            <a:ext cx="6296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72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Megvalósítás</a:t>
            </a:r>
            <a:endParaRPr kumimoji="0" lang="en-LT" sz="72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6" name="Ábra 5" descr="Vágányok egyszínű kitöltéssel">
            <a:extLst>
              <a:ext uri="{FF2B5EF4-FFF2-40B4-BE49-F238E27FC236}">
                <a16:creationId xmlns:a16="http://schemas.microsoft.com/office/drawing/2014/main" id="{5A9B27F3-E4B5-1235-02C8-BE08E90F2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481" y="802701"/>
            <a:ext cx="2379038" cy="237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97831"/>
      </p:ext>
    </p:extLst>
  </p:cSld>
  <p:clrMapOvr>
    <a:masterClrMapping/>
  </p:clrMapOvr>
  <p:transition spd="slow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Green White Background Images - Free Download on Freepik">
            <a:extLst>
              <a:ext uri="{FF2B5EF4-FFF2-40B4-BE49-F238E27FC236}">
                <a16:creationId xmlns:a16="http://schemas.microsoft.com/office/drawing/2014/main" id="{D39CA597-372D-C5D3-CD6C-22249D35D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13" y="-959234"/>
            <a:ext cx="13175226" cy="87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3724283" y="1001036"/>
            <a:ext cx="4743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hu-HU" sz="5400" b="1" i="0" u="none" strike="noStrike" kern="1200" cap="none" spc="-150" normalizeH="0" baseline="0" noProof="0" dirty="0">
                <a:ln>
                  <a:noFill/>
                </a:ln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Megvalósítás</a:t>
            </a:r>
            <a:endParaRPr lang="en-LT" sz="5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686A0-D3CF-4B45-AB0E-0CEACD1B22AE}"/>
              </a:ext>
            </a:extLst>
          </p:cNvPr>
          <p:cNvSpPr/>
          <p:nvPr/>
        </p:nvSpPr>
        <p:spPr>
          <a:xfrm>
            <a:off x="3081454" y="3481925"/>
            <a:ext cx="6029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LT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pic>
        <p:nvPicPr>
          <p:cNvPr id="3" name="Ábra 2" descr="Vágányok egyszínű kitöltéssel">
            <a:extLst>
              <a:ext uri="{FF2B5EF4-FFF2-40B4-BE49-F238E27FC236}">
                <a16:creationId xmlns:a16="http://schemas.microsoft.com/office/drawing/2014/main" id="{0B035613-9D8B-4AC7-AC9A-0AD20064F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16419"/>
            <a:ext cx="1085850" cy="1085850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FA4A0A42-F7C3-0884-C8E8-F04A14AE81D2}"/>
              </a:ext>
            </a:extLst>
          </p:cNvPr>
          <p:cNvSpPr txBox="1"/>
          <p:nvPr/>
        </p:nvSpPr>
        <p:spPr>
          <a:xfrm>
            <a:off x="911054" y="3928857"/>
            <a:ext cx="1460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Ötlet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1B45375-F9EB-0BBA-08C6-808620293A6E}"/>
              </a:ext>
            </a:extLst>
          </p:cNvPr>
          <p:cNvSpPr txBox="1"/>
          <p:nvPr/>
        </p:nvSpPr>
        <p:spPr>
          <a:xfrm>
            <a:off x="3161564" y="4586512"/>
            <a:ext cx="2337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Rendszer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9183B1E-4825-D823-1848-63680FD6604C}"/>
              </a:ext>
            </a:extLst>
          </p:cNvPr>
          <p:cNvSpPr txBox="1"/>
          <p:nvPr/>
        </p:nvSpPr>
        <p:spPr>
          <a:xfrm>
            <a:off x="6372146" y="5114942"/>
            <a:ext cx="1676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Mérés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D6C5A40-D192-C096-F736-2C3BB7B59CB1}"/>
              </a:ext>
            </a:extLst>
          </p:cNvPr>
          <p:cNvSpPr txBox="1"/>
          <p:nvPr/>
        </p:nvSpPr>
        <p:spPr>
          <a:xfrm>
            <a:off x="8745327" y="5925340"/>
            <a:ext cx="287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Eredmény</a:t>
            </a:r>
          </a:p>
        </p:txBody>
      </p:sp>
      <p:cxnSp>
        <p:nvCxnSpPr>
          <p:cNvPr id="11" name="Összekötő: szögletes 10">
            <a:extLst>
              <a:ext uri="{FF2B5EF4-FFF2-40B4-BE49-F238E27FC236}">
                <a16:creationId xmlns:a16="http://schemas.microsoft.com/office/drawing/2014/main" id="{A98181D2-6F99-106E-1B3D-36C9CA52E52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71725" y="4282800"/>
            <a:ext cx="789839" cy="657655"/>
          </a:xfrm>
          <a:prstGeom prst="bentConnector3">
            <a:avLst/>
          </a:prstGeom>
          <a:ln w="63500">
            <a:solidFill>
              <a:srgbClr val="0B0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Összekötő: szögletes 12">
            <a:extLst>
              <a:ext uri="{FF2B5EF4-FFF2-40B4-BE49-F238E27FC236}">
                <a16:creationId xmlns:a16="http://schemas.microsoft.com/office/drawing/2014/main" id="{327BC251-CF53-DF3A-4272-6AC88D754D5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498785" y="4940455"/>
            <a:ext cx="873361" cy="528430"/>
          </a:xfrm>
          <a:prstGeom prst="bentConnector3">
            <a:avLst/>
          </a:prstGeom>
          <a:ln w="63500">
            <a:solidFill>
              <a:srgbClr val="0B0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Összekötő: szögletes 15">
            <a:extLst>
              <a:ext uri="{FF2B5EF4-FFF2-40B4-BE49-F238E27FC236}">
                <a16:creationId xmlns:a16="http://schemas.microsoft.com/office/drawing/2014/main" id="{2E68E39E-1DD4-495D-C393-33483AE0410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48625" y="5468885"/>
            <a:ext cx="696702" cy="810398"/>
          </a:xfrm>
          <a:prstGeom prst="bentConnector3">
            <a:avLst/>
          </a:prstGeom>
          <a:ln w="63500">
            <a:solidFill>
              <a:srgbClr val="0B0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AEA03C1E-0052-12BA-439F-8968C2A9B134}"/>
              </a:ext>
            </a:extLst>
          </p:cNvPr>
          <p:cNvSpPr txBox="1"/>
          <p:nvPr/>
        </p:nvSpPr>
        <p:spPr>
          <a:xfrm>
            <a:off x="151542" y="2179925"/>
            <a:ext cx="63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hu-HU" sz="2400" b="1" dirty="0"/>
              <a:t>Mérés menetének dokumentációja</a:t>
            </a:r>
          </a:p>
          <a:p>
            <a:pPr fontAlgn="base"/>
            <a:r>
              <a:rPr lang="hu-HU" sz="2400" b="1" dirty="0"/>
              <a:t>Eszközpark felmérése rendszer kialakítása</a:t>
            </a:r>
          </a:p>
          <a:p>
            <a:pPr fontAlgn="base"/>
            <a:r>
              <a:rPr lang="hu-HU" sz="2400" b="1" dirty="0"/>
              <a:t>Mérés</a:t>
            </a:r>
          </a:p>
          <a:p>
            <a:pPr fontAlgn="base"/>
            <a:r>
              <a:rPr lang="hu-HU" sz="2400" b="1" dirty="0"/>
              <a:t>Eredmény összegzés</a:t>
            </a:r>
          </a:p>
        </p:txBody>
      </p:sp>
    </p:spTree>
    <p:extLst>
      <p:ext uri="{BB962C8B-B14F-4D97-AF65-F5344CB8AC3E}">
        <p14:creationId xmlns:p14="http://schemas.microsoft.com/office/powerpoint/2010/main" val="3001872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1_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FDE784FD089E438B95CF7CA508B82C" ma:contentTypeVersion="8" ma:contentTypeDescription="Create a new document." ma:contentTypeScope="" ma:versionID="c96dcd46445119ccaa2e8534b19a4ec3">
  <xsd:schema xmlns:xsd="http://www.w3.org/2001/XMLSchema" xmlns:xs="http://www.w3.org/2001/XMLSchema" xmlns:p="http://schemas.microsoft.com/office/2006/metadata/properties" xmlns:ns3="60eb8dff-594e-4936-8029-34dea510f342" xmlns:ns4="2f66037f-221b-4c4e-8040-911425ca3c2f" targetNamespace="http://schemas.microsoft.com/office/2006/metadata/properties" ma:root="true" ma:fieldsID="8a91bb07c8917617fbe7d5195903dc3c" ns3:_="" ns4:_="">
    <xsd:import namespace="60eb8dff-594e-4936-8029-34dea510f342"/>
    <xsd:import namespace="2f66037f-221b-4c4e-8040-911425ca3c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8dff-594e-4936-8029-34dea510f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6037f-221b-4c4e-8040-911425ca3c2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eb8dff-594e-4936-8029-34dea510f34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C725A6-6643-4126-8464-72E770BA0B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eb8dff-594e-4936-8029-34dea510f342"/>
    <ds:schemaRef ds:uri="2f66037f-221b-4c4e-8040-911425ca3c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2FC5C2-CE36-47FD-B34C-4CBEC585D26D}">
  <ds:schemaRefs>
    <ds:schemaRef ds:uri="http://purl.org/dc/elements/1.1/"/>
    <ds:schemaRef ds:uri="http://purl.org/dc/terms/"/>
    <ds:schemaRef ds:uri="60eb8dff-594e-4936-8029-34dea510f342"/>
    <ds:schemaRef ds:uri="http://schemas.openxmlformats.org/package/2006/metadata/core-properties"/>
    <ds:schemaRef ds:uri="http://schemas.microsoft.com/office/2006/documentManagement/types"/>
    <ds:schemaRef ds:uri="2f66037f-221b-4c4e-8040-911425ca3c2f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5944A8B-AD89-484C-B793-CB082125C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1321</Words>
  <Application>Microsoft Office PowerPoint</Application>
  <PresentationFormat>Szélesvásznú</PresentationFormat>
  <Paragraphs>298</Paragraphs>
  <Slides>38</Slides>
  <Notes>29</Notes>
  <HiddenSlides>4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38</vt:i4>
      </vt:variant>
    </vt:vector>
  </HeadingPairs>
  <TitlesOfParts>
    <vt:vector size="51" baseType="lpstr">
      <vt:lpstr>Arial</vt:lpstr>
      <vt:lpstr>Calibri</vt:lpstr>
      <vt:lpstr>Courier New</vt:lpstr>
      <vt:lpstr>Montserrat</vt:lpstr>
      <vt:lpstr>Noto Sans Symbols</vt:lpstr>
      <vt:lpstr>Raleway</vt:lpstr>
      <vt:lpstr>Raleway Black</vt:lpstr>
      <vt:lpstr>Symbol</vt:lpstr>
      <vt:lpstr>Times New Roman</vt:lpstr>
      <vt:lpstr>Trebuchet MS</vt:lpstr>
      <vt:lpstr>Wingdings</vt:lpstr>
      <vt:lpstr>Wingdings 3</vt:lpstr>
      <vt:lpstr>1_Dimenzió</vt:lpstr>
      <vt:lpstr>Hálózati adatforgalom vizsgálata különböző adatforgalmi terhelés mellett Diplomadolgozat  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2023-10-03T06:31:12Z</dcterms:created>
  <dcterms:modified xsi:type="dcterms:W3CDTF">2024-07-02T17:51:22Z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0x01010089FDE784FD089E438B95CF7CA508B82C</vt:lpwstr>
  </property>
</Properties>
</file>