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00FFCC"/>
    <a:srgbClr val="0863FF"/>
    <a:srgbClr val="FB02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9" autoAdjust="0"/>
    <p:restoredTop sz="94660"/>
  </p:normalViewPr>
  <p:slideViewPr>
    <p:cSldViewPr snapToGrid="0">
      <p:cViewPr>
        <p:scale>
          <a:sx n="110" d="100"/>
          <a:sy n="110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A2E42-507F-DD59-9F71-1C2A519F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382433-1267-C033-1DD5-BF612A676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62F6A8-099D-F70C-C8E2-FC986875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7481F5-C801-3CC0-7ECA-127828EE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D8B01B-8FA8-F3E7-0FB4-C4E8DB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7" name="Kép 6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1F347D51-DE14-38BA-F560-DE8B11A74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62" y="576262"/>
            <a:ext cx="4867275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0EDA6-BB6D-0986-630C-403A1A27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905F89A-0F31-76E4-6145-4DBCC26DA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B7F571-5E74-0F0D-805F-454B4D08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AD7C46-E696-EDDC-8520-6635F160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733729-DAB0-BA6B-7156-E398D89F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84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2A511F-592F-6EED-9FB3-6D36C69AA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E6C51EC-8785-9496-C019-1D1E83074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A58264-EEEF-BDA7-409D-785962B5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BB48A8-02A4-649C-65AA-AA8456F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2CF297-56BD-9265-1813-018FEF9E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220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4B4244-7AD7-4359-0701-3027CF11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D3AC6E-ED3C-8CF6-34B0-FA174321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4702F-6136-45C9-19E2-6490F3F5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984A89-C926-C8C7-93FF-4F0588B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45F696-9043-5169-BB6D-C9834C9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101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7F8A22-12E5-9536-41A5-8193C97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C3B21F1-02E6-C3CC-A1F3-A6003830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3230EE8-209B-7956-5B0E-EFCF05AD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B5762-DB21-5072-164E-9462AD95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8117E7-D781-A8D7-60A5-8CBB9972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862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4F155-66CB-7394-9CA4-66032529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72C459-A223-955D-90F8-943342687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E883254-1526-51AE-E47C-C0164D70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9F5CC4-1890-FABA-5CAF-0CB4D4E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81F7A8-2C2D-4DE6-2A0C-D0B72FF3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D7E7E3-E113-38AB-CE1D-EC2215C7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38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30648-B6A9-B886-038D-6BB814C2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4C5DCC5-BC09-D05B-E291-C7CD6945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4346C22-FDD1-4CC0-BA81-74C88616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D5BD08E-F9F0-A1EE-5A32-16D478C2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FE99B4D-4851-3FFB-4122-B995AA29D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E4C9662-3A7C-E04A-B60E-DB4C70FD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A3DD2C9-C134-1BA9-B16A-16D850CE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A240658-6F27-B387-FF7E-B8DA9FF4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119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81EF4-D90F-09B2-E040-F4C13372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98E74E4-A994-342F-A825-CFB52A79A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D4A9A3-F191-13E3-98AE-C019B496C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BAEF3EA-0391-FB5C-B7FA-80B70B2F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565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0A349AE-EB8D-A098-A761-032F6199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5E8407C-5FC0-9553-1B69-959D0A12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B7D61F0-0984-6FCC-6548-323C04EA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404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1D88F1-F27B-53DF-22D7-605AADBA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BCF6D4-95DC-9973-157F-8DE198186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5A547D-8291-3529-A881-9DE7F35C2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A09FB6-849D-C960-44A2-517E065D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2BF0BE-8A7B-0CBA-E91E-1DB0A33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7ED259C-7572-920F-BF03-08508267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3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DA99C1-9CF4-3F98-9A55-947B4214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F81067D-4E24-E362-3EC9-6135192FE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B51DC6-7346-0479-8BB6-B0ACDCAF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DE76F3-C51B-3B6E-B225-DF3831B0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463718-8888-97B0-B0AF-D4CBAB40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86832A-D087-FBC7-0C34-5FB400D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849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CCA1E4-6EF1-5047-2D34-E6C33954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4E3F91-8FB0-4975-7965-75B1CDC1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9382DCB-DD0A-642E-F53A-BAEDFD06C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6AE0-721E-43C4-907D-00FED086D685}" type="datetimeFigureOut">
              <a:rPr lang="hu-HU" smtClean="0"/>
              <a:t>2025. 04. 06.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DF01C3-0169-AAB9-66B9-1B4D4100E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885663-D0D2-1576-2531-5F890E75F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E84B8-5E9B-48F7-B8F0-12EDD504F734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B0750BDB-4EDE-3911-C7C5-A4C1C9E66C28}"/>
              </a:ext>
            </a:extLst>
          </p:cNvPr>
          <p:cNvSpPr/>
          <p:nvPr userDrawn="1"/>
        </p:nvSpPr>
        <p:spPr>
          <a:xfrm>
            <a:off x="-62752" y="0"/>
            <a:ext cx="660399" cy="6858000"/>
          </a:xfrm>
          <a:prstGeom prst="rect">
            <a:avLst/>
          </a:prstGeom>
          <a:gradFill flip="none" rotWithShape="1">
            <a:gsLst>
              <a:gs pos="0">
                <a:srgbClr val="FF00FF"/>
              </a:gs>
              <a:gs pos="59000">
                <a:srgbClr val="0066FF"/>
              </a:gs>
              <a:gs pos="100000">
                <a:srgbClr val="00FFCC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2757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C86E9D-E215-22F9-EA75-B43E875EE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32" y="242570"/>
            <a:ext cx="9216191" cy="3222604"/>
          </a:xfrm>
        </p:spPr>
        <p:txBody>
          <a:bodyPr>
            <a:normAutofit/>
          </a:bodyPr>
          <a:lstStyle/>
          <a:p>
            <a:pPr algn="l"/>
            <a:r>
              <a:rPr lang="hu-HU" sz="4000" cap="all" dirty="0" err="1">
                <a:effectLst/>
                <a:latin typeface="DIN Alternate" panose="020B0500000000000000" pitchFamily="34" charset="0"/>
              </a:rPr>
              <a:t>From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Assistance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to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Dependence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:</a:t>
            </a:r>
            <a:br>
              <a:rPr lang="hu-HU" sz="4000" cap="all" dirty="0">
                <a:effectLst/>
                <a:latin typeface="DIN Alternate" panose="020B0500000000000000" pitchFamily="34" charset="0"/>
              </a:rPr>
            </a:br>
            <a:br>
              <a:rPr lang="hu-HU" sz="4000" cap="all" dirty="0">
                <a:effectLst/>
                <a:latin typeface="DIN Alternate" panose="020B0500000000000000" pitchFamily="34" charset="0"/>
              </a:rPr>
            </a:br>
            <a:r>
              <a:rPr lang="hu-HU" sz="4000" cap="all" dirty="0" err="1">
                <a:effectLst/>
                <a:latin typeface="DIN Alternate" panose="020B0500000000000000" pitchFamily="34" charset="0"/>
              </a:rPr>
              <a:t>Evaluating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the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Impact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of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Large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Language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Models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on</a:t>
            </a:r>
            <a:r>
              <a:rPr lang="hu-HU" sz="4000" cap="all" dirty="0">
                <a:effectLst/>
                <a:latin typeface="DIN Alternate" panose="020B0500000000000000" pitchFamily="34" charset="0"/>
              </a:rPr>
              <a:t> </a:t>
            </a:r>
            <a:r>
              <a:rPr lang="hu-HU" sz="4000" cap="all" dirty="0" err="1">
                <a:effectLst/>
                <a:latin typeface="DIN Alternate" panose="020B0500000000000000" pitchFamily="34" charset="0"/>
              </a:rPr>
              <a:t>Coding</a:t>
            </a:r>
            <a:br>
              <a:rPr lang="hu-HU" sz="4000" cap="all" dirty="0">
                <a:effectLst/>
                <a:latin typeface="DIN Alternate" panose="020B0500000000000000" pitchFamily="34" charset="0"/>
              </a:rPr>
            </a:br>
            <a:r>
              <a:rPr lang="hu-HU" sz="4000" cap="all" dirty="0" err="1">
                <a:effectLst/>
                <a:latin typeface="DIN Alternate" panose="020B0500000000000000" pitchFamily="34" charset="0"/>
              </a:rPr>
              <a:t>Proficiency</a:t>
            </a:r>
            <a:endParaRPr lang="hu-HU" sz="4000" cap="all" dirty="0"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DIN Alternate" panose="020B0500000000000000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46953DC-AF68-878C-0775-B2DDAA145414}"/>
              </a:ext>
            </a:extLst>
          </p:cNvPr>
          <p:cNvSpPr txBox="1"/>
          <p:nvPr/>
        </p:nvSpPr>
        <p:spPr>
          <a:xfrm>
            <a:off x="926432" y="5799731"/>
            <a:ext cx="767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effectLst/>
                <a:latin typeface="DIN Alternate" panose="020B0500000000000000" pitchFamily="34" charset="0"/>
              </a:rPr>
              <a:t>Department</a:t>
            </a:r>
            <a:r>
              <a:rPr lang="hu-HU" sz="1600" dirty="0">
                <a:effectLst/>
                <a:latin typeface="DIN Alternate" panose="020B0500000000000000" pitchFamily="34" charset="0"/>
              </a:rPr>
              <a:t> of Computer Science, University of ELTE Budapest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7E02021-F2B3-D7FA-DF55-B5CB7F0C5283}"/>
              </a:ext>
            </a:extLst>
          </p:cNvPr>
          <p:cNvSpPr txBox="1"/>
          <p:nvPr/>
        </p:nvSpPr>
        <p:spPr>
          <a:xfrm>
            <a:off x="926432" y="6157498"/>
            <a:ext cx="151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effectLst/>
                <a:latin typeface="DIN Alternate" panose="020B0500000000000000" pitchFamily="34" charset="0"/>
              </a:rPr>
              <a:t>2025</a:t>
            </a:r>
          </a:p>
          <a:p>
            <a:endParaRPr lang="hu-HU" dirty="0"/>
          </a:p>
        </p:txBody>
      </p:sp>
      <p:sp>
        <p:nvSpPr>
          <p:cNvPr id="10" name="Alcím 2">
            <a:extLst>
              <a:ext uri="{FF2B5EF4-FFF2-40B4-BE49-F238E27FC236}">
                <a16:creationId xmlns:a16="http://schemas.microsoft.com/office/drawing/2014/main" id="{52DEABAD-1F04-AD64-57F3-13B6CF24B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432" y="4106717"/>
            <a:ext cx="4241800" cy="1655762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>
                <a:latin typeface="DIN Alternate" panose="020B0500000000000000" pitchFamily="34" charset="0"/>
              </a:rPr>
              <a:t>Fegyó</a:t>
            </a:r>
            <a:r>
              <a:rPr lang="hu-HU" sz="2000" dirty="0">
                <a:latin typeface="DIN Alternate" panose="020B0500000000000000" pitchFamily="34" charset="0"/>
              </a:rPr>
              <a:t> Benedek</a:t>
            </a:r>
          </a:p>
          <a:p>
            <a:pPr algn="l"/>
            <a:r>
              <a:rPr lang="hu-HU" sz="2000" dirty="0">
                <a:latin typeface="DIN Alternate" panose="020B0500000000000000" pitchFamily="34" charset="0"/>
              </a:rPr>
              <a:t>Horogszegi R. Pál</a:t>
            </a:r>
          </a:p>
          <a:p>
            <a:pPr algn="l"/>
            <a:r>
              <a:rPr lang="hu-HU" sz="2000" dirty="0">
                <a:latin typeface="DIN Alternate" panose="020B0500000000000000" pitchFamily="34" charset="0"/>
              </a:rPr>
              <a:t>Makk Péter</a:t>
            </a:r>
          </a:p>
        </p:txBody>
      </p:sp>
    </p:spTree>
    <p:extLst>
      <p:ext uri="{BB962C8B-B14F-4D97-AF65-F5344CB8AC3E}">
        <p14:creationId xmlns:p14="http://schemas.microsoft.com/office/powerpoint/2010/main" val="316496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02817D-F861-8CEB-8E8D-A0AC2EFC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Kutatás</a:t>
            </a:r>
            <a:r>
              <a:rPr lang="hu-HU" dirty="0"/>
              <a:t>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053D18-2A3A-6598-5589-DBF6F585E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Tanulmányunkban összehasonlítottuk a LLM-</a:t>
            </a:r>
            <a:r>
              <a:rPr lang="hu-HU" dirty="0" err="1">
                <a:latin typeface="DIN Alternate" panose="020B0500000000000000" pitchFamily="34" charset="0"/>
              </a:rPr>
              <a:t>ekre</a:t>
            </a:r>
            <a:r>
              <a:rPr lang="hu-HU" dirty="0">
                <a:latin typeface="DIN Alternate" panose="020B0500000000000000" pitchFamily="34" charset="0"/>
              </a:rPr>
              <a:t> épülő MI-alapú tanulást a hagyományos, emberi oktatással, kezdő programozók körében. A kísérletünk egy fél órás tanításból, majd egy fél órás gyakorlati tesztből állt. Két csoport vett részt benne: az egyik emberi oktató segítségével, a másik MI támogatásával tanult egy előre elkészített tanulóanyag alapján. </a:t>
            </a:r>
            <a:br>
              <a:rPr lang="hu-HU" dirty="0">
                <a:latin typeface="DIN Alternate" panose="020B0500000000000000" pitchFamily="34" charset="0"/>
              </a:rPr>
            </a:br>
            <a:endParaRPr lang="hu-HU" dirty="0">
              <a:latin typeface="DIN Alternate" panose="020B0500000000000000" pitchFamily="34" charset="0"/>
            </a:endParaRPr>
          </a:p>
          <a:p>
            <a:r>
              <a:rPr lang="hu-HU" dirty="0">
                <a:latin typeface="DIN Alternate" panose="020B0500000000000000" pitchFamily="34" charset="0"/>
              </a:rPr>
              <a:t>Azt vizsgáltuk, hogy hogyan fejlődik a résztvevők kódolási jártassága, problémamegoldó képessége, valamint a hosszú távú tudásmegőrzése.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59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278FF8-9D05-66B0-7878-01BE82D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Tesztelés &amp; értékelés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FD23A0-CA63-07EC-FF0B-F8C94CF2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>
                <a:latin typeface="DIN Alternate" panose="020B0500000000000000" pitchFamily="34" charset="0"/>
              </a:rPr>
              <a:t>A teszt 10, nehézségi sorrendben növekvő feladatból állt. A feladatsor során lehetett internetet használni, de MI-t nem. Előzetesen egy kontrollmegoldás is készült annak érdekében, hogy megfelelő Python-tudással a teszt a kijelölt harminc perc töredéke alatt is teljesíthető legyen. A kitöltés egyik hozzáértőnél sem haladta meg a 10 percet.</a:t>
            </a:r>
          </a:p>
          <a:p>
            <a:pPr algn="just">
              <a:buNone/>
            </a:pPr>
            <a:endParaRPr lang="hu-HU" dirty="0">
              <a:latin typeface="DIN Alternate" panose="020B0500000000000000" pitchFamily="34" charset="0"/>
            </a:endParaRPr>
          </a:p>
          <a:p>
            <a:pPr algn="just"/>
            <a:r>
              <a:rPr lang="hu-HU" dirty="0">
                <a:latin typeface="DIN Alternate" panose="020B0500000000000000" pitchFamily="34" charset="0"/>
              </a:rPr>
              <a:t>Egy feladat egy pontot ért, és a résztvevők pontszámaikat hasonlítottuk össze. Amennyiben egy válasz elméletileg helyes volt, vagy kis módosítással tökéletes megoldás lehetett volna, fél pontot adtunk rá.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889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B7BF28-58B1-E894-4FFF-3D58759F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687"/>
            <a:ext cx="10515600" cy="1325563"/>
          </a:xfrm>
        </p:spPr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Eredmények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8DD120A3-EDC6-6C02-E590-989581A12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380403"/>
              </p:ext>
            </p:extLst>
          </p:nvPr>
        </p:nvGraphicFramePr>
        <p:xfrm>
          <a:off x="838199" y="1201479"/>
          <a:ext cx="11133220" cy="561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1">
                  <a:extLst>
                    <a:ext uri="{9D8B030D-6E8A-4147-A177-3AD203B41FA5}">
                      <a16:colId xmlns:a16="http://schemas.microsoft.com/office/drawing/2014/main" val="39360055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24606919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00401339"/>
                    </a:ext>
                  </a:extLst>
                </a:gridCol>
                <a:gridCol w="7602619">
                  <a:extLst>
                    <a:ext uri="{9D8B030D-6E8A-4147-A177-3AD203B41FA5}">
                      <a16:colId xmlns:a16="http://schemas.microsoft.com/office/drawing/2014/main" val="2927956698"/>
                    </a:ext>
                  </a:extLst>
                </a:gridCol>
              </a:tblGrid>
              <a:tr h="808074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DIN Alternate" panose="020B0500000000000000" pitchFamily="34" charset="0"/>
                        </a:rPr>
                        <a:t>Csoport – alany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DIN Alternate" panose="020B0500000000000000" pitchFamily="34" charset="0"/>
                        </a:rPr>
                        <a:t>Tanítás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DIN Alternate" panose="020B0500000000000000" pitchFamily="34" charset="0"/>
                        </a:rPr>
                        <a:t>Pont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latin typeface="DIN Alternate" panose="020B0500000000000000" pitchFamily="34" charset="0"/>
                        </a:rPr>
                        <a:t>Megjegyzés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51588"/>
                  </a:ext>
                </a:extLst>
              </a:tr>
              <a:tr h="540874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Palkó – Gábor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Nagyon kevés idő, egy két apró kiegészítés a tesztírás közben. Feladatok túl nehezek.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27520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Palkó - Dorka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AI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Meglepően jól magyarázott az AI, időben is hatékonyan dolgoztak. A probléma annyi volt, hogy ha valamit nem értett az alany, akkor azt már nem tudta máshogyan megfogalmazni, megértetni.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22041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Peti - Ádám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Kicsit változtatnom kellett a tananyagot hogy alap dolgokat könnyebben </a:t>
                      </a:r>
                      <a:b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</a:br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megértsen de a komplikáltabb feladatál túl soknak érezte és meg se próbálta érteni nagyon.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317658"/>
                  </a:ext>
                </a:extLst>
              </a:tr>
              <a:tr h="763587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Peti - Dani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AI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3,5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Lista index nagyon jó. printnél a "+" és "," -nél elfelejtette hogy a "+" létezik mert a </a:t>
                      </a:r>
                      <a:r>
                        <a:rPr lang="hu-HU" sz="1400" dirty="0" err="1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ChatGPT</a:t>
                      </a:r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 nagyon belement a "," elmagyarázásába.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426457"/>
                  </a:ext>
                </a:extLst>
              </a:tr>
              <a:tr h="9863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Benedek - Dorka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Ember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Minden feladatot amit elkezdett hibátlanul megoldott, használta az internetet és rájött a hatványozásra. A listák indexelése és megfordítása is jól ment.</a:t>
                      </a:r>
                      <a:b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</a:br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A függvények és a ciklusok túl nagy falatnak bizonyultak ilyen rövid időtávra.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23290"/>
                  </a:ext>
                </a:extLst>
              </a:tr>
              <a:tr h="986300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Benedek - Katalin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AI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tx1"/>
                          </a:solidFill>
                          <a:latin typeface="DIN Alternate" panose="020B0500000000000000" pitchFamily="34" charset="0"/>
                        </a:rPr>
                        <a:t>Nagyon sok idő ment el a feladatok megértésére. Azt, hogy mik azok a függvények nem került leadásra idő szűkében. Az igazságtábla mint fogalom hiányzott, így az értése és implementálása teljesen esélytelen volt. </a:t>
                      </a:r>
                    </a:p>
                    <a:p>
                      <a:pPr algn="ctr"/>
                      <a:endParaRPr lang="hu-HU" sz="1400" dirty="0">
                        <a:solidFill>
                          <a:schemeClr val="tx1"/>
                        </a:solidFill>
                        <a:latin typeface="DIN Alternate" panose="020B0500000000000000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68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49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4764EF-DBA8-6334-C406-F1785978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Emberi tanítás összegzése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60404F-80FB-3E44-E7F1-AC1A2FBF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95" y="181405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>
                <a:latin typeface="DIN Alternate" panose="020B0500000000000000" pitchFamily="34" charset="0"/>
              </a:rPr>
              <a:t>Az emberi oktatók képese voltak arra, hogy a tanulók igényeihez igazítsák tanítási stratégiáikat. A korlátozott idő és a minimális kiegészítő iránymutatás ellenére, az emberi oktató hatékonyan tanított. Azonban az egyik jelentős gyengeség az volt, hogy nem tudtak elegendő „támaszt” nyújtani, amikor a feladatokat túl nehéznek ítélte meg az alany – ez arra utal, hogy az emberi oktatók időnként nehezen értik meg, hogy mi lehet nehézség egy kezdőek.</a:t>
            </a:r>
            <a:br>
              <a:rPr lang="hu-HU" dirty="0">
                <a:latin typeface="DIN Alternate" panose="020B0500000000000000" pitchFamily="34" charset="0"/>
              </a:rPr>
            </a:br>
            <a:endParaRPr lang="hu-HU" dirty="0">
              <a:latin typeface="DIN Alternate" panose="020B0500000000000000" pitchFamily="34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70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1DAA8A-C0B3-4983-0E78-7C25893E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MI tanítás összegzése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0EAF82-97C0-75A4-04EC-13F4768F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>
                <a:latin typeface="DIN Alternate" panose="020B0500000000000000" pitchFamily="34" charset="0"/>
              </a:rPr>
              <a:t>Az MI-alapú tanítás nagy hatékonyságot mutatott a strukturált oktatásban, világos és tömör magyarázatokat adva időtakarékosan.  A tanulók közvetlen és jól szervezett magyarázatokat kaptak. Azonban egy fontos korlátja volt az MI-</a:t>
            </a:r>
            <a:r>
              <a:rPr lang="hu-HU" dirty="0" err="1">
                <a:latin typeface="DIN Alternate" panose="020B0500000000000000" pitchFamily="34" charset="0"/>
              </a:rPr>
              <a:t>nek</a:t>
            </a:r>
            <a:r>
              <a:rPr lang="hu-HU" dirty="0">
                <a:latin typeface="DIN Alternate" panose="020B0500000000000000" pitchFamily="34" charset="0"/>
              </a:rPr>
              <a:t>: nehezen tudta átfogalmazni a tananyagot, amikor a tanulóknak valamilyen más megközelítésre volt szükségük. Ez arra utal, hogy a válaszgenerálás viszonylag merev.</a:t>
            </a:r>
          </a:p>
          <a:p>
            <a:pPr algn="just"/>
            <a:endParaRPr lang="hu-HU" dirty="0">
              <a:latin typeface="DIN Alternate" panose="020B0500000000000000" pitchFamily="34" charset="0"/>
            </a:endParaRPr>
          </a:p>
          <a:p>
            <a:pPr algn="just"/>
            <a:r>
              <a:rPr lang="hu-HU" dirty="0">
                <a:latin typeface="DIN Alternate" panose="020B0500000000000000" pitchFamily="34" charset="0"/>
              </a:rPr>
              <a:t>Egyes részletek kiemelésében elfogultságot mutatott, például túlzottan hangsúlyozta a print utasításban a vesszők szerepét, miközben kihagyta a „+” operátor fontosságát. Ez rávilágít az MI-alapú oktatás másik hátrányára: bár következetes és pontos, előfordulhat, hogy bizonyos részeket indokolatlanul kiemel, míg másokat figyelmen kívül hagy, ezáltal megértési hiányosságokat okozva.</a:t>
            </a:r>
          </a:p>
          <a:p>
            <a:pPr algn="just">
              <a:buNone/>
            </a:pPr>
            <a:endParaRPr lang="hu-HU" dirty="0">
              <a:latin typeface="DIN Alternate" panose="020B0500000000000000" pitchFamily="34" charset="0"/>
            </a:endParaRPr>
          </a:p>
          <a:p>
            <a:pPr algn="just"/>
            <a:r>
              <a:rPr lang="hu-HU" dirty="0">
                <a:latin typeface="DIN Alternate" panose="020B0500000000000000" pitchFamily="34" charset="0"/>
              </a:rPr>
              <a:t>Nehézségekbe ütközött az elvontabb vagy összetettebb programozási fogalmak, például a függvények és ciklusok bemutatásakor a rendelkezésre álló idő alatt. Ez arra utal, hogy bár az MI kiváló eszköz lehet a strukturált problémamegoldásban, hiányosságokat mutat az olyan elvont koncepciók tanításában, amelyek lépésről lépésre történő feltárást és többféle nézőpontot igényelnek.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378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C0479B-D9A0-AF5C-7303-A402A7CF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DIN Alternate" panose="020B0500000000000000" pitchFamily="34" charset="0"/>
              </a:rPr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A189EC-79C5-47B8-3825-E8043277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59"/>
            <a:ext cx="10515600" cy="499974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hu-HU" dirty="0">
                <a:latin typeface="DIN Alternate" panose="020B0500000000000000" pitchFamily="34" charset="0"/>
              </a:rPr>
              <a:t>Az eredmények hangsúlyozzák a strukturált oktatás és az alkalmazkodóképesség közötti egyensúly fontosságát. Az emberi tanárok kiválóan teljesítettek a tanulók igényeire való reagálásban és a dinamikus alkalmazkodásban, ugyanakkor időnként nehézséget okozott számukra a megfelelő nehézségi szint megtalálása. Ezzel szemben az MI-alapú tanárok hatékonyan nyújtottak világos és strukturált magyarázatokat, de merevséget mutattak a magyarázatok egyénre szabásában.</a:t>
            </a:r>
          </a:p>
          <a:p>
            <a:pPr algn="just"/>
            <a:endParaRPr lang="hu-HU" dirty="0">
              <a:latin typeface="DIN Alternate" panose="020B0500000000000000" pitchFamily="34" charset="0"/>
            </a:endParaRPr>
          </a:p>
          <a:p>
            <a:pPr algn="just"/>
            <a:r>
              <a:rPr lang="hu-HU" dirty="0">
                <a:latin typeface="DIN Alternate" panose="020B0500000000000000" pitchFamily="34" charset="0"/>
              </a:rPr>
              <a:t>Ezen kívül az MI-tanárok jelentős erősséget mutattak a külső források – például az internet – kihasználásában, ami lehetővé tette a tanulók számára, hogy olyan megoldásokat találjanak, amelyeket egyébként nem biztos, hogy elértek volna. Ugyanakkor az MI-oktatás strukturáltsága néha a témák kiegyensúlyozatlan kezeléséhez vezetett: bizonyos elemek túlzott hangsúlyt kaptak, míg mások háttérbe szorultak.</a:t>
            </a:r>
          </a:p>
          <a:p>
            <a:pPr marL="0" indent="0" algn="just">
              <a:buNone/>
            </a:pPr>
            <a:br>
              <a:rPr lang="hu-HU" dirty="0">
                <a:latin typeface="DIN Alternate" panose="020B0500000000000000" pitchFamily="34" charset="0"/>
              </a:rPr>
            </a:br>
            <a:endParaRPr lang="hu-HU" dirty="0">
              <a:latin typeface="DIN Alternate" panose="020B0500000000000000" pitchFamily="34" charset="0"/>
            </a:endParaRPr>
          </a:p>
          <a:p>
            <a:pPr algn="just"/>
            <a:r>
              <a:rPr lang="hu-HU" dirty="0">
                <a:latin typeface="DIN Alternate" panose="020B0500000000000000" pitchFamily="34" charset="0"/>
              </a:rPr>
              <a:t>Mindez arra utal, hogy egy hibrid megközelítés – amely az MI hatékonyságát ötvözi az emberi tanárok alkalmazkodó és személyre szabott útmutatásával – optimális megoldást jelenthet az oktatási környezetekben. A két módszer integrálása átfogóbb és hatékonyabb tanulási élményt biztosíthat, amely egyszerre kezeli a strukturált tanítás és az egyéni támogatás szükségességét.</a:t>
            </a:r>
          </a:p>
        </p:txBody>
      </p:sp>
    </p:spTree>
    <p:extLst>
      <p:ext uri="{BB962C8B-B14F-4D97-AF65-F5344CB8AC3E}">
        <p14:creationId xmlns:p14="http://schemas.microsoft.com/office/powerpoint/2010/main" val="25935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A8455-BE53-03B6-3DC5-3203DD38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4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latin typeface="DIN Alternate" panose="020B0500000000000000" pitchFamily="34" charset="0"/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371332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849</Words>
  <Application>Microsoft Macintosh PowerPoint</Application>
  <PresentationFormat>Szélesvásznú</PresentationFormat>
  <Paragraphs>57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DIN Alternate</vt:lpstr>
      <vt:lpstr>Office-téma</vt:lpstr>
      <vt:lpstr>From Assistance to Dependence:  Evaluating the Impact of Large Language Models on Coding Proficiency</vt:lpstr>
      <vt:lpstr>Kutatás </vt:lpstr>
      <vt:lpstr>Tesztelés &amp; értékelés </vt:lpstr>
      <vt:lpstr>Eredmények</vt:lpstr>
      <vt:lpstr>Emberi tanítás összegzése</vt:lpstr>
      <vt:lpstr>MI tanítás összegzése</vt:lpstr>
      <vt:lpstr>Konklúzió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Horogszegi R. Pál</dc:creator>
  <cp:lastModifiedBy>Horogszegi Richárd Pál</cp:lastModifiedBy>
  <cp:revision>136</cp:revision>
  <dcterms:created xsi:type="dcterms:W3CDTF">2023-11-19T15:40:02Z</dcterms:created>
  <dcterms:modified xsi:type="dcterms:W3CDTF">2025-04-06T12:52:44Z</dcterms:modified>
</cp:coreProperties>
</file>