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0361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84515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3912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41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4166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4054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84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0829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1264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79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7/14/2023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814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7/14/2023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85711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31384CA-BBDF-78EA-C1B6-7C26234E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 pencil on top of a paper with a printed line graph">
            <a:extLst>
              <a:ext uri="{FF2B5EF4-FFF2-40B4-BE49-F238E27FC236}">
                <a16:creationId xmlns:a16="http://schemas.microsoft.com/office/drawing/2014/main" id="{ED652DE7-9CE3-CC7A-E753-BB0EBECA34C4}"/>
              </a:ext>
            </a:extLst>
          </p:cNvPr>
          <p:cNvPicPr>
            <a:picLocks noChangeAspect="1"/>
          </p:cNvPicPr>
          <p:nvPr/>
        </p:nvPicPr>
        <p:blipFill rotWithShape="1">
          <a:blip r:embed="rId2">
            <a:alphaModFix amt="50000"/>
          </a:blip>
          <a:srcRect t="4200" r="-2" b="11403"/>
          <a:stretch/>
        </p:blipFill>
        <p:spPr>
          <a:xfrm>
            <a:off x="20" y="10"/>
            <a:ext cx="12191978" cy="6857990"/>
          </a:xfrm>
          <a:prstGeom prst="rect">
            <a:avLst/>
          </a:prstGeom>
        </p:spPr>
      </p:pic>
      <p:sp>
        <p:nvSpPr>
          <p:cNvPr id="2" name="Title 1"/>
          <p:cNvSpPr>
            <a:spLocks noGrp="1"/>
          </p:cNvSpPr>
          <p:nvPr>
            <p:ph type="ctrTitle"/>
          </p:nvPr>
        </p:nvSpPr>
        <p:spPr>
          <a:xfrm>
            <a:off x="7599218" y="1597224"/>
            <a:ext cx="3892196" cy="1831776"/>
          </a:xfrm>
          <a:noFill/>
        </p:spPr>
        <p:txBody>
          <a:bodyPr anchor="ctr">
            <a:normAutofit/>
          </a:bodyPr>
          <a:lstStyle/>
          <a:p>
            <a:pPr algn="r"/>
            <a:r>
              <a:rPr lang="en-US" dirty="0">
                <a:solidFill>
                  <a:schemeClr val="accent1">
                    <a:lumMod val="60000"/>
                    <a:lumOff val="40000"/>
                  </a:schemeClr>
                </a:solidFill>
                <a:ea typeface="Calibri Light"/>
                <a:cs typeface="Calibri Light"/>
              </a:rPr>
              <a:t>Social media Report</a:t>
            </a:r>
            <a:endParaRPr lang="en-US" dirty="0">
              <a:solidFill>
                <a:schemeClr val="accent1">
                  <a:lumMod val="60000"/>
                  <a:lumOff val="40000"/>
                </a:schemeClr>
              </a:solidFill>
            </a:endParaRPr>
          </a:p>
        </p:txBody>
      </p:sp>
      <p:sp>
        <p:nvSpPr>
          <p:cNvPr id="3" name="Subtitle 2"/>
          <p:cNvSpPr>
            <a:spLocks noGrp="1"/>
          </p:cNvSpPr>
          <p:nvPr>
            <p:ph type="subTitle" idx="1"/>
          </p:nvPr>
        </p:nvSpPr>
        <p:spPr>
          <a:xfrm>
            <a:off x="7684911" y="4223083"/>
            <a:ext cx="3152776" cy="908506"/>
          </a:xfrm>
          <a:noFill/>
        </p:spPr>
        <p:txBody>
          <a:bodyPr vert="horz" lIns="91440" tIns="45720" rIns="91440" bIns="45720" rtlCol="0" anchor="b">
            <a:normAutofit/>
          </a:bodyPr>
          <a:lstStyle/>
          <a:p>
            <a:pPr algn="r"/>
            <a:r>
              <a:rPr lang="en-US">
                <a:solidFill>
                  <a:schemeClr val="accent1">
                    <a:lumMod val="60000"/>
                    <a:lumOff val="40000"/>
                  </a:schemeClr>
                </a:solidFill>
                <a:ea typeface="Calibri"/>
                <a:cs typeface="Calibri"/>
              </a:rPr>
              <a:t>By Lucia </a:t>
            </a:r>
            <a:r>
              <a:rPr lang="en-US" dirty="0">
                <a:solidFill>
                  <a:schemeClr val="accent1">
                    <a:lumMod val="60000"/>
                    <a:lumOff val="40000"/>
                  </a:schemeClr>
                </a:solidFill>
                <a:ea typeface="Calibri"/>
                <a:cs typeface="Calibri"/>
              </a:rPr>
              <a:t>Petillo</a:t>
            </a:r>
          </a:p>
          <a:p>
            <a:pPr algn="r"/>
            <a:r>
              <a:rPr lang="en-US" dirty="0">
                <a:solidFill>
                  <a:schemeClr val="accent1">
                    <a:lumMod val="60000"/>
                    <a:lumOff val="40000"/>
                  </a:schemeClr>
                </a:solidFill>
                <a:ea typeface="Calibri"/>
                <a:cs typeface="Calibri"/>
              </a:rPr>
              <a:t>June 2023</a:t>
            </a:r>
          </a:p>
        </p:txBody>
      </p:sp>
      <p:sp>
        <p:nvSpPr>
          <p:cNvPr id="13" name="Freeform: Shape 12">
            <a:extLst>
              <a:ext uri="{FF2B5EF4-FFF2-40B4-BE49-F238E27FC236}">
                <a16:creationId xmlns:a16="http://schemas.microsoft.com/office/drawing/2014/main" id="{48083107-365E-2697-D22F-25A7DDF59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726381" y="934038"/>
            <a:ext cx="4523587" cy="4991433"/>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3331 w 9985899"/>
              <a:gd name="connsiteY5" fmla="*/ 4251727 h 4920343"/>
              <a:gd name="connsiteX0" fmla="*/ 23936 w 9992251"/>
              <a:gd name="connsiteY0" fmla="*/ 1779914 h 4920343"/>
              <a:gd name="connsiteX1" fmla="*/ 6457 w 9992251"/>
              <a:gd name="connsiteY1" fmla="*/ 0 h 4920343"/>
              <a:gd name="connsiteX2" fmla="*/ 9992251 w 9992251"/>
              <a:gd name="connsiteY2" fmla="*/ 0 h 4920343"/>
              <a:gd name="connsiteX3" fmla="*/ 9992251 w 9992251"/>
              <a:gd name="connsiteY3" fmla="*/ 4920343 h 4920343"/>
              <a:gd name="connsiteX4" fmla="*/ 6457 w 9992251"/>
              <a:gd name="connsiteY4" fmla="*/ 4920343 h 4920343"/>
              <a:gd name="connsiteX5" fmla="*/ 0 w 9992251"/>
              <a:gd name="connsiteY5" fmla="*/ 4250393 h 4920343"/>
              <a:gd name="connsiteX0" fmla="*/ 20707 w 9989022"/>
              <a:gd name="connsiteY0" fmla="*/ 1779914 h 4920343"/>
              <a:gd name="connsiteX1" fmla="*/ 3228 w 9989022"/>
              <a:gd name="connsiteY1" fmla="*/ 0 h 4920343"/>
              <a:gd name="connsiteX2" fmla="*/ 9989022 w 9989022"/>
              <a:gd name="connsiteY2" fmla="*/ 0 h 4920343"/>
              <a:gd name="connsiteX3" fmla="*/ 9989022 w 9989022"/>
              <a:gd name="connsiteY3" fmla="*/ 4920343 h 4920343"/>
              <a:gd name="connsiteX4" fmla="*/ 3228 w 9989022"/>
              <a:gd name="connsiteY4" fmla="*/ 4920343 h 4920343"/>
              <a:gd name="connsiteX5" fmla="*/ 0 w 9989022"/>
              <a:gd name="connsiteY5" fmla="*/ 4250394 h 4920343"/>
              <a:gd name="connsiteX0" fmla="*/ 17583 w 9985898"/>
              <a:gd name="connsiteY0" fmla="*/ 1779914 h 4920343"/>
              <a:gd name="connsiteX1" fmla="*/ 104 w 9985898"/>
              <a:gd name="connsiteY1" fmla="*/ 0 h 4920343"/>
              <a:gd name="connsiteX2" fmla="*/ 9985898 w 9985898"/>
              <a:gd name="connsiteY2" fmla="*/ 0 h 4920343"/>
              <a:gd name="connsiteX3" fmla="*/ 9985898 w 9985898"/>
              <a:gd name="connsiteY3" fmla="*/ 4920343 h 4920343"/>
              <a:gd name="connsiteX4" fmla="*/ 104 w 9985898"/>
              <a:gd name="connsiteY4" fmla="*/ 4920343 h 4920343"/>
              <a:gd name="connsiteX5" fmla="*/ 6559 w 9985898"/>
              <a:gd name="connsiteY5" fmla="*/ 4251729 h 4920343"/>
              <a:gd name="connsiteX0" fmla="*/ 23935 w 9992250"/>
              <a:gd name="connsiteY0" fmla="*/ 1779914 h 4920343"/>
              <a:gd name="connsiteX1" fmla="*/ 6456 w 9992250"/>
              <a:gd name="connsiteY1" fmla="*/ 0 h 4920343"/>
              <a:gd name="connsiteX2" fmla="*/ 9992250 w 9992250"/>
              <a:gd name="connsiteY2" fmla="*/ 0 h 4920343"/>
              <a:gd name="connsiteX3" fmla="*/ 9992250 w 9992250"/>
              <a:gd name="connsiteY3" fmla="*/ 4920343 h 4920343"/>
              <a:gd name="connsiteX4" fmla="*/ 6456 w 9992250"/>
              <a:gd name="connsiteY4" fmla="*/ 4920343 h 4920343"/>
              <a:gd name="connsiteX5" fmla="*/ 0 w 9992250"/>
              <a:gd name="connsiteY5" fmla="*/ 4255735 h 4920343"/>
              <a:gd name="connsiteX0" fmla="*/ 20706 w 9989021"/>
              <a:gd name="connsiteY0" fmla="*/ 1779914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339 w 9989021"/>
              <a:gd name="connsiteY0" fmla="*/ 2408875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1022 w 9989021"/>
              <a:gd name="connsiteY0" fmla="*/ 2454278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0 w 9990908"/>
              <a:gd name="connsiteY0" fmla="*/ 2455614 h 4920343"/>
              <a:gd name="connsiteX1" fmla="*/ 5114 w 9990908"/>
              <a:gd name="connsiteY1" fmla="*/ 0 h 4920343"/>
              <a:gd name="connsiteX2" fmla="*/ 9990908 w 9990908"/>
              <a:gd name="connsiteY2" fmla="*/ 0 h 4920343"/>
              <a:gd name="connsiteX3" fmla="*/ 9990908 w 9990908"/>
              <a:gd name="connsiteY3" fmla="*/ 4920343 h 4920343"/>
              <a:gd name="connsiteX4" fmla="*/ 5114 w 9990908"/>
              <a:gd name="connsiteY4" fmla="*/ 4920343 h 4920343"/>
              <a:gd name="connsiteX5" fmla="*/ 1887 w 9990908"/>
              <a:gd name="connsiteY5" fmla="*/ 425573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77FB-63CC-B9BF-AAB1-0FEAEFBC9EAF}"/>
              </a:ext>
            </a:extLst>
          </p:cNvPr>
          <p:cNvSpPr>
            <a:spLocks noGrp="1"/>
          </p:cNvSpPr>
          <p:nvPr>
            <p:ph type="title"/>
          </p:nvPr>
        </p:nvSpPr>
        <p:spPr>
          <a:xfrm>
            <a:off x="896072" y="-27394"/>
            <a:ext cx="10341585" cy="1073825"/>
          </a:xfrm>
        </p:spPr>
        <p:txBody>
          <a:bodyPr/>
          <a:lstStyle/>
          <a:p>
            <a:r>
              <a:rPr lang="en-US" dirty="0"/>
              <a:t>June 2023 dashboard                 </a:t>
            </a:r>
            <a:r>
              <a:rPr lang="en-US" sz="1600" dirty="0">
                <a:ea typeface="+mj-lt"/>
                <a:cs typeface="+mj-lt"/>
              </a:rPr>
              <a:t> </a:t>
            </a:r>
            <a:endParaRPr lang="en-US" sz="1600" dirty="0"/>
          </a:p>
        </p:txBody>
      </p:sp>
      <p:sp>
        <p:nvSpPr>
          <p:cNvPr id="4" name="Rectangle 3">
            <a:extLst>
              <a:ext uri="{FF2B5EF4-FFF2-40B4-BE49-F238E27FC236}">
                <a16:creationId xmlns:a16="http://schemas.microsoft.com/office/drawing/2014/main" id="{1B01B564-5533-54F2-6547-93FDD4132EC8}"/>
              </a:ext>
            </a:extLst>
          </p:cNvPr>
          <p:cNvSpPr/>
          <p:nvPr/>
        </p:nvSpPr>
        <p:spPr>
          <a:xfrm>
            <a:off x="5520906" y="1046431"/>
            <a:ext cx="1587260" cy="23027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51AB8CFE-2377-D1EB-1C8F-9C54D6DA4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343" y="952859"/>
            <a:ext cx="10283314" cy="5768162"/>
          </a:xfrm>
        </p:spPr>
      </p:pic>
    </p:spTree>
    <p:extLst>
      <p:ext uri="{BB962C8B-B14F-4D97-AF65-F5344CB8AC3E}">
        <p14:creationId xmlns:p14="http://schemas.microsoft.com/office/powerpoint/2010/main" val="419956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613B-E996-AEA0-F354-1A55B56D71CE}"/>
              </a:ext>
            </a:extLst>
          </p:cNvPr>
          <p:cNvSpPr>
            <a:spLocks noGrp="1"/>
          </p:cNvSpPr>
          <p:nvPr>
            <p:ph type="title"/>
          </p:nvPr>
        </p:nvSpPr>
        <p:spPr>
          <a:xfrm>
            <a:off x="933701" y="226604"/>
            <a:ext cx="10322770" cy="716346"/>
          </a:xfrm>
        </p:spPr>
        <p:txBody>
          <a:bodyPr>
            <a:normAutofit/>
          </a:bodyPr>
          <a:lstStyle/>
          <a:p>
            <a:r>
              <a:rPr lang="en-US" dirty="0"/>
              <a:t>Month over month comparison    </a:t>
            </a:r>
            <a:r>
              <a:rPr lang="en-US" sz="1600" dirty="0"/>
              <a:t> </a:t>
            </a:r>
            <a:endParaRPr lang="en-US" dirty="0"/>
          </a:p>
        </p:txBody>
      </p:sp>
      <p:graphicFrame>
        <p:nvGraphicFramePr>
          <p:cNvPr id="5" name="Table 5">
            <a:extLst>
              <a:ext uri="{FF2B5EF4-FFF2-40B4-BE49-F238E27FC236}">
                <a16:creationId xmlns:a16="http://schemas.microsoft.com/office/drawing/2014/main" id="{4680538C-164F-CC57-F0FD-4AF2EF746A1E}"/>
              </a:ext>
            </a:extLst>
          </p:cNvPr>
          <p:cNvGraphicFramePr>
            <a:graphicFrameLocks noGrp="1"/>
          </p:cNvGraphicFramePr>
          <p:nvPr>
            <p:extLst>
              <p:ext uri="{D42A27DB-BD31-4B8C-83A1-F6EECF244321}">
                <p14:modId xmlns:p14="http://schemas.microsoft.com/office/powerpoint/2010/main" val="1284795538"/>
              </p:ext>
            </p:extLst>
          </p:nvPr>
        </p:nvGraphicFramePr>
        <p:xfrm>
          <a:off x="9708389" y="1007472"/>
          <a:ext cx="2289905" cy="4843057"/>
        </p:xfrm>
        <a:graphic>
          <a:graphicData uri="http://schemas.openxmlformats.org/drawingml/2006/table">
            <a:tbl>
              <a:tblPr firstRow="1" bandRow="1">
                <a:tableStyleId>{5C22544A-7EE6-4342-B048-85BDC9FD1C3A}</a:tableStyleId>
              </a:tblPr>
              <a:tblGrid>
                <a:gridCol w="1181656">
                  <a:extLst>
                    <a:ext uri="{9D8B030D-6E8A-4147-A177-3AD203B41FA5}">
                      <a16:colId xmlns:a16="http://schemas.microsoft.com/office/drawing/2014/main" val="3435210619"/>
                    </a:ext>
                  </a:extLst>
                </a:gridCol>
                <a:gridCol w="1108249">
                  <a:extLst>
                    <a:ext uri="{9D8B030D-6E8A-4147-A177-3AD203B41FA5}">
                      <a16:colId xmlns:a16="http://schemas.microsoft.com/office/drawing/2014/main" val="2340126995"/>
                    </a:ext>
                  </a:extLst>
                </a:gridCol>
              </a:tblGrid>
              <a:tr h="941849">
                <a:tc>
                  <a:txBody>
                    <a:bodyPr/>
                    <a:lstStyle/>
                    <a:p>
                      <a:r>
                        <a:rPr lang="en-US" dirty="0"/>
                        <a:t>Month</a:t>
                      </a:r>
                    </a:p>
                  </a:txBody>
                  <a:tcPr/>
                </a:tc>
                <a:tc>
                  <a:txBody>
                    <a:bodyPr/>
                    <a:lstStyle/>
                    <a:p>
                      <a:r>
                        <a:rPr lang="en-US" dirty="0"/>
                        <a:t>Number of Posts</a:t>
                      </a:r>
                    </a:p>
                  </a:txBody>
                  <a:tcPr/>
                </a:tc>
                <a:extLst>
                  <a:ext uri="{0D108BD9-81ED-4DB2-BD59-A6C34878D82A}">
                    <a16:rowId xmlns:a16="http://schemas.microsoft.com/office/drawing/2014/main" val="3532326641"/>
                  </a:ext>
                </a:extLst>
              </a:tr>
              <a:tr h="685526">
                <a:tc>
                  <a:txBody>
                    <a:bodyPr/>
                    <a:lstStyle/>
                    <a:p>
                      <a:r>
                        <a:rPr lang="en-US" dirty="0"/>
                        <a:t>January</a:t>
                      </a:r>
                    </a:p>
                  </a:txBody>
                  <a:tcPr/>
                </a:tc>
                <a:tc>
                  <a:txBody>
                    <a:bodyPr/>
                    <a:lstStyle/>
                    <a:p>
                      <a:r>
                        <a:rPr lang="en-US" dirty="0"/>
                        <a:t>1</a:t>
                      </a:r>
                    </a:p>
                  </a:txBody>
                  <a:tcPr/>
                </a:tc>
                <a:extLst>
                  <a:ext uri="{0D108BD9-81ED-4DB2-BD59-A6C34878D82A}">
                    <a16:rowId xmlns:a16="http://schemas.microsoft.com/office/drawing/2014/main" val="2133852591"/>
                  </a:ext>
                </a:extLst>
              </a:tr>
              <a:tr h="654778">
                <a:tc>
                  <a:txBody>
                    <a:bodyPr/>
                    <a:lstStyle/>
                    <a:p>
                      <a:r>
                        <a:rPr lang="en-US" dirty="0"/>
                        <a:t>February</a:t>
                      </a:r>
                    </a:p>
                  </a:txBody>
                  <a:tcPr/>
                </a:tc>
                <a:tc>
                  <a:txBody>
                    <a:bodyPr/>
                    <a:lstStyle/>
                    <a:p>
                      <a:r>
                        <a:rPr lang="en-US" dirty="0"/>
                        <a:t>1</a:t>
                      </a:r>
                    </a:p>
                  </a:txBody>
                  <a:tcPr/>
                </a:tc>
                <a:extLst>
                  <a:ext uri="{0D108BD9-81ED-4DB2-BD59-A6C34878D82A}">
                    <a16:rowId xmlns:a16="http://schemas.microsoft.com/office/drawing/2014/main" val="3857624238"/>
                  </a:ext>
                </a:extLst>
              </a:tr>
              <a:tr h="691154">
                <a:tc>
                  <a:txBody>
                    <a:bodyPr/>
                    <a:lstStyle/>
                    <a:p>
                      <a:r>
                        <a:rPr lang="en-US" dirty="0"/>
                        <a:t>March</a:t>
                      </a:r>
                    </a:p>
                  </a:txBody>
                  <a:tcPr/>
                </a:tc>
                <a:tc>
                  <a:txBody>
                    <a:bodyPr/>
                    <a:lstStyle/>
                    <a:p>
                      <a:r>
                        <a:rPr lang="en-US" dirty="0"/>
                        <a:t>1</a:t>
                      </a:r>
                    </a:p>
                  </a:txBody>
                  <a:tcPr/>
                </a:tc>
                <a:extLst>
                  <a:ext uri="{0D108BD9-81ED-4DB2-BD59-A6C34878D82A}">
                    <a16:rowId xmlns:a16="http://schemas.microsoft.com/office/drawing/2014/main" val="837171288"/>
                  </a:ext>
                </a:extLst>
              </a:tr>
              <a:tr h="642652">
                <a:tc>
                  <a:txBody>
                    <a:bodyPr/>
                    <a:lstStyle/>
                    <a:p>
                      <a:r>
                        <a:rPr lang="en-US" dirty="0"/>
                        <a:t>April</a:t>
                      </a:r>
                    </a:p>
                  </a:txBody>
                  <a:tcPr/>
                </a:tc>
                <a:tc>
                  <a:txBody>
                    <a:bodyPr/>
                    <a:lstStyle/>
                    <a:p>
                      <a:r>
                        <a:rPr lang="en-US" dirty="0"/>
                        <a:t>0</a:t>
                      </a:r>
                    </a:p>
                  </a:txBody>
                  <a:tcPr/>
                </a:tc>
                <a:extLst>
                  <a:ext uri="{0D108BD9-81ED-4DB2-BD59-A6C34878D82A}">
                    <a16:rowId xmlns:a16="http://schemas.microsoft.com/office/drawing/2014/main" val="305900601"/>
                  </a:ext>
                </a:extLst>
              </a:tr>
              <a:tr h="609632">
                <a:tc>
                  <a:txBody>
                    <a:bodyPr/>
                    <a:lstStyle/>
                    <a:p>
                      <a:r>
                        <a:rPr lang="en-US" dirty="0"/>
                        <a:t>May</a:t>
                      </a:r>
                    </a:p>
                  </a:txBody>
                  <a:tcPr/>
                </a:tc>
                <a:tc>
                  <a:txBody>
                    <a:bodyPr/>
                    <a:lstStyle/>
                    <a:p>
                      <a:r>
                        <a:rPr lang="en-US" dirty="0"/>
                        <a:t>3</a:t>
                      </a:r>
                    </a:p>
                  </a:txBody>
                  <a:tcPr/>
                </a:tc>
                <a:extLst>
                  <a:ext uri="{0D108BD9-81ED-4DB2-BD59-A6C34878D82A}">
                    <a16:rowId xmlns:a16="http://schemas.microsoft.com/office/drawing/2014/main" val="3170881361"/>
                  </a:ext>
                </a:extLst>
              </a:tr>
              <a:tr h="617466">
                <a:tc>
                  <a:txBody>
                    <a:bodyPr/>
                    <a:lstStyle/>
                    <a:p>
                      <a:r>
                        <a:rPr lang="en-US" dirty="0"/>
                        <a:t>June</a:t>
                      </a:r>
                    </a:p>
                  </a:txBody>
                  <a:tcPr/>
                </a:tc>
                <a:tc>
                  <a:txBody>
                    <a:bodyPr/>
                    <a:lstStyle/>
                    <a:p>
                      <a:r>
                        <a:rPr lang="en-US" dirty="0"/>
                        <a:t>6</a:t>
                      </a:r>
                    </a:p>
                  </a:txBody>
                  <a:tcPr/>
                </a:tc>
                <a:extLst>
                  <a:ext uri="{0D108BD9-81ED-4DB2-BD59-A6C34878D82A}">
                    <a16:rowId xmlns:a16="http://schemas.microsoft.com/office/drawing/2014/main" val="1666415573"/>
                  </a:ext>
                </a:extLst>
              </a:tr>
            </a:tbl>
          </a:graphicData>
        </a:graphic>
      </p:graphicFrame>
      <p:pic>
        <p:nvPicPr>
          <p:cNvPr id="7" name="Picture 6" descr="A graph of a number of followers&#10;&#10;Description automatically generated">
            <a:extLst>
              <a:ext uri="{FF2B5EF4-FFF2-40B4-BE49-F238E27FC236}">
                <a16:creationId xmlns:a16="http://schemas.microsoft.com/office/drawing/2014/main" id="{2DC1CA52-F6CE-D175-21FD-B1AF3C8B4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51" y="920986"/>
            <a:ext cx="8775939" cy="4929542"/>
          </a:xfrm>
          <a:prstGeom prst="rect">
            <a:avLst/>
          </a:prstGeom>
        </p:spPr>
      </p:pic>
      <p:pic>
        <p:nvPicPr>
          <p:cNvPr id="15" name="Content Placeholder 14">
            <a:extLst>
              <a:ext uri="{FF2B5EF4-FFF2-40B4-BE49-F238E27FC236}">
                <a16:creationId xmlns:a16="http://schemas.microsoft.com/office/drawing/2014/main" id="{F19B1B81-D371-7CCD-289F-905DA97624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2451" y="5850528"/>
            <a:ext cx="8775938" cy="918878"/>
          </a:xfrm>
        </p:spPr>
      </p:pic>
    </p:spTree>
    <p:extLst>
      <p:ext uri="{BB962C8B-B14F-4D97-AF65-F5344CB8AC3E}">
        <p14:creationId xmlns:p14="http://schemas.microsoft.com/office/powerpoint/2010/main" val="113240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162A-4E8D-EB07-4562-EADCA9D34DA9}"/>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CD6DAA7D-A449-36E0-E7DE-4A8C0623CF9E}"/>
              </a:ext>
            </a:extLst>
          </p:cNvPr>
          <p:cNvSpPr>
            <a:spLocks noGrp="1"/>
          </p:cNvSpPr>
          <p:nvPr>
            <p:ph idx="1"/>
          </p:nvPr>
        </p:nvSpPr>
        <p:spPr/>
        <p:txBody>
          <a:bodyPr vert="horz" lIns="91440" tIns="45720" rIns="91440" bIns="45720" rtlCol="0" anchor="t">
            <a:normAutofit fontScale="85000" lnSpcReduction="20000"/>
          </a:bodyPr>
          <a:lstStyle/>
          <a:p>
            <a:r>
              <a:rPr lang="en-US" dirty="0">
                <a:latin typeface="Trade Gothic Next Light"/>
              </a:rPr>
              <a:t>All numbers were up for June. We also made 6 posts in June, twice as many as any other month. </a:t>
            </a:r>
          </a:p>
          <a:p>
            <a:r>
              <a:rPr lang="en-US" dirty="0">
                <a:latin typeface="Trade Gothic Next Light"/>
              </a:rPr>
              <a:t>Our reposts, impressions, and general engagement rate went dramatically up for June. While on the month over month graph it looks as though the overall number of followers has merely continued at the same steady pace by comparison, the number of followers gained in June is actually almost 3x the number of followers gained in May (23 vs 8 respectively.)</a:t>
            </a:r>
          </a:p>
          <a:p>
            <a:r>
              <a:rPr lang="en-US" dirty="0">
                <a:latin typeface="Trade Gothic Next Light"/>
              </a:rPr>
              <a:t>We tried posting an Article type post for the first time in June. The CTR is slightly lower than it is for Image type posts but it also had 44.6% less engagement than our June Image posts on average. More data is needed to determine if article-type posts consistently generate less engagement than Image type posts. </a:t>
            </a:r>
          </a:p>
          <a:p>
            <a:r>
              <a:rPr lang="en-US" dirty="0">
                <a:latin typeface="Trade Gothic Next Light"/>
              </a:rPr>
              <a:t>Our most popular post in June by reactions, reposts and engagement rate was a post on June 6</a:t>
            </a:r>
            <a:r>
              <a:rPr lang="en-US" baseline="30000" dirty="0">
                <a:latin typeface="Trade Gothic Next Light"/>
              </a:rPr>
              <a:t>th</a:t>
            </a:r>
            <a:r>
              <a:rPr lang="en-US" dirty="0">
                <a:latin typeface="Trade Gothic Next Light"/>
              </a:rPr>
              <a:t> announcing how we are going to be doing an educational series on our foundation. However, none of the other posts for June referenced this series. </a:t>
            </a:r>
          </a:p>
        </p:txBody>
      </p:sp>
    </p:spTree>
    <p:extLst>
      <p:ext uri="{BB962C8B-B14F-4D97-AF65-F5344CB8AC3E}">
        <p14:creationId xmlns:p14="http://schemas.microsoft.com/office/powerpoint/2010/main" val="120766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281D-4BDE-00AB-81F3-EC0B9AF07CF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B05BB5B-5A59-39F0-8E4D-2CB139E781AC}"/>
              </a:ext>
            </a:extLst>
          </p:cNvPr>
          <p:cNvSpPr>
            <a:spLocks noGrp="1"/>
          </p:cNvSpPr>
          <p:nvPr>
            <p:ph idx="1"/>
          </p:nvPr>
        </p:nvSpPr>
        <p:spPr/>
        <p:txBody>
          <a:bodyPr vert="horz" lIns="91440" tIns="45720" rIns="91440" bIns="45720" rtlCol="0" anchor="t">
            <a:normAutofit/>
          </a:bodyPr>
          <a:lstStyle/>
          <a:p>
            <a:pPr marL="171450" indent="-171450"/>
            <a:r>
              <a:rPr lang="en-US" sz="1600" dirty="0">
                <a:latin typeface="Trade Gothic Next Light"/>
                <a:cs typeface="Arial"/>
              </a:rPr>
              <a:t>Try making more posts that continue the foundation series theme. In addition to committing to post the series, this was our most popular post so there is interest in the series.  </a:t>
            </a:r>
          </a:p>
          <a:p>
            <a:pPr marL="171450" indent="-171450"/>
            <a:r>
              <a:rPr lang="en-US" sz="1600" dirty="0">
                <a:latin typeface="Trade Gothic Next Light"/>
                <a:cs typeface="Arial"/>
              </a:rPr>
              <a:t>Try finishing the recommended page setup steps by following relevant pages and showcasing commitments</a:t>
            </a:r>
            <a:endParaRPr lang="en-US" sz="1600" u="sng" dirty="0">
              <a:latin typeface="Trade Gothic Next Light"/>
              <a:cs typeface="Segoe UI"/>
            </a:endParaRPr>
          </a:p>
          <a:p>
            <a:pPr>
              <a:buFont typeface="Arial,Sans-Serif" panose="020B0604020202020204" pitchFamily="34" charset="0"/>
            </a:pPr>
            <a:r>
              <a:rPr lang="en-US" sz="1600" dirty="0">
                <a:latin typeface="Trade Gothic Next Light"/>
                <a:cs typeface="Arial"/>
              </a:rPr>
              <a:t>Try posting during the most active times: around 12 pm on Tuesdays, Wednesdays and Thursdays. (Since most of our visitors are from California, it should be 12 pm PST.)</a:t>
            </a:r>
          </a:p>
          <a:p>
            <a:pPr>
              <a:buFont typeface="Arial,Sans-Serif" panose="020B0604020202020204" pitchFamily="34" charset="0"/>
              <a:buChar char="•"/>
            </a:pPr>
            <a:r>
              <a:rPr lang="en-US" sz="1600" dirty="0">
                <a:latin typeface="Trade Gothic Next Light"/>
                <a:cs typeface="Arial"/>
              </a:rPr>
              <a:t>Continue posting several times a month to drive views and engagement. Despite posting twice as much as last month, posts are still correlated with noticeable spikes in views, engagement, etc. </a:t>
            </a:r>
          </a:p>
        </p:txBody>
      </p:sp>
    </p:spTree>
    <p:extLst>
      <p:ext uri="{BB962C8B-B14F-4D97-AF65-F5344CB8AC3E}">
        <p14:creationId xmlns:p14="http://schemas.microsoft.com/office/powerpoint/2010/main" val="3954827459"/>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413224"/>
      </a:dk2>
      <a:lt2>
        <a:srgbClr val="E2E6E8"/>
      </a:lt2>
      <a:accent1>
        <a:srgbClr val="BF9988"/>
      </a:accent1>
      <a:accent2>
        <a:srgbClr val="AFA077"/>
      </a:accent2>
      <a:accent3>
        <a:srgbClr val="A1A77E"/>
      </a:accent3>
      <a:accent4>
        <a:srgbClr val="8CAB74"/>
      </a:accent4>
      <a:accent5>
        <a:srgbClr val="82AC81"/>
      </a:accent5>
      <a:accent6>
        <a:srgbClr val="77AE8D"/>
      </a:accent6>
      <a:hlink>
        <a:srgbClr val="5E899D"/>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57303a5-67a6-4f7a-863d-1636548307a1">
      <Terms xmlns="http://schemas.microsoft.com/office/infopath/2007/PartnerControls"/>
    </lcf76f155ced4ddcb4097134ff3c332f>
    <TaxCatchAll xmlns="9a2b6197-f9cf-457f-8974-07feecc571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94D46BEF4AEA14289885E7A3949EA03" ma:contentTypeVersion="12" ma:contentTypeDescription="Create a new document." ma:contentTypeScope="" ma:versionID="c529077a1d95ee377cc3e0c72d5a6f0f">
  <xsd:schema xmlns:xsd="http://www.w3.org/2001/XMLSchema" xmlns:xs="http://www.w3.org/2001/XMLSchema" xmlns:p="http://schemas.microsoft.com/office/2006/metadata/properties" xmlns:ns2="757303a5-67a6-4f7a-863d-1636548307a1" xmlns:ns3="9a2b6197-f9cf-457f-8974-07feecc57145" targetNamespace="http://schemas.microsoft.com/office/2006/metadata/properties" ma:root="true" ma:fieldsID="5f26b5011098ae06fa5b32620f952c21" ns2:_="" ns3:_="">
    <xsd:import namespace="757303a5-67a6-4f7a-863d-1636548307a1"/>
    <xsd:import namespace="9a2b6197-f9cf-457f-8974-07feecc5714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303a5-67a6-4f7a-863d-1636548307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0bd2507-7b7f-4c9d-b7d6-b32711127f3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2b6197-f9cf-457f-8974-07feecc57145"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4fe31001-cf36-4488-a81b-4ae5cd11e2b6}" ma:internalName="TaxCatchAll" ma:showField="CatchAllData" ma:web="9a2b6197-f9cf-457f-8974-07feecc5714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EC796C-A39A-4D8F-8D72-0E011802412A}">
  <ds:schemaRefs>
    <ds:schemaRef ds:uri="http://schemas.openxmlformats.org/package/2006/metadata/core-properties"/>
    <ds:schemaRef ds:uri="http://purl.org/dc/terms/"/>
    <ds:schemaRef ds:uri="http://www.w3.org/XML/1998/namespace"/>
    <ds:schemaRef ds:uri="http://schemas.microsoft.com/office/2006/documentManagement/types"/>
    <ds:schemaRef ds:uri="http://purl.org/dc/dcmitype/"/>
    <ds:schemaRef ds:uri="http://schemas.microsoft.com/office/infopath/2007/PartnerControls"/>
    <ds:schemaRef ds:uri="9a2b6197-f9cf-457f-8974-07feecc57145"/>
    <ds:schemaRef ds:uri="757303a5-67a6-4f7a-863d-1636548307a1"/>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D6AD417C-938A-432C-A902-B80051747A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7303a5-67a6-4f7a-863d-1636548307a1"/>
    <ds:schemaRef ds:uri="9a2b6197-f9cf-457f-8974-07feecc571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F53A06-FE64-4F85-89E7-AF9989D76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76</TotalTime>
  <Words>347</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Arial,Sans-Serif</vt:lpstr>
      <vt:lpstr>Trade Gothic Next Cond</vt:lpstr>
      <vt:lpstr>Trade Gothic Next Light</vt:lpstr>
      <vt:lpstr>LimelightVTI</vt:lpstr>
      <vt:lpstr>Social media Report</vt:lpstr>
      <vt:lpstr>June 2023 dashboard                  </vt:lpstr>
      <vt:lpstr>Month over month comparison     </vt:lpstr>
      <vt:lpstr>insights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dc:creator>
  <cp:lastModifiedBy>Lucy Petillo</cp:lastModifiedBy>
  <cp:revision>228</cp:revision>
  <dcterms:created xsi:type="dcterms:W3CDTF">2023-06-22T23:50:04Z</dcterms:created>
  <dcterms:modified xsi:type="dcterms:W3CDTF">2023-07-14T19:59:39Z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0x010100B94D46BEF4AEA14289885E7A3949EA03</vt:lpwstr>
  </property>
  <property fmtid="{D5CDD505-2E9C-101B-9397-08002B2CF9AE}" pid="3" name="MediaServiceImageTags">
    <vt:lpwstr/>
  </property>
</Properties>
</file>