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608406" y="4512376"/>
            <a:ext cx="8639776" cy="90019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E7736193-EDE3-4BB5-AE5F-E6E5472AB8BE}" type="datetimeFigureOut">
              <a:rPr lang="en-US" smtClean="0"/>
              <a:t>7/10/2023</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608406" y="1720884"/>
            <a:ext cx="8639775" cy="2734693"/>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103615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a:xfrm>
            <a:off x="1624338" y="1255172"/>
            <a:ext cx="9297346" cy="1050707"/>
          </a:xfrm>
        </p:spPr>
        <p:txBody>
          <a:bodyPr anchor="b"/>
          <a:lstStyle/>
          <a:p>
            <a:r>
              <a:rPr lang="en-US" dirty="0"/>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a:xfrm>
            <a:off x="1624338" y="2419468"/>
            <a:ext cx="9297346" cy="32543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E7736193-EDE3-4BB5-AE5F-E6E5472AB8BE}" type="datetimeFigureOut">
              <a:rPr lang="en-US" smtClean="0"/>
              <a:t>7/10/2023</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845158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26961" y="1414196"/>
            <a:ext cx="1817441" cy="410060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1346042" y="1414196"/>
            <a:ext cx="7780919" cy="410060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E7736193-EDE3-4BB5-AE5F-E6E5472AB8BE}" type="datetimeFigureOut">
              <a:rPr lang="en-US" smtClean="0"/>
              <a:t>7/10/2023</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539126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E7736193-EDE3-4BB5-AE5F-E6E5472AB8BE}" type="datetimeFigureOut">
              <a:rPr lang="en-US" smtClean="0"/>
              <a:t>7/10/2023</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741144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622474" y="2413788"/>
            <a:ext cx="8085116" cy="2737521"/>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622474" y="1351721"/>
            <a:ext cx="8085118" cy="993913"/>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E7736193-EDE3-4BB5-AE5F-E6E5472AB8BE}" type="datetimeFigureOut">
              <a:rPr lang="en-US" smtClean="0"/>
              <a:t>7/10/2023</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841666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a:xfrm>
            <a:off x="1615817" y="1272209"/>
            <a:ext cx="9164725" cy="1033670"/>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615817" y="2425148"/>
            <a:ext cx="4188635" cy="31606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371355" y="2425148"/>
            <a:ext cx="4188635" cy="3160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E7736193-EDE3-4BB5-AE5F-E6E5472AB8BE}" type="datetimeFigureOut">
              <a:rPr lang="en-US" smtClean="0"/>
              <a:t>7/10/2023</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4054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017442" y="600817"/>
            <a:ext cx="10079497" cy="1168706"/>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017442" y="1798488"/>
            <a:ext cx="4599587"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017442" y="2777279"/>
            <a:ext cx="4599587"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497352" y="1798488"/>
            <a:ext cx="4599588"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497352" y="2777279"/>
            <a:ext cx="4599588"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E7736193-EDE3-4BB5-AE5F-E6E5472AB8BE}" type="datetimeFigureOut">
              <a:rPr lang="en-US" smtClean="0"/>
              <a:t>7/10/2023</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CC2C9B9-B4B7-45CC-A7EB-16F8BADE9045}"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571185" y="2593591"/>
            <a:ext cx="452575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107503" y="2593591"/>
            <a:ext cx="450952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843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E7736193-EDE3-4BB5-AE5F-E6E5472AB8BE}" type="datetimeFigureOut">
              <a:rPr lang="en-US" smtClean="0"/>
              <a:t>7/10/2023</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508291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E7736193-EDE3-4BB5-AE5F-E6E5472AB8BE}" type="datetimeFigureOut">
              <a:rPr lang="en-US" smtClean="0"/>
              <a:t>7/10/2023</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212643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80121" y="1391478"/>
            <a:ext cx="3288432" cy="1951414"/>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03235" y="920080"/>
            <a:ext cx="5312467" cy="502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80121" y="3566727"/>
            <a:ext cx="3288432" cy="1766325"/>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E7736193-EDE3-4BB5-AE5F-E6E5472AB8BE}" type="datetimeFigureOut">
              <a:rPr lang="en-US" smtClean="0"/>
              <a:t>7/10/2023</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11" name="Rectangle 10">
            <a:extLst>
              <a:ext uri="{FF2B5EF4-FFF2-40B4-BE49-F238E27FC236}">
                <a16:creationId xmlns:a16="http://schemas.microsoft.com/office/drawing/2014/main" id="{96AAC029-BE5C-900C-E7D2-DE6E31789D1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6794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80120" y="1391478"/>
            <a:ext cx="3322510" cy="2037522"/>
          </a:xfrm>
        </p:spPr>
        <p:txBody>
          <a:bodyPr anchor="t">
            <a:normAutofit/>
          </a:bodyPr>
          <a:lstStyle>
            <a:lvl1pPr>
              <a:defRPr sz="2400"/>
            </a:lvl1pPr>
          </a:lstStyle>
          <a:p>
            <a:r>
              <a:rPr lang="en-US" dirty="0"/>
              <a:t>Click to edit Master title style</a:t>
            </a:r>
          </a:p>
        </p:txBody>
      </p:sp>
      <p:sp useBgFill="1">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907143" y="931857"/>
            <a:ext cx="5351659" cy="4996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80120" y="3742792"/>
            <a:ext cx="3322510" cy="1590261"/>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E7736193-EDE3-4BB5-AE5F-E6E5472AB8BE}" type="datetimeFigureOut">
              <a:rPr lang="en-US" smtClean="0"/>
              <a:t>7/10/2023</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9" name="Rectangle 8">
            <a:extLst>
              <a:ext uri="{FF2B5EF4-FFF2-40B4-BE49-F238E27FC236}">
                <a16:creationId xmlns:a16="http://schemas.microsoft.com/office/drawing/2014/main" id="{4DD8EE65-D4F9-418A-1628-F5DFD3DBA24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8149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620442" y="1233199"/>
            <a:ext cx="8977511" cy="107382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620444" y="2419639"/>
            <a:ext cx="8977509" cy="31417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n-lt"/>
              </a:defRPr>
            </a:lvl1pPr>
          </a:lstStyle>
          <a:p>
            <a:fld id="{E7736193-EDE3-4BB5-AE5F-E6E5472AB8BE}" type="datetimeFigureOut">
              <a:rPr lang="en-US" smtClean="0"/>
              <a:t>7/10/2023</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696577" y="6199188"/>
            <a:ext cx="619125" cy="365125"/>
          </a:xfrm>
          <a:prstGeom prst="rect">
            <a:avLst/>
          </a:prstGeom>
        </p:spPr>
        <p:txBody>
          <a:bodyPr vert="horz" lIns="91440" tIns="45720" rIns="91440" bIns="45720" rtlCol="0" anchor="ctr"/>
          <a:lstStyle>
            <a:lvl1pPr algn="r">
              <a:defRPr sz="1050">
                <a:solidFill>
                  <a:schemeClr val="tx1"/>
                </a:solidFill>
                <a:latin typeface="+mn-lt"/>
              </a:defRPr>
            </a:lvl1pPr>
          </a:lstStyle>
          <a:p>
            <a:fld id="{1CC2C9B9-B4B7-45CC-A7EB-16F8BADE9045}" type="slidenum">
              <a:rPr lang="en-US" smtClean="0"/>
              <a:t>‹#›</a:t>
            </a:fld>
            <a:endParaRPr lang="en-US"/>
          </a:p>
        </p:txBody>
      </p:sp>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0857116"/>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A31384CA-BBDF-78EA-C1B6-7C26234E0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A pencil on top of a paper with a printed line graph">
            <a:extLst>
              <a:ext uri="{FF2B5EF4-FFF2-40B4-BE49-F238E27FC236}">
                <a16:creationId xmlns:a16="http://schemas.microsoft.com/office/drawing/2014/main" id="{ED652DE7-9CE3-CC7A-E753-BB0EBECA34C4}"/>
              </a:ext>
            </a:extLst>
          </p:cNvPr>
          <p:cNvPicPr>
            <a:picLocks noChangeAspect="1"/>
          </p:cNvPicPr>
          <p:nvPr/>
        </p:nvPicPr>
        <p:blipFill rotWithShape="1">
          <a:blip r:embed="rId2">
            <a:alphaModFix amt="50000"/>
          </a:blip>
          <a:srcRect t="4200" r="-2" b="11403"/>
          <a:stretch/>
        </p:blipFill>
        <p:spPr>
          <a:xfrm>
            <a:off x="20" y="10"/>
            <a:ext cx="12191978" cy="6857990"/>
          </a:xfrm>
          <a:prstGeom prst="rect">
            <a:avLst/>
          </a:prstGeom>
        </p:spPr>
      </p:pic>
      <p:sp>
        <p:nvSpPr>
          <p:cNvPr id="2" name="Title 1"/>
          <p:cNvSpPr>
            <a:spLocks noGrp="1"/>
          </p:cNvSpPr>
          <p:nvPr>
            <p:ph type="ctrTitle"/>
          </p:nvPr>
        </p:nvSpPr>
        <p:spPr>
          <a:xfrm>
            <a:off x="7599218" y="1597224"/>
            <a:ext cx="3892196" cy="1831776"/>
          </a:xfrm>
          <a:noFill/>
        </p:spPr>
        <p:txBody>
          <a:bodyPr anchor="ctr">
            <a:normAutofit/>
          </a:bodyPr>
          <a:lstStyle/>
          <a:p>
            <a:pPr algn="r"/>
            <a:r>
              <a:rPr lang="en-US" dirty="0">
                <a:solidFill>
                  <a:schemeClr val="accent1">
                    <a:lumMod val="60000"/>
                    <a:lumOff val="40000"/>
                  </a:schemeClr>
                </a:solidFill>
                <a:ea typeface="Calibri Light"/>
                <a:cs typeface="Calibri Light"/>
              </a:rPr>
              <a:t>Social media Report</a:t>
            </a:r>
            <a:endParaRPr lang="en-US" dirty="0">
              <a:solidFill>
                <a:schemeClr val="accent1">
                  <a:lumMod val="60000"/>
                  <a:lumOff val="40000"/>
                </a:schemeClr>
              </a:solidFill>
            </a:endParaRPr>
          </a:p>
        </p:txBody>
      </p:sp>
      <p:sp>
        <p:nvSpPr>
          <p:cNvPr id="3" name="Subtitle 2"/>
          <p:cNvSpPr>
            <a:spLocks noGrp="1"/>
          </p:cNvSpPr>
          <p:nvPr>
            <p:ph type="subTitle" idx="1"/>
          </p:nvPr>
        </p:nvSpPr>
        <p:spPr>
          <a:xfrm>
            <a:off x="7684911" y="4223083"/>
            <a:ext cx="3152776" cy="908506"/>
          </a:xfrm>
          <a:noFill/>
        </p:spPr>
        <p:txBody>
          <a:bodyPr vert="horz" lIns="91440" tIns="45720" rIns="91440" bIns="45720" rtlCol="0" anchor="b">
            <a:normAutofit/>
          </a:bodyPr>
          <a:lstStyle/>
          <a:p>
            <a:pPr algn="r"/>
            <a:r>
              <a:rPr lang="en-US">
                <a:solidFill>
                  <a:schemeClr val="accent1">
                    <a:lumMod val="60000"/>
                    <a:lumOff val="40000"/>
                  </a:schemeClr>
                </a:solidFill>
                <a:ea typeface="Calibri"/>
                <a:cs typeface="Calibri"/>
              </a:rPr>
              <a:t>By Lucia </a:t>
            </a:r>
            <a:r>
              <a:rPr lang="en-US" dirty="0">
                <a:solidFill>
                  <a:schemeClr val="accent1">
                    <a:lumMod val="60000"/>
                    <a:lumOff val="40000"/>
                  </a:schemeClr>
                </a:solidFill>
                <a:ea typeface="Calibri"/>
                <a:cs typeface="Calibri"/>
              </a:rPr>
              <a:t>Petillo</a:t>
            </a:r>
          </a:p>
          <a:p>
            <a:pPr algn="r"/>
            <a:r>
              <a:rPr lang="en-US" dirty="0">
                <a:solidFill>
                  <a:schemeClr val="accent1">
                    <a:lumMod val="60000"/>
                    <a:lumOff val="40000"/>
                  </a:schemeClr>
                </a:solidFill>
                <a:ea typeface="Calibri"/>
                <a:cs typeface="Calibri"/>
              </a:rPr>
              <a:t>June 2023</a:t>
            </a:r>
          </a:p>
        </p:txBody>
      </p:sp>
      <p:sp>
        <p:nvSpPr>
          <p:cNvPr id="13" name="Freeform: Shape 12">
            <a:extLst>
              <a:ext uri="{FF2B5EF4-FFF2-40B4-BE49-F238E27FC236}">
                <a16:creationId xmlns:a16="http://schemas.microsoft.com/office/drawing/2014/main" id="{48083107-365E-2697-D22F-25A7DDF59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6726381" y="934038"/>
            <a:ext cx="4523587" cy="4991433"/>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10019371"/>
              <a:gd name="connsiteY0" fmla="*/ 1655069 h 4920343"/>
              <a:gd name="connsiteX1" fmla="*/ 33577 w 10019371"/>
              <a:gd name="connsiteY1" fmla="*/ 0 h 4920343"/>
              <a:gd name="connsiteX2" fmla="*/ 10019371 w 10019371"/>
              <a:gd name="connsiteY2" fmla="*/ 0 h 4920343"/>
              <a:gd name="connsiteX3" fmla="*/ 10019371 w 10019371"/>
              <a:gd name="connsiteY3" fmla="*/ 4920343 h 4920343"/>
              <a:gd name="connsiteX4" fmla="*/ 33577 w 10019371"/>
              <a:gd name="connsiteY4" fmla="*/ 4920343 h 4920343"/>
              <a:gd name="connsiteX5" fmla="*/ 33577 w 10019371"/>
              <a:gd name="connsiteY5" fmla="*/ 4119525 h 4920343"/>
              <a:gd name="connsiteX0" fmla="*/ 0 w 9991028"/>
              <a:gd name="connsiteY0" fmla="*/ 1645173 h 4920343"/>
              <a:gd name="connsiteX1" fmla="*/ 5234 w 9991028"/>
              <a:gd name="connsiteY1" fmla="*/ 0 h 4920343"/>
              <a:gd name="connsiteX2" fmla="*/ 9991028 w 9991028"/>
              <a:gd name="connsiteY2" fmla="*/ 0 h 4920343"/>
              <a:gd name="connsiteX3" fmla="*/ 9991028 w 9991028"/>
              <a:gd name="connsiteY3" fmla="*/ 4920343 h 4920343"/>
              <a:gd name="connsiteX4" fmla="*/ 5234 w 9991028"/>
              <a:gd name="connsiteY4" fmla="*/ 4920343 h 4920343"/>
              <a:gd name="connsiteX5" fmla="*/ 5234 w 9991028"/>
              <a:gd name="connsiteY5" fmla="*/ 4119525 h 4920343"/>
              <a:gd name="connsiteX0" fmla="*/ 59 w 9986364"/>
              <a:gd name="connsiteY0" fmla="*/ 1639236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60 w 9986364"/>
              <a:gd name="connsiteY0" fmla="*/ 1847740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1626 w 9985937"/>
              <a:gd name="connsiteY0" fmla="*/ 1797498 h 4920343"/>
              <a:gd name="connsiteX1" fmla="*/ 143 w 9985937"/>
              <a:gd name="connsiteY1" fmla="*/ 0 h 4920343"/>
              <a:gd name="connsiteX2" fmla="*/ 9985937 w 9985937"/>
              <a:gd name="connsiteY2" fmla="*/ 0 h 4920343"/>
              <a:gd name="connsiteX3" fmla="*/ 9985937 w 9985937"/>
              <a:gd name="connsiteY3" fmla="*/ 4920343 h 4920343"/>
              <a:gd name="connsiteX4" fmla="*/ 143 w 9985937"/>
              <a:gd name="connsiteY4" fmla="*/ 4920343 h 4920343"/>
              <a:gd name="connsiteX5" fmla="*/ 143 w 9985937"/>
              <a:gd name="connsiteY5" fmla="*/ 4119525 h 4920343"/>
              <a:gd name="connsiteX0" fmla="*/ 62 w 9986364"/>
              <a:gd name="connsiteY0" fmla="*/ 1779914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7584 w 9985899"/>
              <a:gd name="connsiteY0" fmla="*/ 1779914 h 4920343"/>
              <a:gd name="connsiteX1" fmla="*/ 105 w 9985899"/>
              <a:gd name="connsiteY1" fmla="*/ 0 h 4920343"/>
              <a:gd name="connsiteX2" fmla="*/ 9985899 w 9985899"/>
              <a:gd name="connsiteY2" fmla="*/ 0 h 4920343"/>
              <a:gd name="connsiteX3" fmla="*/ 9985899 w 9985899"/>
              <a:gd name="connsiteY3" fmla="*/ 4920343 h 4920343"/>
              <a:gd name="connsiteX4" fmla="*/ 105 w 9985899"/>
              <a:gd name="connsiteY4" fmla="*/ 4920343 h 4920343"/>
              <a:gd name="connsiteX5" fmla="*/ 105 w 9985899"/>
              <a:gd name="connsiteY5" fmla="*/ 4119525 h 4920343"/>
              <a:gd name="connsiteX0" fmla="*/ 17584 w 9985899"/>
              <a:gd name="connsiteY0" fmla="*/ 1779914 h 4920343"/>
              <a:gd name="connsiteX1" fmla="*/ 105 w 9985899"/>
              <a:gd name="connsiteY1" fmla="*/ 0 h 4920343"/>
              <a:gd name="connsiteX2" fmla="*/ 9985899 w 9985899"/>
              <a:gd name="connsiteY2" fmla="*/ 0 h 4920343"/>
              <a:gd name="connsiteX3" fmla="*/ 9985899 w 9985899"/>
              <a:gd name="connsiteY3" fmla="*/ 4920343 h 4920343"/>
              <a:gd name="connsiteX4" fmla="*/ 105 w 9985899"/>
              <a:gd name="connsiteY4" fmla="*/ 4920343 h 4920343"/>
              <a:gd name="connsiteX5" fmla="*/ 3331 w 9985899"/>
              <a:gd name="connsiteY5" fmla="*/ 4251727 h 4920343"/>
              <a:gd name="connsiteX0" fmla="*/ 23936 w 9992251"/>
              <a:gd name="connsiteY0" fmla="*/ 1779914 h 4920343"/>
              <a:gd name="connsiteX1" fmla="*/ 6457 w 9992251"/>
              <a:gd name="connsiteY1" fmla="*/ 0 h 4920343"/>
              <a:gd name="connsiteX2" fmla="*/ 9992251 w 9992251"/>
              <a:gd name="connsiteY2" fmla="*/ 0 h 4920343"/>
              <a:gd name="connsiteX3" fmla="*/ 9992251 w 9992251"/>
              <a:gd name="connsiteY3" fmla="*/ 4920343 h 4920343"/>
              <a:gd name="connsiteX4" fmla="*/ 6457 w 9992251"/>
              <a:gd name="connsiteY4" fmla="*/ 4920343 h 4920343"/>
              <a:gd name="connsiteX5" fmla="*/ 0 w 9992251"/>
              <a:gd name="connsiteY5" fmla="*/ 4250393 h 4920343"/>
              <a:gd name="connsiteX0" fmla="*/ 20707 w 9989022"/>
              <a:gd name="connsiteY0" fmla="*/ 1779914 h 4920343"/>
              <a:gd name="connsiteX1" fmla="*/ 3228 w 9989022"/>
              <a:gd name="connsiteY1" fmla="*/ 0 h 4920343"/>
              <a:gd name="connsiteX2" fmla="*/ 9989022 w 9989022"/>
              <a:gd name="connsiteY2" fmla="*/ 0 h 4920343"/>
              <a:gd name="connsiteX3" fmla="*/ 9989022 w 9989022"/>
              <a:gd name="connsiteY3" fmla="*/ 4920343 h 4920343"/>
              <a:gd name="connsiteX4" fmla="*/ 3228 w 9989022"/>
              <a:gd name="connsiteY4" fmla="*/ 4920343 h 4920343"/>
              <a:gd name="connsiteX5" fmla="*/ 0 w 9989022"/>
              <a:gd name="connsiteY5" fmla="*/ 4250394 h 4920343"/>
              <a:gd name="connsiteX0" fmla="*/ 17583 w 9985898"/>
              <a:gd name="connsiteY0" fmla="*/ 1779914 h 4920343"/>
              <a:gd name="connsiteX1" fmla="*/ 104 w 9985898"/>
              <a:gd name="connsiteY1" fmla="*/ 0 h 4920343"/>
              <a:gd name="connsiteX2" fmla="*/ 9985898 w 9985898"/>
              <a:gd name="connsiteY2" fmla="*/ 0 h 4920343"/>
              <a:gd name="connsiteX3" fmla="*/ 9985898 w 9985898"/>
              <a:gd name="connsiteY3" fmla="*/ 4920343 h 4920343"/>
              <a:gd name="connsiteX4" fmla="*/ 104 w 9985898"/>
              <a:gd name="connsiteY4" fmla="*/ 4920343 h 4920343"/>
              <a:gd name="connsiteX5" fmla="*/ 6559 w 9985898"/>
              <a:gd name="connsiteY5" fmla="*/ 4251729 h 4920343"/>
              <a:gd name="connsiteX0" fmla="*/ 23935 w 9992250"/>
              <a:gd name="connsiteY0" fmla="*/ 1779914 h 4920343"/>
              <a:gd name="connsiteX1" fmla="*/ 6456 w 9992250"/>
              <a:gd name="connsiteY1" fmla="*/ 0 h 4920343"/>
              <a:gd name="connsiteX2" fmla="*/ 9992250 w 9992250"/>
              <a:gd name="connsiteY2" fmla="*/ 0 h 4920343"/>
              <a:gd name="connsiteX3" fmla="*/ 9992250 w 9992250"/>
              <a:gd name="connsiteY3" fmla="*/ 4920343 h 4920343"/>
              <a:gd name="connsiteX4" fmla="*/ 6456 w 9992250"/>
              <a:gd name="connsiteY4" fmla="*/ 4920343 h 4920343"/>
              <a:gd name="connsiteX5" fmla="*/ 0 w 9992250"/>
              <a:gd name="connsiteY5" fmla="*/ 4255735 h 4920343"/>
              <a:gd name="connsiteX0" fmla="*/ 20706 w 9989021"/>
              <a:gd name="connsiteY0" fmla="*/ 1779914 h 4920343"/>
              <a:gd name="connsiteX1" fmla="*/ 3227 w 9989021"/>
              <a:gd name="connsiteY1" fmla="*/ 0 h 4920343"/>
              <a:gd name="connsiteX2" fmla="*/ 9989021 w 9989021"/>
              <a:gd name="connsiteY2" fmla="*/ 0 h 4920343"/>
              <a:gd name="connsiteX3" fmla="*/ 9989021 w 9989021"/>
              <a:gd name="connsiteY3" fmla="*/ 4920343 h 4920343"/>
              <a:gd name="connsiteX4" fmla="*/ 3227 w 9989021"/>
              <a:gd name="connsiteY4" fmla="*/ 4920343 h 4920343"/>
              <a:gd name="connsiteX5" fmla="*/ 0 w 9989021"/>
              <a:gd name="connsiteY5" fmla="*/ 4255735 h 4920343"/>
              <a:gd name="connsiteX0" fmla="*/ 1339 w 9989021"/>
              <a:gd name="connsiteY0" fmla="*/ 2408875 h 4920343"/>
              <a:gd name="connsiteX1" fmla="*/ 3227 w 9989021"/>
              <a:gd name="connsiteY1" fmla="*/ 0 h 4920343"/>
              <a:gd name="connsiteX2" fmla="*/ 9989021 w 9989021"/>
              <a:gd name="connsiteY2" fmla="*/ 0 h 4920343"/>
              <a:gd name="connsiteX3" fmla="*/ 9989021 w 9989021"/>
              <a:gd name="connsiteY3" fmla="*/ 4920343 h 4920343"/>
              <a:gd name="connsiteX4" fmla="*/ 3227 w 9989021"/>
              <a:gd name="connsiteY4" fmla="*/ 4920343 h 4920343"/>
              <a:gd name="connsiteX5" fmla="*/ 0 w 9989021"/>
              <a:gd name="connsiteY5" fmla="*/ 4255735 h 4920343"/>
              <a:gd name="connsiteX0" fmla="*/ 11022 w 9989021"/>
              <a:gd name="connsiteY0" fmla="*/ 2454278 h 4920343"/>
              <a:gd name="connsiteX1" fmla="*/ 3227 w 9989021"/>
              <a:gd name="connsiteY1" fmla="*/ 0 h 4920343"/>
              <a:gd name="connsiteX2" fmla="*/ 9989021 w 9989021"/>
              <a:gd name="connsiteY2" fmla="*/ 0 h 4920343"/>
              <a:gd name="connsiteX3" fmla="*/ 9989021 w 9989021"/>
              <a:gd name="connsiteY3" fmla="*/ 4920343 h 4920343"/>
              <a:gd name="connsiteX4" fmla="*/ 3227 w 9989021"/>
              <a:gd name="connsiteY4" fmla="*/ 4920343 h 4920343"/>
              <a:gd name="connsiteX5" fmla="*/ 0 w 9989021"/>
              <a:gd name="connsiteY5" fmla="*/ 4255735 h 4920343"/>
              <a:gd name="connsiteX0" fmla="*/ 0 w 9990908"/>
              <a:gd name="connsiteY0" fmla="*/ 2455614 h 4920343"/>
              <a:gd name="connsiteX1" fmla="*/ 5114 w 9990908"/>
              <a:gd name="connsiteY1" fmla="*/ 0 h 4920343"/>
              <a:gd name="connsiteX2" fmla="*/ 9990908 w 9990908"/>
              <a:gd name="connsiteY2" fmla="*/ 0 h 4920343"/>
              <a:gd name="connsiteX3" fmla="*/ 9990908 w 9990908"/>
              <a:gd name="connsiteY3" fmla="*/ 4920343 h 4920343"/>
              <a:gd name="connsiteX4" fmla="*/ 5114 w 9990908"/>
              <a:gd name="connsiteY4" fmla="*/ 4920343 h 4920343"/>
              <a:gd name="connsiteX5" fmla="*/ 1887 w 9990908"/>
              <a:gd name="connsiteY5" fmla="*/ 425573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0908" h="4920343">
                <a:moveTo>
                  <a:pt x="0" y="2455614"/>
                </a:moveTo>
                <a:cubicBezTo>
                  <a:pt x="1745" y="1907223"/>
                  <a:pt x="3369" y="548391"/>
                  <a:pt x="5114" y="0"/>
                </a:cubicBezTo>
                <a:lnTo>
                  <a:pt x="9990908" y="0"/>
                </a:lnTo>
                <a:lnTo>
                  <a:pt x="9990908" y="4920343"/>
                </a:lnTo>
                <a:lnTo>
                  <a:pt x="5114" y="4920343"/>
                </a:lnTo>
                <a:cubicBezTo>
                  <a:pt x="5114" y="4653404"/>
                  <a:pt x="1887" y="4522674"/>
                  <a:pt x="1887" y="4255735"/>
                </a:cubicBez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277FB-63CC-B9BF-AAB1-0FEAEFBC9EAF}"/>
              </a:ext>
            </a:extLst>
          </p:cNvPr>
          <p:cNvSpPr>
            <a:spLocks noGrp="1"/>
          </p:cNvSpPr>
          <p:nvPr>
            <p:ph type="title"/>
          </p:nvPr>
        </p:nvSpPr>
        <p:spPr>
          <a:xfrm>
            <a:off x="896072" y="-27394"/>
            <a:ext cx="10341585" cy="1073825"/>
          </a:xfrm>
        </p:spPr>
        <p:txBody>
          <a:bodyPr/>
          <a:lstStyle/>
          <a:p>
            <a:r>
              <a:rPr lang="en-US" dirty="0"/>
              <a:t>June 2023 dashboard                 </a:t>
            </a:r>
            <a:r>
              <a:rPr lang="en-US" sz="1600" dirty="0">
                <a:ea typeface="+mj-lt"/>
                <a:cs typeface="+mj-lt"/>
              </a:rPr>
              <a:t> </a:t>
            </a:r>
            <a:endParaRPr lang="en-US" sz="1600" dirty="0"/>
          </a:p>
        </p:txBody>
      </p:sp>
      <p:pic>
        <p:nvPicPr>
          <p:cNvPr id="7" name="Content Placeholder 6" descr="A screenshot of a computer&#10;&#10;Description automatically generated">
            <a:extLst>
              <a:ext uri="{FF2B5EF4-FFF2-40B4-BE49-F238E27FC236}">
                <a16:creationId xmlns:a16="http://schemas.microsoft.com/office/drawing/2014/main" id="{9CE2EF4A-E66B-A010-1C21-E1AAFD9A2E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6072" y="940746"/>
            <a:ext cx="10135094" cy="5670826"/>
          </a:xfrm>
        </p:spPr>
      </p:pic>
    </p:spTree>
    <p:extLst>
      <p:ext uri="{BB962C8B-B14F-4D97-AF65-F5344CB8AC3E}">
        <p14:creationId xmlns:p14="http://schemas.microsoft.com/office/powerpoint/2010/main" val="4199561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6613B-E996-AEA0-F354-1A55B56D71CE}"/>
              </a:ext>
            </a:extLst>
          </p:cNvPr>
          <p:cNvSpPr>
            <a:spLocks noGrp="1"/>
          </p:cNvSpPr>
          <p:nvPr>
            <p:ph type="title"/>
          </p:nvPr>
        </p:nvSpPr>
        <p:spPr>
          <a:xfrm>
            <a:off x="933701" y="226604"/>
            <a:ext cx="10322770" cy="716346"/>
          </a:xfrm>
        </p:spPr>
        <p:txBody>
          <a:bodyPr>
            <a:normAutofit/>
          </a:bodyPr>
          <a:lstStyle/>
          <a:p>
            <a:r>
              <a:rPr lang="en-US" dirty="0"/>
              <a:t>Month over month comparison    </a:t>
            </a:r>
            <a:r>
              <a:rPr lang="en-US" sz="1600" dirty="0"/>
              <a:t> </a:t>
            </a:r>
            <a:endParaRPr lang="en-US" dirty="0"/>
          </a:p>
        </p:txBody>
      </p:sp>
      <p:graphicFrame>
        <p:nvGraphicFramePr>
          <p:cNvPr id="5" name="Table 5">
            <a:extLst>
              <a:ext uri="{FF2B5EF4-FFF2-40B4-BE49-F238E27FC236}">
                <a16:creationId xmlns:a16="http://schemas.microsoft.com/office/drawing/2014/main" id="{4680538C-164F-CC57-F0FD-4AF2EF746A1E}"/>
              </a:ext>
            </a:extLst>
          </p:cNvPr>
          <p:cNvGraphicFramePr>
            <a:graphicFrameLocks noGrp="1"/>
          </p:cNvGraphicFramePr>
          <p:nvPr>
            <p:extLst>
              <p:ext uri="{D42A27DB-BD31-4B8C-83A1-F6EECF244321}">
                <p14:modId xmlns:p14="http://schemas.microsoft.com/office/powerpoint/2010/main" val="1284795538"/>
              </p:ext>
            </p:extLst>
          </p:nvPr>
        </p:nvGraphicFramePr>
        <p:xfrm>
          <a:off x="9708389" y="1007472"/>
          <a:ext cx="2289905" cy="4843057"/>
        </p:xfrm>
        <a:graphic>
          <a:graphicData uri="http://schemas.openxmlformats.org/drawingml/2006/table">
            <a:tbl>
              <a:tblPr firstRow="1" bandRow="1">
                <a:tableStyleId>{5C22544A-7EE6-4342-B048-85BDC9FD1C3A}</a:tableStyleId>
              </a:tblPr>
              <a:tblGrid>
                <a:gridCol w="1181656">
                  <a:extLst>
                    <a:ext uri="{9D8B030D-6E8A-4147-A177-3AD203B41FA5}">
                      <a16:colId xmlns:a16="http://schemas.microsoft.com/office/drawing/2014/main" val="3435210619"/>
                    </a:ext>
                  </a:extLst>
                </a:gridCol>
                <a:gridCol w="1108249">
                  <a:extLst>
                    <a:ext uri="{9D8B030D-6E8A-4147-A177-3AD203B41FA5}">
                      <a16:colId xmlns:a16="http://schemas.microsoft.com/office/drawing/2014/main" val="2340126995"/>
                    </a:ext>
                  </a:extLst>
                </a:gridCol>
              </a:tblGrid>
              <a:tr h="941849">
                <a:tc>
                  <a:txBody>
                    <a:bodyPr/>
                    <a:lstStyle/>
                    <a:p>
                      <a:r>
                        <a:rPr lang="en-US" dirty="0"/>
                        <a:t>Month</a:t>
                      </a:r>
                    </a:p>
                  </a:txBody>
                  <a:tcPr/>
                </a:tc>
                <a:tc>
                  <a:txBody>
                    <a:bodyPr/>
                    <a:lstStyle/>
                    <a:p>
                      <a:r>
                        <a:rPr lang="en-US" dirty="0"/>
                        <a:t>Number of Posts</a:t>
                      </a:r>
                    </a:p>
                  </a:txBody>
                  <a:tcPr/>
                </a:tc>
                <a:extLst>
                  <a:ext uri="{0D108BD9-81ED-4DB2-BD59-A6C34878D82A}">
                    <a16:rowId xmlns:a16="http://schemas.microsoft.com/office/drawing/2014/main" val="3532326641"/>
                  </a:ext>
                </a:extLst>
              </a:tr>
              <a:tr h="685526">
                <a:tc>
                  <a:txBody>
                    <a:bodyPr/>
                    <a:lstStyle/>
                    <a:p>
                      <a:r>
                        <a:rPr lang="en-US" dirty="0"/>
                        <a:t>January</a:t>
                      </a:r>
                    </a:p>
                  </a:txBody>
                  <a:tcPr/>
                </a:tc>
                <a:tc>
                  <a:txBody>
                    <a:bodyPr/>
                    <a:lstStyle/>
                    <a:p>
                      <a:r>
                        <a:rPr lang="en-US" dirty="0"/>
                        <a:t>1</a:t>
                      </a:r>
                    </a:p>
                  </a:txBody>
                  <a:tcPr/>
                </a:tc>
                <a:extLst>
                  <a:ext uri="{0D108BD9-81ED-4DB2-BD59-A6C34878D82A}">
                    <a16:rowId xmlns:a16="http://schemas.microsoft.com/office/drawing/2014/main" val="2133852591"/>
                  </a:ext>
                </a:extLst>
              </a:tr>
              <a:tr h="654778">
                <a:tc>
                  <a:txBody>
                    <a:bodyPr/>
                    <a:lstStyle/>
                    <a:p>
                      <a:r>
                        <a:rPr lang="en-US" dirty="0"/>
                        <a:t>February</a:t>
                      </a:r>
                    </a:p>
                  </a:txBody>
                  <a:tcPr/>
                </a:tc>
                <a:tc>
                  <a:txBody>
                    <a:bodyPr/>
                    <a:lstStyle/>
                    <a:p>
                      <a:r>
                        <a:rPr lang="en-US" dirty="0"/>
                        <a:t>1</a:t>
                      </a:r>
                    </a:p>
                  </a:txBody>
                  <a:tcPr/>
                </a:tc>
                <a:extLst>
                  <a:ext uri="{0D108BD9-81ED-4DB2-BD59-A6C34878D82A}">
                    <a16:rowId xmlns:a16="http://schemas.microsoft.com/office/drawing/2014/main" val="3857624238"/>
                  </a:ext>
                </a:extLst>
              </a:tr>
              <a:tr h="691154">
                <a:tc>
                  <a:txBody>
                    <a:bodyPr/>
                    <a:lstStyle/>
                    <a:p>
                      <a:r>
                        <a:rPr lang="en-US" dirty="0"/>
                        <a:t>March</a:t>
                      </a:r>
                    </a:p>
                  </a:txBody>
                  <a:tcPr/>
                </a:tc>
                <a:tc>
                  <a:txBody>
                    <a:bodyPr/>
                    <a:lstStyle/>
                    <a:p>
                      <a:r>
                        <a:rPr lang="en-US" dirty="0"/>
                        <a:t>1</a:t>
                      </a:r>
                    </a:p>
                  </a:txBody>
                  <a:tcPr/>
                </a:tc>
                <a:extLst>
                  <a:ext uri="{0D108BD9-81ED-4DB2-BD59-A6C34878D82A}">
                    <a16:rowId xmlns:a16="http://schemas.microsoft.com/office/drawing/2014/main" val="837171288"/>
                  </a:ext>
                </a:extLst>
              </a:tr>
              <a:tr h="642652">
                <a:tc>
                  <a:txBody>
                    <a:bodyPr/>
                    <a:lstStyle/>
                    <a:p>
                      <a:r>
                        <a:rPr lang="en-US" dirty="0"/>
                        <a:t>April</a:t>
                      </a:r>
                    </a:p>
                  </a:txBody>
                  <a:tcPr/>
                </a:tc>
                <a:tc>
                  <a:txBody>
                    <a:bodyPr/>
                    <a:lstStyle/>
                    <a:p>
                      <a:r>
                        <a:rPr lang="en-US" dirty="0"/>
                        <a:t>0</a:t>
                      </a:r>
                    </a:p>
                  </a:txBody>
                  <a:tcPr/>
                </a:tc>
                <a:extLst>
                  <a:ext uri="{0D108BD9-81ED-4DB2-BD59-A6C34878D82A}">
                    <a16:rowId xmlns:a16="http://schemas.microsoft.com/office/drawing/2014/main" val="305900601"/>
                  </a:ext>
                </a:extLst>
              </a:tr>
              <a:tr h="609632">
                <a:tc>
                  <a:txBody>
                    <a:bodyPr/>
                    <a:lstStyle/>
                    <a:p>
                      <a:r>
                        <a:rPr lang="en-US" dirty="0"/>
                        <a:t>May</a:t>
                      </a:r>
                    </a:p>
                  </a:txBody>
                  <a:tcPr/>
                </a:tc>
                <a:tc>
                  <a:txBody>
                    <a:bodyPr/>
                    <a:lstStyle/>
                    <a:p>
                      <a:r>
                        <a:rPr lang="en-US" dirty="0"/>
                        <a:t>3</a:t>
                      </a:r>
                    </a:p>
                  </a:txBody>
                  <a:tcPr/>
                </a:tc>
                <a:extLst>
                  <a:ext uri="{0D108BD9-81ED-4DB2-BD59-A6C34878D82A}">
                    <a16:rowId xmlns:a16="http://schemas.microsoft.com/office/drawing/2014/main" val="3170881361"/>
                  </a:ext>
                </a:extLst>
              </a:tr>
              <a:tr h="617466">
                <a:tc>
                  <a:txBody>
                    <a:bodyPr/>
                    <a:lstStyle/>
                    <a:p>
                      <a:r>
                        <a:rPr lang="en-US" dirty="0"/>
                        <a:t>June</a:t>
                      </a:r>
                    </a:p>
                  </a:txBody>
                  <a:tcPr/>
                </a:tc>
                <a:tc>
                  <a:txBody>
                    <a:bodyPr/>
                    <a:lstStyle/>
                    <a:p>
                      <a:r>
                        <a:rPr lang="en-US" dirty="0"/>
                        <a:t>6</a:t>
                      </a:r>
                    </a:p>
                  </a:txBody>
                  <a:tcPr/>
                </a:tc>
                <a:extLst>
                  <a:ext uri="{0D108BD9-81ED-4DB2-BD59-A6C34878D82A}">
                    <a16:rowId xmlns:a16="http://schemas.microsoft.com/office/drawing/2014/main" val="1666415573"/>
                  </a:ext>
                </a:extLst>
              </a:tr>
            </a:tbl>
          </a:graphicData>
        </a:graphic>
      </p:graphicFrame>
      <p:pic>
        <p:nvPicPr>
          <p:cNvPr id="7" name="Picture 6" descr="A graph of a number of followers&#10;&#10;Description automatically generated">
            <a:extLst>
              <a:ext uri="{FF2B5EF4-FFF2-40B4-BE49-F238E27FC236}">
                <a16:creationId xmlns:a16="http://schemas.microsoft.com/office/drawing/2014/main" id="{2DC1CA52-F6CE-D175-21FD-B1AF3C8B4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451" y="920986"/>
            <a:ext cx="8775939" cy="4929542"/>
          </a:xfrm>
          <a:prstGeom prst="rect">
            <a:avLst/>
          </a:prstGeom>
        </p:spPr>
      </p:pic>
      <p:pic>
        <p:nvPicPr>
          <p:cNvPr id="15" name="Content Placeholder 14">
            <a:extLst>
              <a:ext uri="{FF2B5EF4-FFF2-40B4-BE49-F238E27FC236}">
                <a16:creationId xmlns:a16="http://schemas.microsoft.com/office/drawing/2014/main" id="{F19B1B81-D371-7CCD-289F-905DA976247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2451" y="5850528"/>
            <a:ext cx="8775938" cy="918878"/>
          </a:xfrm>
        </p:spPr>
      </p:pic>
    </p:spTree>
    <p:extLst>
      <p:ext uri="{BB962C8B-B14F-4D97-AF65-F5344CB8AC3E}">
        <p14:creationId xmlns:p14="http://schemas.microsoft.com/office/powerpoint/2010/main" val="1132405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0162A-4E8D-EB07-4562-EADCA9D34DA9}"/>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CD6DAA7D-A449-36E0-E7DE-4A8C0623CF9E}"/>
              </a:ext>
            </a:extLst>
          </p:cNvPr>
          <p:cNvSpPr>
            <a:spLocks noGrp="1"/>
          </p:cNvSpPr>
          <p:nvPr>
            <p:ph idx="1"/>
          </p:nvPr>
        </p:nvSpPr>
        <p:spPr/>
        <p:txBody>
          <a:bodyPr vert="horz" lIns="91440" tIns="45720" rIns="91440" bIns="45720" rtlCol="0" anchor="t">
            <a:normAutofit fontScale="85000" lnSpcReduction="20000"/>
          </a:bodyPr>
          <a:lstStyle/>
          <a:p>
            <a:r>
              <a:rPr lang="en-US" dirty="0">
                <a:latin typeface="Trade Gothic Next Light"/>
              </a:rPr>
              <a:t>All numbers were up for June. We also made 6 posts in June, twice as many as any other month. </a:t>
            </a:r>
          </a:p>
          <a:p>
            <a:r>
              <a:rPr lang="en-US" dirty="0">
                <a:latin typeface="Trade Gothic Next Light"/>
              </a:rPr>
              <a:t>Our reposts, impressions, and general engagement rate went dramatically up for June. While on the month over month graph it looks as though the overall number of followers has merely continued at the same steady pace by comparison, the number of followers gained in June is actually almost 3x the number of followers gained in May (23 vs 8 respectively.)</a:t>
            </a:r>
          </a:p>
          <a:p>
            <a:r>
              <a:rPr lang="en-US" dirty="0">
                <a:latin typeface="Trade Gothic Next Light"/>
              </a:rPr>
              <a:t>We tried posting an Article type post for the first time in June. The CTR is slightly lower than it is for Image type posts but it also had 44.6% less engagement than our June Image posts on average. More data is needed to determine if article-type posts consistently generate less engagement than Image type posts. </a:t>
            </a:r>
          </a:p>
          <a:p>
            <a:r>
              <a:rPr lang="en-US" dirty="0">
                <a:latin typeface="Trade Gothic Next Light"/>
              </a:rPr>
              <a:t>Our most popular post in June by reactions, reposts and engagement rate was a post on June 6</a:t>
            </a:r>
            <a:r>
              <a:rPr lang="en-US" baseline="30000" dirty="0">
                <a:latin typeface="Trade Gothic Next Light"/>
              </a:rPr>
              <a:t>th</a:t>
            </a:r>
            <a:r>
              <a:rPr lang="en-US" dirty="0">
                <a:latin typeface="Trade Gothic Next Light"/>
              </a:rPr>
              <a:t> announcing how we are going to be doing an educational series on our foundation. However, none of the other posts for June referenced this series. </a:t>
            </a:r>
          </a:p>
        </p:txBody>
      </p:sp>
    </p:spTree>
    <p:extLst>
      <p:ext uri="{BB962C8B-B14F-4D97-AF65-F5344CB8AC3E}">
        <p14:creationId xmlns:p14="http://schemas.microsoft.com/office/powerpoint/2010/main" val="1207662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8281D-4BDE-00AB-81F3-EC0B9AF07CFD}"/>
              </a:ext>
            </a:extLst>
          </p:cNvPr>
          <p:cNvSpPr>
            <a:spLocks noGrp="1"/>
          </p:cNvSpPr>
          <p:nvPr>
            <p:ph type="title"/>
          </p:nvPr>
        </p:nvSpPr>
        <p:spPr/>
        <p:txBody>
          <a:bodyPr/>
          <a:lstStyle/>
          <a:p>
            <a:r>
              <a:rPr lang="en-US" dirty="0"/>
              <a:t>suggestions</a:t>
            </a:r>
          </a:p>
        </p:txBody>
      </p:sp>
      <p:sp>
        <p:nvSpPr>
          <p:cNvPr id="3" name="Content Placeholder 2">
            <a:extLst>
              <a:ext uri="{FF2B5EF4-FFF2-40B4-BE49-F238E27FC236}">
                <a16:creationId xmlns:a16="http://schemas.microsoft.com/office/drawing/2014/main" id="{AB05BB5B-5A59-39F0-8E4D-2CB139E781AC}"/>
              </a:ext>
            </a:extLst>
          </p:cNvPr>
          <p:cNvSpPr>
            <a:spLocks noGrp="1"/>
          </p:cNvSpPr>
          <p:nvPr>
            <p:ph idx="1"/>
          </p:nvPr>
        </p:nvSpPr>
        <p:spPr/>
        <p:txBody>
          <a:bodyPr vert="horz" lIns="91440" tIns="45720" rIns="91440" bIns="45720" rtlCol="0" anchor="t">
            <a:normAutofit/>
          </a:bodyPr>
          <a:lstStyle/>
          <a:p>
            <a:pPr marL="171450" indent="-171450"/>
            <a:r>
              <a:rPr lang="en-US" sz="1600" dirty="0">
                <a:latin typeface="Trade Gothic Next Light"/>
                <a:cs typeface="Arial"/>
              </a:rPr>
              <a:t>Try making more posts that continue the foundation series theme. In addition to committing to post the series, this was our most popular post so there is interest in the series.  </a:t>
            </a:r>
          </a:p>
          <a:p>
            <a:pPr marL="171450" indent="-171450"/>
            <a:r>
              <a:rPr lang="en-US" sz="1600" dirty="0">
                <a:latin typeface="Trade Gothic Next Light"/>
                <a:cs typeface="Arial"/>
              </a:rPr>
              <a:t>Try finishing the recommended page setup steps by following relevant pages and showcasing commitments</a:t>
            </a:r>
            <a:endParaRPr lang="en-US" sz="1600" u="sng" dirty="0">
              <a:latin typeface="Trade Gothic Next Light"/>
              <a:cs typeface="Segoe UI"/>
            </a:endParaRPr>
          </a:p>
          <a:p>
            <a:pPr>
              <a:buFont typeface="Arial,Sans-Serif" panose="020B0604020202020204" pitchFamily="34" charset="0"/>
            </a:pPr>
            <a:r>
              <a:rPr lang="en-US" sz="1600" dirty="0">
                <a:latin typeface="Trade Gothic Next Light"/>
                <a:cs typeface="Arial"/>
              </a:rPr>
              <a:t>Try posting during the most active times: around 12 pm on Tuesdays, Wednesdays and Thursdays. (Since most of our visitors are from California, it should be 12 pm PST.)</a:t>
            </a:r>
          </a:p>
          <a:p>
            <a:pPr>
              <a:buFont typeface="Arial,Sans-Serif" panose="020B0604020202020204" pitchFamily="34" charset="0"/>
              <a:buChar char="•"/>
            </a:pPr>
            <a:r>
              <a:rPr lang="en-US" sz="1600" dirty="0">
                <a:latin typeface="Trade Gothic Next Light"/>
                <a:cs typeface="Arial"/>
              </a:rPr>
              <a:t>Continue posting several times a month to drive views and engagement. Despite posting twice as much as last month, posts are still correlated with noticeable spikes in views, engagement, etc. </a:t>
            </a:r>
          </a:p>
        </p:txBody>
      </p:sp>
    </p:spTree>
    <p:extLst>
      <p:ext uri="{BB962C8B-B14F-4D97-AF65-F5344CB8AC3E}">
        <p14:creationId xmlns:p14="http://schemas.microsoft.com/office/powerpoint/2010/main" val="3954827459"/>
      </p:ext>
    </p:extLst>
  </p:cSld>
  <p:clrMapOvr>
    <a:masterClrMapping/>
  </p:clrMapOvr>
</p:sld>
</file>

<file path=ppt/theme/theme1.xml><?xml version="1.0" encoding="utf-8"?>
<a:theme xmlns:a="http://schemas.openxmlformats.org/drawingml/2006/main" name="LimelightVTI">
  <a:themeElements>
    <a:clrScheme name="AnalogousFromLightSeedRightStep">
      <a:dk1>
        <a:srgbClr val="000000"/>
      </a:dk1>
      <a:lt1>
        <a:srgbClr val="FFFFFF"/>
      </a:lt1>
      <a:dk2>
        <a:srgbClr val="413224"/>
      </a:dk2>
      <a:lt2>
        <a:srgbClr val="E2E6E8"/>
      </a:lt2>
      <a:accent1>
        <a:srgbClr val="BF9988"/>
      </a:accent1>
      <a:accent2>
        <a:srgbClr val="AFA077"/>
      </a:accent2>
      <a:accent3>
        <a:srgbClr val="A1A77E"/>
      </a:accent3>
      <a:accent4>
        <a:srgbClr val="8CAB74"/>
      </a:accent4>
      <a:accent5>
        <a:srgbClr val="82AC81"/>
      </a:accent5>
      <a:accent6>
        <a:srgbClr val="77AE8D"/>
      </a:accent6>
      <a:hlink>
        <a:srgbClr val="5E899D"/>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melightVTI" id="{7936DCFD-B587-41FD-9126-64F2709ED40B}" vid="{74F41540-78F1-4C56-9EAA-6FA6E9F1D77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757303a5-67a6-4f7a-863d-1636548307a1">
      <Terms xmlns="http://schemas.microsoft.com/office/infopath/2007/PartnerControls"/>
    </lcf76f155ced4ddcb4097134ff3c332f>
    <TaxCatchAll xmlns="9a2b6197-f9cf-457f-8974-07feecc5714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94D46BEF4AEA14289885E7A3949EA03" ma:contentTypeVersion="12" ma:contentTypeDescription="Create a new document." ma:contentTypeScope="" ma:versionID="c529077a1d95ee377cc3e0c72d5a6f0f">
  <xsd:schema xmlns:xsd="http://www.w3.org/2001/XMLSchema" xmlns:xs="http://www.w3.org/2001/XMLSchema" xmlns:p="http://schemas.microsoft.com/office/2006/metadata/properties" xmlns:ns2="757303a5-67a6-4f7a-863d-1636548307a1" xmlns:ns3="9a2b6197-f9cf-457f-8974-07feecc57145" targetNamespace="http://schemas.microsoft.com/office/2006/metadata/properties" ma:root="true" ma:fieldsID="5f26b5011098ae06fa5b32620f952c21" ns2:_="" ns3:_="">
    <xsd:import namespace="757303a5-67a6-4f7a-863d-1636548307a1"/>
    <xsd:import namespace="9a2b6197-f9cf-457f-8974-07feecc5714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lcf76f155ced4ddcb4097134ff3c332f" minOccurs="0"/>
                <xsd:element ref="ns3:TaxCatchAll"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7303a5-67a6-4f7a-863d-1636548307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0bd2507-7b7f-4c9d-b7d6-b32711127f39"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a2b6197-f9cf-457f-8974-07feecc57145"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4fe31001-cf36-4488-a81b-4ae5cd11e2b6}" ma:internalName="TaxCatchAll" ma:showField="CatchAllData" ma:web="9a2b6197-f9cf-457f-8974-07feecc57145">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EC796C-A39A-4D8F-8D72-0E011802412A}">
  <ds:schemaRefs>
    <ds:schemaRef ds:uri="http://schemas.openxmlformats.org/package/2006/metadata/core-properties"/>
    <ds:schemaRef ds:uri="http://purl.org/dc/terms/"/>
    <ds:schemaRef ds:uri="http://www.w3.org/XML/1998/namespace"/>
    <ds:schemaRef ds:uri="http://schemas.microsoft.com/office/2006/documentManagement/types"/>
    <ds:schemaRef ds:uri="http://purl.org/dc/dcmitype/"/>
    <ds:schemaRef ds:uri="http://schemas.microsoft.com/office/infopath/2007/PartnerControls"/>
    <ds:schemaRef ds:uri="9a2b6197-f9cf-457f-8974-07feecc57145"/>
    <ds:schemaRef ds:uri="757303a5-67a6-4f7a-863d-1636548307a1"/>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D6AD417C-938A-432C-A902-B80051747A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7303a5-67a6-4f7a-863d-1636548307a1"/>
    <ds:schemaRef ds:uri="9a2b6197-f9cf-457f-8974-07feecc571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6F53A06-FE64-4F85-89E7-AF9989D767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68</TotalTime>
  <Words>347</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Arial,Sans-Serif</vt:lpstr>
      <vt:lpstr>Trade Gothic Next Cond</vt:lpstr>
      <vt:lpstr>Trade Gothic Next Light</vt:lpstr>
      <vt:lpstr>LimelightVTI</vt:lpstr>
      <vt:lpstr>Social media Report</vt:lpstr>
      <vt:lpstr>June 2023 dashboard                  </vt:lpstr>
      <vt:lpstr>Month over month comparison     </vt:lpstr>
      <vt:lpstr>insights</vt:lpstr>
      <vt:lpstr>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Lucy</dc:creator>
  <cp:lastModifiedBy>Lucy Petillo</cp:lastModifiedBy>
  <cp:revision>225</cp:revision>
  <dcterms:created xsi:type="dcterms:W3CDTF">2023-06-22T23:50:04Z</dcterms:created>
  <dcterms:modified xsi:type="dcterms:W3CDTF">2023-07-10T15:35:20Z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0x010100B94D46BEF4AEA14289885E7A3949EA03</vt:lpwstr>
  </property>
  <property fmtid="{D5CDD505-2E9C-101B-9397-08002B2CF9AE}" pid="3" name="MediaServiceImageTags">
    <vt:lpwstr/>
  </property>
</Properties>
</file>