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59" r:id="rId6"/>
    <p:sldId id="269" r:id="rId7"/>
    <p:sldId id="270" r:id="rId8"/>
    <p:sldId id="268" r:id="rId9"/>
    <p:sldId id="262" r:id="rId10"/>
    <p:sldId id="264" r:id="rId11"/>
    <p:sldId id="266" r:id="rId12"/>
    <p:sldId id="263" r:id="rId13"/>
    <p:sldId id="27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9" autoAdjust="0"/>
  </p:normalViewPr>
  <p:slideViewPr>
    <p:cSldViewPr>
      <p:cViewPr varScale="1">
        <p:scale>
          <a:sx n="78" d="100"/>
          <a:sy n="78" d="100"/>
        </p:scale>
        <p:origin x="-148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itjam\Documents\Courses\CSSE376\project\doc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itjam\Documents\Courses\CSSE376\project\doc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itjam\Documents\Courses\CSSE376\project\doc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itjam\Documents\Courses\CSSE376\project\doc\Metr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itjam\Documents\Courses\CSSE376\project\doc\Metric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itjam\Documents\Courses\CSSE376\project\doc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Sheet1!$H$32</c:f>
              <c:strCache>
                <c:ptCount val="1"/>
                <c:pt idx="0">
                  <c:v>LOC</c:v>
                </c:pt>
              </c:strCache>
            </c:strRef>
          </c:tx>
          <c:marker>
            <c:symbol val="none"/>
          </c:marker>
          <c:cat>
            <c:numRef>
              <c:f>Sheet1!$A$33:$A$41</c:f>
              <c:numCache>
                <c:formatCode>m/d/yyyy</c:formatCode>
                <c:ptCount val="9"/>
                <c:pt idx="0">
                  <c:v>41025</c:v>
                </c:pt>
                <c:pt idx="1">
                  <c:v>41026</c:v>
                </c:pt>
                <c:pt idx="2">
                  <c:v>41030</c:v>
                </c:pt>
                <c:pt idx="3">
                  <c:v>41032</c:v>
                </c:pt>
                <c:pt idx="4">
                  <c:v>41036</c:v>
                </c:pt>
                <c:pt idx="5">
                  <c:v>41037</c:v>
                </c:pt>
                <c:pt idx="6">
                  <c:v>41038</c:v>
                </c:pt>
                <c:pt idx="7">
                  <c:v>41039</c:v>
                </c:pt>
                <c:pt idx="8">
                  <c:v>41040</c:v>
                </c:pt>
              </c:numCache>
            </c:numRef>
          </c:cat>
          <c:val>
            <c:numRef>
              <c:f>Sheet1!$H$33:$H$41</c:f>
              <c:numCache>
                <c:formatCode>General</c:formatCode>
                <c:ptCount val="9"/>
                <c:pt idx="0">
                  <c:v>580</c:v>
                </c:pt>
                <c:pt idx="1">
                  <c:v>919</c:v>
                </c:pt>
                <c:pt idx="2">
                  <c:v>1279</c:v>
                </c:pt>
                <c:pt idx="3">
                  <c:v>1578</c:v>
                </c:pt>
                <c:pt idx="4">
                  <c:v>1689</c:v>
                </c:pt>
                <c:pt idx="5">
                  <c:v>1678</c:v>
                </c:pt>
                <c:pt idx="6">
                  <c:v>1713</c:v>
                </c:pt>
                <c:pt idx="7">
                  <c:v>1977</c:v>
                </c:pt>
                <c:pt idx="8">
                  <c:v>2140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02016"/>
        <c:axId val="22103552"/>
      </c:lineChart>
      <c:dateAx>
        <c:axId val="221020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22103552"/>
        <c:crosses val="autoZero"/>
        <c:auto val="1"/>
        <c:lblOffset val="100"/>
        <c:baseTimeUnit val="days"/>
      </c:dateAx>
      <c:valAx>
        <c:axId val="2210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020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Method Size</c:v>
                </c:pt>
              </c:strCache>
            </c:strRef>
          </c:tx>
          <c:marker>
            <c:symbol val="none"/>
          </c:marker>
          <c:cat>
            <c:numRef>
              <c:f>Sheet1!$A$33:$A$41</c:f>
              <c:numCache>
                <c:formatCode>m/d/yyyy</c:formatCode>
                <c:ptCount val="9"/>
                <c:pt idx="0">
                  <c:v>41025</c:v>
                </c:pt>
                <c:pt idx="1">
                  <c:v>41026</c:v>
                </c:pt>
                <c:pt idx="2">
                  <c:v>41030</c:v>
                </c:pt>
                <c:pt idx="3">
                  <c:v>41032</c:v>
                </c:pt>
                <c:pt idx="4">
                  <c:v>41036</c:v>
                </c:pt>
                <c:pt idx="5">
                  <c:v>41037</c:v>
                </c:pt>
                <c:pt idx="6">
                  <c:v>41038</c:v>
                </c:pt>
                <c:pt idx="7">
                  <c:v>41039</c:v>
                </c:pt>
                <c:pt idx="8">
                  <c:v>41040</c:v>
                </c:pt>
              </c:numCache>
            </c:numRef>
          </c:cat>
          <c:val>
            <c:numRef>
              <c:f>Sheet1!$C$33:$C$41</c:f>
              <c:numCache>
                <c:formatCode>General</c:formatCode>
                <c:ptCount val="9"/>
                <c:pt idx="0">
                  <c:v>4.1293333333333324</c:v>
                </c:pt>
                <c:pt idx="1">
                  <c:v>5.6639999999999988</c:v>
                </c:pt>
                <c:pt idx="2">
                  <c:v>6.5419999999999998</c:v>
                </c:pt>
                <c:pt idx="3">
                  <c:v>7.3235000000000001</c:v>
                </c:pt>
                <c:pt idx="4">
                  <c:v>7.3005000000000004</c:v>
                </c:pt>
                <c:pt idx="5">
                  <c:v>7.2097500000000005</c:v>
                </c:pt>
                <c:pt idx="6">
                  <c:v>6.9882499999999999</c:v>
                </c:pt>
                <c:pt idx="7">
                  <c:v>6.7075000000000005</c:v>
                </c:pt>
                <c:pt idx="8">
                  <c:v>6.7489999999999997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27168"/>
        <c:axId val="33928704"/>
      </c:lineChart>
      <c:dateAx>
        <c:axId val="339271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33928704"/>
        <c:crosses val="autoZero"/>
        <c:auto val="1"/>
        <c:lblOffset val="100"/>
        <c:baseTimeUnit val="days"/>
      </c:dateAx>
      <c:valAx>
        <c:axId val="33928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27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Sheet1!$G$32</c:f>
              <c:strCache>
                <c:ptCount val="1"/>
                <c:pt idx="0">
                  <c:v>Afferent Coupling</c:v>
                </c:pt>
              </c:strCache>
            </c:strRef>
          </c:tx>
          <c:marker>
            <c:symbol val="none"/>
          </c:marker>
          <c:cat>
            <c:numRef>
              <c:f>Sheet1!$A$33:$A$41</c:f>
              <c:numCache>
                <c:formatCode>m/d/yyyy</c:formatCode>
                <c:ptCount val="9"/>
                <c:pt idx="0">
                  <c:v>41025</c:v>
                </c:pt>
                <c:pt idx="1">
                  <c:v>41026</c:v>
                </c:pt>
                <c:pt idx="2">
                  <c:v>41030</c:v>
                </c:pt>
                <c:pt idx="3">
                  <c:v>41032</c:v>
                </c:pt>
                <c:pt idx="4">
                  <c:v>41036</c:v>
                </c:pt>
                <c:pt idx="5">
                  <c:v>41037</c:v>
                </c:pt>
                <c:pt idx="6">
                  <c:v>41038</c:v>
                </c:pt>
                <c:pt idx="7">
                  <c:v>41039</c:v>
                </c:pt>
                <c:pt idx="8">
                  <c:v>41040</c:v>
                </c:pt>
              </c:numCache>
            </c:numRef>
          </c:cat>
          <c:val>
            <c:numRef>
              <c:f>Sheet1!$G$33:$G$41</c:f>
              <c:numCache>
                <c:formatCode>General</c:formatCode>
                <c:ptCount val="9"/>
                <c:pt idx="0">
                  <c:v>0.83333333333333337</c:v>
                </c:pt>
                <c:pt idx="1">
                  <c:v>0.83333333333333337</c:v>
                </c:pt>
                <c:pt idx="2">
                  <c:v>0.75</c:v>
                </c:pt>
                <c:pt idx="3">
                  <c:v>2.125</c:v>
                </c:pt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1.25</c:v>
                </c:pt>
                <c:pt idx="8">
                  <c:v>1.6875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44128"/>
        <c:axId val="22145664"/>
      </c:lineChart>
      <c:dateAx>
        <c:axId val="22144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22145664"/>
        <c:crosses val="autoZero"/>
        <c:auto val="1"/>
        <c:lblOffset val="100"/>
        <c:baseTimeUnit val="days"/>
      </c:dateAx>
      <c:valAx>
        <c:axId val="22145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44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Sheet1!$D$32</c:f>
              <c:strCache>
                <c:ptCount val="1"/>
                <c:pt idx="0">
                  <c:v>D.O.I. Tree</c:v>
                </c:pt>
              </c:strCache>
            </c:strRef>
          </c:tx>
          <c:marker>
            <c:symbol val="none"/>
          </c:marker>
          <c:cat>
            <c:numRef>
              <c:f>Sheet1!$A$33:$A$41</c:f>
              <c:numCache>
                <c:formatCode>m/d/yyyy</c:formatCode>
                <c:ptCount val="9"/>
                <c:pt idx="0">
                  <c:v>41025</c:v>
                </c:pt>
                <c:pt idx="1">
                  <c:v>41026</c:v>
                </c:pt>
                <c:pt idx="2">
                  <c:v>41030</c:v>
                </c:pt>
                <c:pt idx="3">
                  <c:v>41032</c:v>
                </c:pt>
                <c:pt idx="4">
                  <c:v>41036</c:v>
                </c:pt>
                <c:pt idx="5">
                  <c:v>41037</c:v>
                </c:pt>
                <c:pt idx="6">
                  <c:v>41038</c:v>
                </c:pt>
                <c:pt idx="7">
                  <c:v>41039</c:v>
                </c:pt>
                <c:pt idx="8">
                  <c:v>41040</c:v>
                </c:pt>
              </c:numCache>
            </c:numRef>
          </c:cat>
          <c:val>
            <c:numRef>
              <c:f>Sheet1!$D$33:$D$41</c:f>
              <c:numCache>
                <c:formatCode>General</c:formatCode>
                <c:ptCount val="9"/>
                <c:pt idx="0">
                  <c:v>1.5986666666666665</c:v>
                </c:pt>
                <c:pt idx="1">
                  <c:v>1.4880000000000002</c:v>
                </c:pt>
                <c:pt idx="2">
                  <c:v>1.3660000000000001</c:v>
                </c:pt>
                <c:pt idx="3">
                  <c:v>1.8772499999999999</c:v>
                </c:pt>
                <c:pt idx="4">
                  <c:v>1.8772499999999999</c:v>
                </c:pt>
                <c:pt idx="5">
                  <c:v>1.8772499999999999</c:v>
                </c:pt>
                <c:pt idx="6">
                  <c:v>1.6772499999999999</c:v>
                </c:pt>
                <c:pt idx="7">
                  <c:v>1.452</c:v>
                </c:pt>
                <c:pt idx="8">
                  <c:v>1.48075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55520"/>
        <c:axId val="70557056"/>
      </c:lineChart>
      <c:dateAx>
        <c:axId val="705555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70557056"/>
        <c:crosses val="autoZero"/>
        <c:auto val="1"/>
        <c:lblOffset val="100"/>
        <c:baseTimeUnit val="days"/>
      </c:dateAx>
      <c:valAx>
        <c:axId val="70557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555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Sheet1!$E$32</c:f>
              <c:strCache>
                <c:ptCount val="1"/>
                <c:pt idx="0">
                  <c:v>Nested Depth</c:v>
                </c:pt>
              </c:strCache>
            </c:strRef>
          </c:tx>
          <c:marker>
            <c:symbol val="none"/>
          </c:marker>
          <c:cat>
            <c:numRef>
              <c:f>Sheet1!$A$33:$A$41</c:f>
              <c:numCache>
                <c:formatCode>m/d/yyyy</c:formatCode>
                <c:ptCount val="9"/>
                <c:pt idx="0">
                  <c:v>41025</c:v>
                </c:pt>
                <c:pt idx="1">
                  <c:v>41026</c:v>
                </c:pt>
                <c:pt idx="2">
                  <c:v>41030</c:v>
                </c:pt>
                <c:pt idx="3">
                  <c:v>41032</c:v>
                </c:pt>
                <c:pt idx="4">
                  <c:v>41036</c:v>
                </c:pt>
                <c:pt idx="5">
                  <c:v>41037</c:v>
                </c:pt>
                <c:pt idx="6">
                  <c:v>41038</c:v>
                </c:pt>
                <c:pt idx="7">
                  <c:v>41039</c:v>
                </c:pt>
                <c:pt idx="8">
                  <c:v>41040</c:v>
                </c:pt>
              </c:numCache>
            </c:numRef>
          </c:cat>
          <c:val>
            <c:numRef>
              <c:f>Sheet1!$E$33:$E$41</c:f>
              <c:numCache>
                <c:formatCode>General</c:formatCode>
                <c:ptCount val="9"/>
                <c:pt idx="0">
                  <c:v>1.155</c:v>
                </c:pt>
                <c:pt idx="1">
                  <c:v>1.258</c:v>
                </c:pt>
                <c:pt idx="2">
                  <c:v>1.333</c:v>
                </c:pt>
                <c:pt idx="3">
                  <c:v>1.39375</c:v>
                </c:pt>
                <c:pt idx="4">
                  <c:v>1.4340000000000002</c:v>
                </c:pt>
                <c:pt idx="5">
                  <c:v>1.4340000000000002</c:v>
                </c:pt>
                <c:pt idx="6">
                  <c:v>1.4064999999999999</c:v>
                </c:pt>
                <c:pt idx="7">
                  <c:v>1.3645</c:v>
                </c:pt>
                <c:pt idx="8">
                  <c:v>1.355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78848"/>
        <c:axId val="31681152"/>
      </c:lineChart>
      <c:dateAx>
        <c:axId val="316788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31681152"/>
        <c:crosses val="autoZero"/>
        <c:auto val="1"/>
        <c:lblOffset val="100"/>
        <c:baseTimeUnit val="days"/>
      </c:dateAx>
      <c:valAx>
        <c:axId val="3168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678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Sheet1!$F$32</c:f>
              <c:strCache>
                <c:ptCount val="1"/>
                <c:pt idx="0">
                  <c:v>Cyclomatic Complexity</c:v>
                </c:pt>
              </c:strCache>
            </c:strRef>
          </c:tx>
          <c:marker>
            <c:symbol val="none"/>
          </c:marker>
          <c:cat>
            <c:numRef>
              <c:f>Sheet1!$A$33:$A$41</c:f>
              <c:numCache>
                <c:formatCode>m/d/yyyy</c:formatCode>
                <c:ptCount val="9"/>
                <c:pt idx="0">
                  <c:v>41025</c:v>
                </c:pt>
                <c:pt idx="1">
                  <c:v>41026</c:v>
                </c:pt>
                <c:pt idx="2">
                  <c:v>41030</c:v>
                </c:pt>
                <c:pt idx="3">
                  <c:v>41032</c:v>
                </c:pt>
                <c:pt idx="4">
                  <c:v>41036</c:v>
                </c:pt>
                <c:pt idx="5">
                  <c:v>41037</c:v>
                </c:pt>
                <c:pt idx="6">
                  <c:v>41038</c:v>
                </c:pt>
                <c:pt idx="7">
                  <c:v>41039</c:v>
                </c:pt>
                <c:pt idx="8">
                  <c:v>41040</c:v>
                </c:pt>
              </c:numCache>
            </c:numRef>
          </c:cat>
          <c:val>
            <c:numRef>
              <c:f>Sheet1!$F$33:$F$41</c:f>
              <c:numCache>
                <c:formatCode>General</c:formatCode>
                <c:ptCount val="9"/>
                <c:pt idx="0">
                  <c:v>1.8949999999999998</c:v>
                </c:pt>
                <c:pt idx="1">
                  <c:v>2.015333333333333</c:v>
                </c:pt>
                <c:pt idx="2">
                  <c:v>2.2610000000000001</c:v>
                </c:pt>
                <c:pt idx="3">
                  <c:v>2.1890000000000001</c:v>
                </c:pt>
                <c:pt idx="4">
                  <c:v>2.1252500000000003</c:v>
                </c:pt>
                <c:pt idx="5">
                  <c:v>2.1252500000000003</c:v>
                </c:pt>
                <c:pt idx="6">
                  <c:v>2.1080000000000001</c:v>
                </c:pt>
                <c:pt idx="7">
                  <c:v>1.9584999999999999</c:v>
                </c:pt>
                <c:pt idx="8">
                  <c:v>1.9889999999999999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72608"/>
        <c:axId val="33974144"/>
      </c:lineChart>
      <c:dateAx>
        <c:axId val="339726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33974144"/>
        <c:crosses val="autoZero"/>
        <c:auto val="1"/>
        <c:lblOffset val="100"/>
        <c:baseTimeUnit val="days"/>
      </c:dateAx>
      <c:valAx>
        <c:axId val="33974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72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76DC-F593-42B8-88B1-074EBE1C916B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4F57-64A3-48DE-8688-2BE88722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04F57-64A3-48DE-8688-2BE887229CC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CA114B5-5236-43EC-ABAC-F375D508C810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BA605AC-4621-44C1-B9D2-119FBD88D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Wagner</a:t>
            </a:r>
          </a:p>
          <a:p>
            <a:r>
              <a:rPr lang="en-US" dirty="0" smtClean="0"/>
              <a:t>Alex Petitjean</a:t>
            </a:r>
          </a:p>
          <a:p>
            <a:r>
              <a:rPr lang="en-US" dirty="0" smtClean="0"/>
              <a:t>Ryne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Method lines of code</a:t>
            </a:r>
          </a:p>
          <a:p>
            <a:pPr lvl="1"/>
            <a:r>
              <a:rPr lang="en-US" dirty="0" smtClean="0"/>
              <a:t>Keep code clean and manageable</a:t>
            </a:r>
          </a:p>
          <a:p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Keep code simple</a:t>
            </a:r>
          </a:p>
          <a:p>
            <a:r>
              <a:rPr lang="en-US" dirty="0" smtClean="0"/>
              <a:t>Depth of inheritance</a:t>
            </a:r>
          </a:p>
          <a:p>
            <a:pPr lvl="1"/>
            <a:r>
              <a:rPr lang="en-US" dirty="0" smtClean="0"/>
              <a:t>Keep design simple</a:t>
            </a:r>
          </a:p>
          <a:p>
            <a:r>
              <a:rPr lang="en-US" dirty="0" smtClean="0"/>
              <a:t>Nested block depth</a:t>
            </a:r>
          </a:p>
          <a:p>
            <a:pPr lvl="1"/>
            <a:r>
              <a:rPr lang="en-US" dirty="0" smtClean="0"/>
              <a:t>Break up code if needed</a:t>
            </a:r>
          </a:p>
          <a:p>
            <a:r>
              <a:rPr lang="en-US" dirty="0" smtClean="0"/>
              <a:t>Afferent coupling</a:t>
            </a:r>
          </a:p>
          <a:p>
            <a:pPr lvl="1"/>
            <a:r>
              <a:rPr lang="en-US" dirty="0" smtClean="0"/>
              <a:t>Keep design simple</a:t>
            </a:r>
          </a:p>
          <a:p>
            <a:r>
              <a:rPr lang="en-US" dirty="0" smtClean="0"/>
              <a:t>Lines of code</a:t>
            </a:r>
          </a:p>
          <a:p>
            <a:pPr lvl="1"/>
            <a:r>
              <a:rPr lang="en-US" dirty="0" smtClean="0"/>
              <a:t>Track project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9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90934"/>
              </p:ext>
            </p:extLst>
          </p:nvPr>
        </p:nvGraphicFramePr>
        <p:xfrm>
          <a:off x="762000" y="762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974374"/>
              </p:ext>
            </p:extLst>
          </p:nvPr>
        </p:nvGraphicFramePr>
        <p:xfrm>
          <a:off x="4038600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197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643646"/>
              </p:ext>
            </p:extLst>
          </p:nvPr>
        </p:nvGraphicFramePr>
        <p:xfrm>
          <a:off x="838200" y="762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68767"/>
              </p:ext>
            </p:extLst>
          </p:nvPr>
        </p:nvGraphicFramePr>
        <p:xfrm>
          <a:off x="4114800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123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959850"/>
              </p:ext>
            </p:extLst>
          </p:nvPr>
        </p:nvGraphicFramePr>
        <p:xfrm>
          <a:off x="762000" y="762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274399"/>
              </p:ext>
            </p:extLst>
          </p:nvPr>
        </p:nvGraphicFramePr>
        <p:xfrm>
          <a:off x="3962400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714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1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Nutrition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algorithm:</a:t>
            </a:r>
          </a:p>
          <a:p>
            <a:pPr lvl="1"/>
            <a:r>
              <a:rPr lang="en-US" dirty="0" smtClean="0"/>
              <a:t>Markov Image Modeling</a:t>
            </a:r>
          </a:p>
          <a:p>
            <a:r>
              <a:rPr lang="en-US" dirty="0" smtClean="0"/>
              <a:t>Clean, simple user interface</a:t>
            </a:r>
          </a:p>
          <a:p>
            <a:r>
              <a:rPr lang="en-US" dirty="0" smtClean="0"/>
              <a:t>Mobile Android application</a:t>
            </a:r>
          </a:p>
          <a:p>
            <a:r>
              <a:rPr lang="en-US" dirty="0" smtClean="0"/>
              <a:t>Three-tier 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40200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on the principle of conditional probability</a:t>
            </a:r>
          </a:p>
          <a:p>
            <a:r>
              <a:rPr lang="en-US" dirty="0" smtClean="0"/>
              <a:t>Our simple model is color-by-color based</a:t>
            </a:r>
          </a:p>
          <a:p>
            <a:r>
              <a:rPr lang="en-US" dirty="0" smtClean="0"/>
              <a:t>Compares pictures by their transitional probabilities</a:t>
            </a:r>
          </a:p>
          <a:p>
            <a:r>
              <a:rPr lang="en-US" dirty="0" smtClean="0"/>
              <a:t>Model could use improvement if project were to 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0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Android App that…</a:t>
            </a:r>
          </a:p>
          <a:p>
            <a:pPr lvl="1"/>
            <a:r>
              <a:rPr lang="en-US" dirty="0" smtClean="0"/>
              <a:t>Has a simple, easy to use interface</a:t>
            </a:r>
          </a:p>
          <a:p>
            <a:pPr lvl="1"/>
            <a:r>
              <a:rPr lang="en-US" dirty="0" smtClean="0"/>
              <a:t>Is small, and calculations are done off of the phone</a:t>
            </a:r>
          </a:p>
          <a:p>
            <a:pPr lvl="1"/>
            <a:r>
              <a:rPr lang="en-US" dirty="0" smtClean="0"/>
              <a:t>Allows snapshot processing and identification</a:t>
            </a:r>
          </a:p>
          <a:p>
            <a:pPr lvl="1"/>
            <a:r>
              <a:rPr lang="en-US" dirty="0" smtClean="0"/>
              <a:t>Is localized!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4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Image processing occurs on the phone</a:t>
            </a:r>
          </a:p>
          <a:p>
            <a:r>
              <a:rPr lang="en-US" dirty="0" smtClean="0"/>
              <a:t>Processed image model is sent to the server</a:t>
            </a:r>
            <a:endParaRPr lang="en-US" dirty="0"/>
          </a:p>
          <a:p>
            <a:r>
              <a:rPr lang="en-US" dirty="0" smtClean="0"/>
              <a:t>Food items are retrieved from the database</a:t>
            </a:r>
          </a:p>
          <a:p>
            <a:r>
              <a:rPr lang="en-US" dirty="0" smtClean="0"/>
              <a:t>Server scores the model against other foods</a:t>
            </a:r>
          </a:p>
          <a:p>
            <a:r>
              <a:rPr lang="en-US" dirty="0" smtClean="0"/>
              <a:t>Three most likely foods are returned to the user</a:t>
            </a:r>
          </a:p>
          <a:p>
            <a:r>
              <a:rPr lang="en-US" dirty="0" smtClean="0"/>
              <a:t>Based on user input, nutrition facts are returned</a:t>
            </a:r>
          </a:p>
          <a:p>
            <a:r>
              <a:rPr lang="en-US" dirty="0" smtClean="0"/>
              <a:t>User is happy, user gives us money</a:t>
            </a:r>
          </a:p>
        </p:txBody>
      </p:sp>
    </p:spTree>
    <p:extLst>
      <p:ext uri="{BB962C8B-B14F-4D97-AF65-F5344CB8AC3E}">
        <p14:creationId xmlns:p14="http://schemas.microsoft.com/office/powerpoint/2010/main" val="325777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pic>
        <p:nvPicPr>
          <p:cNvPr id="1026" name="Picture 2" descr="C:\Users\bellrj\CSSE376\teamRepo\Documents\Design Docs\Client Class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097338" cy="3830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pic>
        <p:nvPicPr>
          <p:cNvPr id="2050" name="Picture 2" descr="C:\Users\bellrj\CSSE376\teamRepo\Documents\Design Docs\Server Class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09800"/>
            <a:ext cx="4240213" cy="384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Relevant Diagram</a:t>
            </a:r>
            <a:endParaRPr lang="en-US" dirty="0"/>
          </a:p>
        </p:txBody>
      </p:sp>
      <p:pic>
        <p:nvPicPr>
          <p:cNvPr id="4" name="Picture 3" descr="HotSexyLad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6982800" cy="50299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Struggled with it quite a bit</a:t>
            </a:r>
          </a:p>
          <a:p>
            <a:r>
              <a:rPr lang="en-US" dirty="0" smtClean="0"/>
              <a:t>Often difficult to write tests when we weren’t sure what tools we were going to use</a:t>
            </a:r>
          </a:p>
          <a:p>
            <a:r>
              <a:rPr lang="en-US" dirty="0" smtClean="0"/>
              <a:t>When we buckled down toward the end and did TDD it worked well</a:t>
            </a:r>
          </a:p>
          <a:p>
            <a:r>
              <a:rPr lang="en-US" dirty="0" smtClean="0"/>
              <a:t>Would have probably been a better TDD experience if we had been more diligent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73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</TotalTime>
  <Words>260</Words>
  <Application>Microsoft Office PowerPoint</Application>
  <PresentationFormat>On-screen Show (4:3)</PresentationFormat>
  <Paragraphs>58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Nutrition App</vt:lpstr>
      <vt:lpstr>What is Nutrition App?</vt:lpstr>
      <vt:lpstr>The Model</vt:lpstr>
      <vt:lpstr>Requirements</vt:lpstr>
      <vt:lpstr>Our Solution</vt:lpstr>
      <vt:lpstr>Client-Side</vt:lpstr>
      <vt:lpstr>Server-Side</vt:lpstr>
      <vt:lpstr>Relevant Diagram</vt:lpstr>
      <vt:lpstr>Test-Driven Development</vt:lpstr>
      <vt:lpstr>Metrics</vt:lpstr>
      <vt:lpstr>PowerPoint Presentation</vt:lpstr>
      <vt:lpstr>PowerPoint Presentation</vt:lpstr>
      <vt:lpstr>PowerPoint Presentation</vt:lpstr>
      <vt:lpstr>Demonstration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App</dc:title>
  <dc:creator>Robert Wagner</dc:creator>
  <cp:lastModifiedBy>Alex Petitjean</cp:lastModifiedBy>
  <cp:revision>9</cp:revision>
  <dcterms:created xsi:type="dcterms:W3CDTF">2012-05-14T04:30:31Z</dcterms:created>
  <dcterms:modified xsi:type="dcterms:W3CDTF">2012-05-18T01:23:11Z</dcterms:modified>
</cp:coreProperties>
</file>