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4.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66" r:id="rId3"/>
    <p:sldId id="258" r:id="rId4"/>
    <p:sldId id="267" r:id="rId5"/>
    <p:sldId id="268" r:id="rId6"/>
    <p:sldId id="269" r:id="rId7"/>
    <p:sldId id="259" r:id="rId8"/>
    <p:sldId id="270" r:id="rId9"/>
    <p:sldId id="271" r:id="rId10"/>
    <p:sldId id="272" r:id="rId11"/>
    <p:sldId id="273" r:id="rId12"/>
    <p:sldId id="260" r:id="rId13"/>
    <p:sldId id="261" r:id="rId14"/>
    <p:sldId id="275" r:id="rId15"/>
    <p:sldId id="262" r:id="rId16"/>
    <p:sldId id="276" r:id="rId17"/>
    <p:sldId id="263" r:id="rId18"/>
    <p:sldId id="277"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10" autoAdjust="0"/>
  </p:normalViewPr>
  <p:slideViewPr>
    <p:cSldViewPr>
      <p:cViewPr varScale="1">
        <p:scale>
          <a:sx n="74" d="100"/>
          <a:sy n="74" d="100"/>
        </p:scale>
        <p:origin x="-169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A24A14-670F-46CA-94DC-8DFC5CC3F319}" type="datetimeFigureOut">
              <a:rPr lang="en-US" smtClean="0"/>
              <a:t>5/7/2012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95339F-42C5-4ABA-A714-109434CDF7B4}" type="slidenum">
              <a:rPr lang="en-US" smtClean="0"/>
              <a:t>‹#›</a:t>
            </a:fld>
            <a:endParaRPr lang="en-US"/>
          </a:p>
        </p:txBody>
      </p:sp>
    </p:spTree>
    <p:extLst>
      <p:ext uri="{BB962C8B-B14F-4D97-AF65-F5344CB8AC3E}">
        <p14:creationId xmlns:p14="http://schemas.microsoft.com/office/powerpoint/2010/main" val="1626777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forbes.com/sites/parmyolson/2011/10/12/sony-freezes-93000-online-accounts-after-security-breach/"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cert.org/secure-cod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venturebeat.com/2011/11/10/valve-steam-service-experiences-security-breach/"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a:t>
            </a:fld>
            <a:endParaRPr lang="en-US"/>
          </a:p>
        </p:txBody>
      </p:sp>
    </p:spTree>
    <p:extLst>
      <p:ext uri="{BB962C8B-B14F-4D97-AF65-F5344CB8AC3E}">
        <p14:creationId xmlns:p14="http://schemas.microsoft.com/office/powerpoint/2010/main" val="3346848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SRC: </a:t>
            </a:r>
            <a:r>
              <a:rPr lang="en-US" dirty="0" smtClean="0">
                <a:hlinkClick r:id="rId3"/>
              </a:rPr>
              <a:t>http://www.forbes.com/sites/parmyolson/2011/10/12/sony-freezes-93000-online-accounts-after-security-breach/</a:t>
            </a:r>
            <a:endParaRPr lang="en-US" dirty="0" smtClean="0"/>
          </a:p>
          <a:p>
            <a:r>
              <a:rPr lang="en-US" dirty="0" smtClean="0"/>
              <a:t>Alex, then Ryne (bank</a:t>
            </a:r>
            <a:r>
              <a:rPr lang="en-US" baseline="0" dirty="0" smtClean="0"/>
              <a:t> stuff)</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10</a:t>
            </a:fld>
            <a:endParaRPr lang="en-US"/>
          </a:p>
        </p:txBody>
      </p:sp>
    </p:spTree>
    <p:extLst>
      <p:ext uri="{BB962C8B-B14F-4D97-AF65-F5344CB8AC3E}">
        <p14:creationId xmlns:p14="http://schemas.microsoft.com/office/powerpoint/2010/main" val="1933536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11</a:t>
            </a:fld>
            <a:endParaRPr lang="en-US"/>
          </a:p>
        </p:txBody>
      </p:sp>
    </p:spTree>
    <p:extLst>
      <p:ext uri="{BB962C8B-B14F-4D97-AF65-F5344CB8AC3E}">
        <p14:creationId xmlns:p14="http://schemas.microsoft.com/office/powerpoint/2010/main" val="2080936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12</a:t>
            </a:fld>
            <a:endParaRPr lang="en-US"/>
          </a:p>
        </p:txBody>
      </p:sp>
    </p:spTree>
    <p:extLst>
      <p:ext uri="{BB962C8B-B14F-4D97-AF65-F5344CB8AC3E}">
        <p14:creationId xmlns:p14="http://schemas.microsoft.com/office/powerpoint/2010/main" val="209204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13</a:t>
            </a:fld>
            <a:endParaRPr lang="en-US"/>
          </a:p>
        </p:txBody>
      </p:sp>
    </p:spTree>
    <p:extLst>
      <p:ext uri="{BB962C8B-B14F-4D97-AF65-F5344CB8AC3E}">
        <p14:creationId xmlns:p14="http://schemas.microsoft.com/office/powerpoint/2010/main" val="257379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14</a:t>
            </a:fld>
            <a:endParaRPr lang="en-US"/>
          </a:p>
        </p:txBody>
      </p:sp>
    </p:spTree>
    <p:extLst>
      <p:ext uri="{BB962C8B-B14F-4D97-AF65-F5344CB8AC3E}">
        <p14:creationId xmlns:p14="http://schemas.microsoft.com/office/powerpoint/2010/main" val="10342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15</a:t>
            </a:fld>
            <a:endParaRPr lang="en-US"/>
          </a:p>
        </p:txBody>
      </p:sp>
    </p:spTree>
    <p:extLst>
      <p:ext uri="{BB962C8B-B14F-4D97-AF65-F5344CB8AC3E}">
        <p14:creationId xmlns:p14="http://schemas.microsoft.com/office/powerpoint/2010/main" val="114839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16</a:t>
            </a:fld>
            <a:endParaRPr lang="en-US"/>
          </a:p>
        </p:txBody>
      </p:sp>
    </p:spTree>
    <p:extLst>
      <p:ext uri="{BB962C8B-B14F-4D97-AF65-F5344CB8AC3E}">
        <p14:creationId xmlns:p14="http://schemas.microsoft.com/office/powerpoint/2010/main" val="6756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17</a:t>
            </a:fld>
            <a:endParaRPr lang="en-US"/>
          </a:p>
        </p:txBody>
      </p:sp>
    </p:spTree>
    <p:extLst>
      <p:ext uri="{BB962C8B-B14F-4D97-AF65-F5344CB8AC3E}">
        <p14:creationId xmlns:p14="http://schemas.microsoft.com/office/powerpoint/2010/main" val="1196441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18</a:t>
            </a:fld>
            <a:endParaRPr lang="en-US"/>
          </a:p>
        </p:txBody>
      </p:sp>
    </p:spTree>
    <p:extLst>
      <p:ext uri="{BB962C8B-B14F-4D97-AF65-F5344CB8AC3E}">
        <p14:creationId xmlns:p14="http://schemas.microsoft.com/office/powerpoint/2010/main" val="427589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19</a:t>
            </a:fld>
            <a:endParaRPr lang="en-US"/>
          </a:p>
        </p:txBody>
      </p:sp>
    </p:spTree>
    <p:extLst>
      <p:ext uri="{BB962C8B-B14F-4D97-AF65-F5344CB8AC3E}">
        <p14:creationId xmlns:p14="http://schemas.microsoft.com/office/powerpoint/2010/main" val="87888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2</a:t>
            </a:fld>
            <a:endParaRPr lang="en-US"/>
          </a:p>
        </p:txBody>
      </p:sp>
    </p:spTree>
    <p:extLst>
      <p:ext uri="{BB962C8B-B14F-4D97-AF65-F5344CB8AC3E}">
        <p14:creationId xmlns:p14="http://schemas.microsoft.com/office/powerpoint/2010/main" val="1417344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a:t>
            </a:r>
          </a:p>
          <a:p>
            <a:r>
              <a:rPr lang="en-US" smtClean="0">
                <a:hlinkClick r:id="rId3"/>
              </a:rPr>
              <a:t>http://www.cert.org/secure-coding/</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20</a:t>
            </a:fld>
            <a:endParaRPr lang="en-US"/>
          </a:p>
        </p:txBody>
      </p:sp>
    </p:spTree>
    <p:extLst>
      <p:ext uri="{BB962C8B-B14F-4D97-AF65-F5344CB8AC3E}">
        <p14:creationId xmlns:p14="http://schemas.microsoft.com/office/powerpoint/2010/main" val="144399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3</a:t>
            </a:fld>
            <a:endParaRPr lang="en-US"/>
          </a:p>
        </p:txBody>
      </p:sp>
    </p:spTree>
    <p:extLst>
      <p:ext uri="{BB962C8B-B14F-4D97-AF65-F5344CB8AC3E}">
        <p14:creationId xmlns:p14="http://schemas.microsoft.com/office/powerpoint/2010/main" val="403699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4</a:t>
            </a:fld>
            <a:endParaRPr lang="en-US"/>
          </a:p>
        </p:txBody>
      </p:sp>
    </p:spTree>
    <p:extLst>
      <p:ext uri="{BB962C8B-B14F-4D97-AF65-F5344CB8AC3E}">
        <p14:creationId xmlns:p14="http://schemas.microsoft.com/office/powerpoint/2010/main" val="419497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5</a:t>
            </a:fld>
            <a:endParaRPr lang="en-US"/>
          </a:p>
        </p:txBody>
      </p:sp>
    </p:spTree>
    <p:extLst>
      <p:ext uri="{BB962C8B-B14F-4D97-AF65-F5344CB8AC3E}">
        <p14:creationId xmlns:p14="http://schemas.microsoft.com/office/powerpoint/2010/main" val="315106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Alex</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6</a:t>
            </a:fld>
            <a:endParaRPr lang="en-US"/>
          </a:p>
        </p:txBody>
      </p:sp>
    </p:spTree>
    <p:extLst>
      <p:ext uri="{BB962C8B-B14F-4D97-AF65-F5344CB8AC3E}">
        <p14:creationId xmlns:p14="http://schemas.microsoft.com/office/powerpoint/2010/main" val="306639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7</a:t>
            </a:fld>
            <a:endParaRPr lang="en-US"/>
          </a:p>
        </p:txBody>
      </p:sp>
    </p:spTree>
    <p:extLst>
      <p:ext uri="{BB962C8B-B14F-4D97-AF65-F5344CB8AC3E}">
        <p14:creationId xmlns:p14="http://schemas.microsoft.com/office/powerpoint/2010/main" val="97949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Ryne</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8</a:t>
            </a:fld>
            <a:endParaRPr lang="en-US"/>
          </a:p>
        </p:txBody>
      </p:sp>
    </p:spTree>
    <p:extLst>
      <p:ext uri="{BB962C8B-B14F-4D97-AF65-F5344CB8AC3E}">
        <p14:creationId xmlns:p14="http://schemas.microsoft.com/office/powerpoint/2010/main" val="256565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SRC: </a:t>
            </a:r>
            <a:r>
              <a:rPr lang="en-US" dirty="0" smtClean="0">
                <a:hlinkClick r:id="rId3"/>
              </a:rPr>
              <a:t>http://venturebeat.com/2011/11/10/valve-steam-service-experiences-security-breach/</a:t>
            </a:r>
            <a:endParaRPr lang="en-US" dirty="0" smtClean="0"/>
          </a:p>
          <a:p>
            <a:r>
              <a:rPr lang="en-US" dirty="0" smtClean="0"/>
              <a:t>Rob</a:t>
            </a:r>
            <a:endParaRPr lang="en-US" dirty="0"/>
          </a:p>
        </p:txBody>
      </p:sp>
      <p:sp>
        <p:nvSpPr>
          <p:cNvPr id="4" name="Slide Number Placeholder 3"/>
          <p:cNvSpPr>
            <a:spLocks noGrp="1"/>
          </p:cNvSpPr>
          <p:nvPr>
            <p:ph type="sldNum" sz="quarter" idx="10"/>
          </p:nvPr>
        </p:nvSpPr>
        <p:spPr/>
        <p:txBody>
          <a:bodyPr/>
          <a:lstStyle/>
          <a:p>
            <a:fld id="{E595339F-42C5-4ABA-A714-109434CDF7B4}" type="slidenum">
              <a:rPr lang="en-US" smtClean="0"/>
              <a:t>9</a:t>
            </a:fld>
            <a:endParaRPr lang="en-US"/>
          </a:p>
        </p:txBody>
      </p:sp>
    </p:spTree>
    <p:extLst>
      <p:ext uri="{BB962C8B-B14F-4D97-AF65-F5344CB8AC3E}">
        <p14:creationId xmlns:p14="http://schemas.microsoft.com/office/powerpoint/2010/main" val="1558670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BF0437B-958D-4ACD-BC9D-5A6BF09C5E94}" type="datetimeFigureOut">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BFC71-1C03-4457-81A6-9A8B92F78357}"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0437B-958D-4ACD-BC9D-5A6BF09C5E94}" type="datetimeFigureOut">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F0437B-958D-4ACD-BC9D-5A6BF09C5E94}" type="datetimeFigureOut">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BF0437B-958D-4ACD-BC9D-5A6BF09C5E94}" type="datetimeFigureOut">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BFC71-1C03-4457-81A6-9A8B92F78357}"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F0437B-958D-4ACD-BC9D-5A6BF09C5E94}" type="datetimeFigureOut">
              <a:rPr lang="en-US" smtClean="0"/>
              <a:t>5/7/2012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BF0437B-958D-4ACD-BC9D-5A6BF09C5E94}" type="datetimeFigureOut">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BF0437B-958D-4ACD-BC9D-5A6BF09C5E94}" type="datetimeFigureOut">
              <a:rPr lang="en-US" smtClean="0"/>
              <a:t>5/7/2012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F0437B-958D-4ACD-BC9D-5A6BF09C5E94}" type="datetimeFigureOut">
              <a:rPr lang="en-US" smtClean="0"/>
              <a:t>5/7/2012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F0437B-958D-4ACD-BC9D-5A6BF09C5E94}" type="datetimeFigureOut">
              <a:rPr lang="en-US" smtClean="0"/>
              <a:t>5/7/2012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0437B-958D-4ACD-BC9D-5A6BF09C5E94}" type="datetimeFigureOut">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F0437B-958D-4ACD-BC9D-5A6BF09C5E94}" type="datetimeFigureOut">
              <a:rPr lang="en-US" smtClean="0"/>
              <a:t>5/7/2012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BFC71-1C03-4457-81A6-9A8B92F783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BF0437B-958D-4ACD-BC9D-5A6BF09C5E94}" type="datetimeFigureOut">
              <a:rPr lang="en-US" smtClean="0"/>
              <a:t>5/7/2012</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23BFC71-1C03-4457-81A6-9A8B92F7835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Rob Wagner, Alex Petitjean, Ryne Bell</a:t>
            </a:r>
            <a:endParaRPr lang="en-US" dirty="0"/>
          </a:p>
        </p:txBody>
      </p:sp>
      <p:sp>
        <p:nvSpPr>
          <p:cNvPr id="2" name="Title 1"/>
          <p:cNvSpPr>
            <a:spLocks noGrp="1"/>
          </p:cNvSpPr>
          <p:nvPr>
            <p:ph type="ctrTitle"/>
          </p:nvPr>
        </p:nvSpPr>
        <p:spPr>
          <a:xfrm>
            <a:off x="685800" y="2007888"/>
            <a:ext cx="7772400" cy="1470025"/>
          </a:xfrm>
        </p:spPr>
        <p:txBody>
          <a:bodyPr/>
          <a:lstStyle/>
          <a:p>
            <a:r>
              <a:rPr lang="en-US" sz="4800" dirty="0" smtClean="0"/>
              <a:t>Cyber Security</a:t>
            </a:r>
            <a:endParaRPr lang="en-US" sz="4800" dirty="0"/>
          </a:p>
        </p:txBody>
      </p:sp>
    </p:spTree>
    <p:extLst>
      <p:ext uri="{BB962C8B-B14F-4D97-AF65-F5344CB8AC3E}">
        <p14:creationId xmlns:p14="http://schemas.microsoft.com/office/powerpoint/2010/main" val="69229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717145"/>
            <a:ext cx="5943600" cy="4700848"/>
          </a:xfrm>
          <a:prstGeom prst="rect">
            <a:avLst/>
          </a:prstGeom>
        </p:spPr>
      </p:pic>
      <p:sp>
        <p:nvSpPr>
          <p:cNvPr id="5" name="TextBox 4"/>
          <p:cNvSpPr txBox="1"/>
          <p:nvPr/>
        </p:nvSpPr>
        <p:spPr>
          <a:xfrm>
            <a:off x="8451906" y="6400800"/>
            <a:ext cx="692094" cy="369332"/>
          </a:xfrm>
          <a:prstGeom prst="rect">
            <a:avLst/>
          </a:prstGeom>
          <a:noFill/>
        </p:spPr>
        <p:txBody>
          <a:bodyPr wrap="square" rtlCol="0">
            <a:spAutoFit/>
          </a:bodyPr>
          <a:lstStyle/>
          <a:p>
            <a:r>
              <a:rPr lang="en-US" dirty="0" smtClean="0"/>
              <a:t>Q4</a:t>
            </a:r>
            <a:endParaRPr lang="en-US" dirty="0"/>
          </a:p>
        </p:txBody>
      </p:sp>
    </p:spTree>
    <p:extLst>
      <p:ext uri="{BB962C8B-B14F-4D97-AF65-F5344CB8AC3E}">
        <p14:creationId xmlns:p14="http://schemas.microsoft.com/office/powerpoint/2010/main" val="40130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Important Things to Take Away</a:t>
            </a:r>
            <a:endParaRPr lang="en-US" sz="3600" dirty="0"/>
          </a:p>
        </p:txBody>
      </p:sp>
      <p:sp>
        <p:nvSpPr>
          <p:cNvPr id="3" name="Content Placeholder 2"/>
          <p:cNvSpPr>
            <a:spLocks noGrp="1"/>
          </p:cNvSpPr>
          <p:nvPr>
            <p:ph sz="quarter" idx="13"/>
          </p:nvPr>
        </p:nvSpPr>
        <p:spPr/>
        <p:txBody>
          <a:bodyPr>
            <a:normAutofit/>
          </a:bodyPr>
          <a:lstStyle/>
          <a:p>
            <a:r>
              <a:rPr lang="en-US" sz="2800" dirty="0" smtClean="0"/>
              <a:t>Establish trust with user base</a:t>
            </a:r>
          </a:p>
          <a:p>
            <a:r>
              <a:rPr lang="en-US" sz="2800" dirty="0" smtClean="0"/>
              <a:t>Assume users know nothing about your system</a:t>
            </a:r>
          </a:p>
          <a:p>
            <a:r>
              <a:rPr lang="en-US" sz="2800" dirty="0" smtClean="0"/>
              <a:t>Users should have minimum privileges and have access only to what they need</a:t>
            </a:r>
            <a:endParaRPr lang="en-US" sz="2800" dirty="0"/>
          </a:p>
        </p:txBody>
      </p:sp>
      <p:sp>
        <p:nvSpPr>
          <p:cNvPr id="4" name="TextBox 3"/>
          <p:cNvSpPr txBox="1"/>
          <p:nvPr/>
        </p:nvSpPr>
        <p:spPr>
          <a:xfrm>
            <a:off x="8382000" y="6400800"/>
            <a:ext cx="609600" cy="381000"/>
          </a:xfrm>
          <a:prstGeom prst="rect">
            <a:avLst/>
          </a:prstGeom>
          <a:noFill/>
        </p:spPr>
        <p:txBody>
          <a:bodyPr wrap="square" rtlCol="0">
            <a:spAutoFit/>
          </a:bodyPr>
          <a:lstStyle/>
          <a:p>
            <a:r>
              <a:rPr lang="en-US" dirty="0" smtClean="0"/>
              <a:t>Q5</a:t>
            </a:r>
            <a:endParaRPr lang="en-US" dirty="0"/>
          </a:p>
        </p:txBody>
      </p:sp>
    </p:spTree>
    <p:extLst>
      <p:ext uri="{BB962C8B-B14F-4D97-AF65-F5344CB8AC3E}">
        <p14:creationId xmlns:p14="http://schemas.microsoft.com/office/powerpoint/2010/main" val="264477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Metrics</a:t>
            </a:r>
            <a:endParaRPr lang="en-US" sz="3600" dirty="0"/>
          </a:p>
        </p:txBody>
      </p:sp>
      <p:sp>
        <p:nvSpPr>
          <p:cNvPr id="3" name="Content Placeholder 2"/>
          <p:cNvSpPr>
            <a:spLocks noGrp="1"/>
          </p:cNvSpPr>
          <p:nvPr>
            <p:ph sz="quarter" idx="13"/>
          </p:nvPr>
        </p:nvSpPr>
        <p:spPr/>
        <p:txBody>
          <a:bodyPr>
            <a:normAutofit/>
          </a:bodyPr>
          <a:lstStyle/>
          <a:p>
            <a:r>
              <a:rPr lang="en-US" sz="2200" dirty="0"/>
              <a:t>Core vs. </a:t>
            </a:r>
            <a:r>
              <a:rPr lang="en-US" sz="2200" dirty="0" smtClean="0"/>
              <a:t>ecosystem</a:t>
            </a:r>
            <a:endParaRPr lang="en-US" sz="2200" dirty="0"/>
          </a:p>
          <a:p>
            <a:pPr lvl="1"/>
            <a:r>
              <a:rPr lang="en-US" sz="2200" dirty="0"/>
              <a:t>Standard metrics can be used to ensure the core works properly, but tests for the ecosystem are a little more specialized</a:t>
            </a:r>
          </a:p>
          <a:p>
            <a:pPr lvl="1"/>
            <a:r>
              <a:rPr lang="en-US" sz="2200" dirty="0"/>
              <a:t>Core functionality is tested much the same as any other code, but often with more emphasis on code review and other methods to ensure the program not only works properly, but is written in a security conscious manner</a:t>
            </a:r>
          </a:p>
          <a:p>
            <a:pPr lvl="1"/>
            <a:r>
              <a:rPr lang="en-US" sz="2200" dirty="0"/>
              <a:t>Ecosystem tests determine what the software does on a compromised system, or when a user of the software has malicious intent</a:t>
            </a:r>
          </a:p>
          <a:p>
            <a:endParaRPr lang="en-US" dirty="0"/>
          </a:p>
        </p:txBody>
      </p:sp>
    </p:spTree>
    <p:extLst>
      <p:ext uri="{BB962C8B-B14F-4D97-AF65-F5344CB8AC3E}">
        <p14:creationId xmlns:p14="http://schemas.microsoft.com/office/powerpoint/2010/main" val="2001207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Metrics</a:t>
            </a:r>
            <a:endParaRPr lang="en-US" sz="3600" dirty="0"/>
          </a:p>
        </p:txBody>
      </p:sp>
      <p:sp>
        <p:nvSpPr>
          <p:cNvPr id="3" name="Content Placeholder 2"/>
          <p:cNvSpPr>
            <a:spLocks noGrp="1"/>
          </p:cNvSpPr>
          <p:nvPr>
            <p:ph sz="quarter" idx="13"/>
          </p:nvPr>
        </p:nvSpPr>
        <p:spPr/>
        <p:txBody>
          <a:bodyPr>
            <a:normAutofit/>
          </a:bodyPr>
          <a:lstStyle/>
          <a:p>
            <a:r>
              <a:rPr lang="en-US" sz="2800" dirty="0"/>
              <a:t>Current ratio of detections to actual infections as compared to the baseline figure</a:t>
            </a:r>
          </a:p>
          <a:p>
            <a:pPr lvl="1"/>
            <a:r>
              <a:rPr lang="en-US" sz="2800" dirty="0"/>
              <a:t>Or blockings of something malicious (depending on exactly what the software is)</a:t>
            </a:r>
          </a:p>
          <a:p>
            <a:endParaRPr lang="en-US" dirty="0"/>
          </a:p>
        </p:txBody>
      </p:sp>
    </p:spTree>
    <p:extLst>
      <p:ext uri="{BB962C8B-B14F-4D97-AF65-F5344CB8AC3E}">
        <p14:creationId xmlns:p14="http://schemas.microsoft.com/office/powerpoint/2010/main" val="38669217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METRICS</a:t>
            </a:r>
            <a:endParaRPr lang="en-US" sz="3600" dirty="0"/>
          </a:p>
        </p:txBody>
      </p:sp>
      <p:sp>
        <p:nvSpPr>
          <p:cNvPr id="3" name="Content Placeholder 2"/>
          <p:cNvSpPr>
            <a:spLocks noGrp="1"/>
          </p:cNvSpPr>
          <p:nvPr>
            <p:ph sz="quarter" idx="13"/>
          </p:nvPr>
        </p:nvSpPr>
        <p:spPr/>
        <p:txBody>
          <a:bodyPr/>
          <a:lstStyle/>
          <a:p>
            <a:r>
              <a:rPr lang="en-US" sz="2800" dirty="0"/>
              <a:t>“Fuzzing” - sending various types of pseudorandom data to available interfaces to discover unknown flaws present in the software</a:t>
            </a:r>
          </a:p>
          <a:p>
            <a:r>
              <a:rPr lang="en-US" sz="2800" dirty="0"/>
              <a:t>Error or vulnerability reporting in final product reported by users</a:t>
            </a:r>
          </a:p>
          <a:p>
            <a:endParaRPr lang="en-US" dirty="0"/>
          </a:p>
        </p:txBody>
      </p:sp>
      <p:sp>
        <p:nvSpPr>
          <p:cNvPr id="4" name="TextBox 3"/>
          <p:cNvSpPr txBox="1"/>
          <p:nvPr/>
        </p:nvSpPr>
        <p:spPr>
          <a:xfrm>
            <a:off x="8153400" y="6354278"/>
            <a:ext cx="914400" cy="381000"/>
          </a:xfrm>
          <a:prstGeom prst="rect">
            <a:avLst/>
          </a:prstGeom>
          <a:noFill/>
        </p:spPr>
        <p:txBody>
          <a:bodyPr wrap="square" rtlCol="0">
            <a:spAutoFit/>
          </a:bodyPr>
          <a:lstStyle/>
          <a:p>
            <a:r>
              <a:rPr lang="en-US" dirty="0" smtClean="0"/>
              <a:t>Q6</a:t>
            </a:r>
            <a:endParaRPr lang="en-US" dirty="0"/>
          </a:p>
        </p:txBody>
      </p:sp>
    </p:spTree>
    <p:extLst>
      <p:ext uri="{BB962C8B-B14F-4D97-AF65-F5344CB8AC3E}">
        <p14:creationId xmlns:p14="http://schemas.microsoft.com/office/powerpoint/2010/main" val="177257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Suggestions – Ensuring Quality</a:t>
            </a:r>
            <a:endParaRPr lang="en-US" sz="3600" dirty="0"/>
          </a:p>
        </p:txBody>
      </p:sp>
      <p:sp>
        <p:nvSpPr>
          <p:cNvPr id="3" name="Content Placeholder 2"/>
          <p:cNvSpPr>
            <a:spLocks noGrp="1"/>
          </p:cNvSpPr>
          <p:nvPr>
            <p:ph sz="quarter" idx="13"/>
          </p:nvPr>
        </p:nvSpPr>
        <p:spPr/>
        <p:txBody>
          <a:bodyPr>
            <a:normAutofit/>
          </a:bodyPr>
          <a:lstStyle/>
          <a:p>
            <a:r>
              <a:rPr lang="en-US" sz="2800" dirty="0"/>
              <a:t>Ratio of time spent reviewing old code to developing new</a:t>
            </a:r>
          </a:p>
          <a:p>
            <a:pPr lvl="1"/>
            <a:r>
              <a:rPr lang="en-US" sz="2800" dirty="0"/>
              <a:t>This should increase over time as the codebase becomes more </a:t>
            </a:r>
            <a:r>
              <a:rPr lang="en-US" sz="2800" dirty="0" smtClean="0"/>
              <a:t>complete</a:t>
            </a:r>
          </a:p>
          <a:p>
            <a:r>
              <a:rPr lang="en-US" sz="2800" dirty="0" smtClean="0"/>
              <a:t>Number of comment lines per method</a:t>
            </a:r>
          </a:p>
          <a:p>
            <a:pPr lvl="1"/>
            <a:r>
              <a:rPr lang="en-US" sz="2800" dirty="0" smtClean="0"/>
              <a:t>This should be higher for security sensitive sections which are reviewed often</a:t>
            </a:r>
          </a:p>
          <a:p>
            <a:endParaRPr lang="en-US" dirty="0"/>
          </a:p>
        </p:txBody>
      </p:sp>
    </p:spTree>
    <p:extLst>
      <p:ext uri="{BB962C8B-B14F-4D97-AF65-F5344CB8AC3E}">
        <p14:creationId xmlns:p14="http://schemas.microsoft.com/office/powerpoint/2010/main" val="14269927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Suggestions – Ensuring Quality</a:t>
            </a:r>
          </a:p>
        </p:txBody>
      </p:sp>
      <p:sp>
        <p:nvSpPr>
          <p:cNvPr id="3" name="Content Placeholder 2"/>
          <p:cNvSpPr>
            <a:spLocks noGrp="1"/>
          </p:cNvSpPr>
          <p:nvPr>
            <p:ph sz="quarter" idx="13"/>
          </p:nvPr>
        </p:nvSpPr>
        <p:spPr/>
        <p:txBody>
          <a:bodyPr>
            <a:normAutofit fontScale="85000" lnSpcReduction="20000"/>
          </a:bodyPr>
          <a:lstStyle/>
          <a:p>
            <a:r>
              <a:rPr lang="en-US" sz="2800" dirty="0"/>
              <a:t>Average Method Size</a:t>
            </a:r>
          </a:p>
          <a:p>
            <a:pPr lvl="1"/>
            <a:r>
              <a:rPr lang="en-US" sz="2800" dirty="0"/>
              <a:t>This should be relatively low to make understanding each method very easy</a:t>
            </a:r>
          </a:p>
          <a:p>
            <a:pPr lvl="1"/>
            <a:r>
              <a:rPr lang="en-US" sz="2800" dirty="0"/>
              <a:t>Makes ensuring correctness easier</a:t>
            </a:r>
          </a:p>
          <a:p>
            <a:r>
              <a:rPr lang="en-US" sz="2800" dirty="0"/>
              <a:t>Penetration Testing</a:t>
            </a:r>
          </a:p>
          <a:p>
            <a:pPr lvl="1"/>
            <a:r>
              <a:rPr lang="en-US" sz="2800" dirty="0"/>
              <a:t>People who attempt to purposefully break the system in any way </a:t>
            </a:r>
          </a:p>
          <a:p>
            <a:pPr lvl="1"/>
            <a:r>
              <a:rPr lang="en-US" sz="2800" dirty="0"/>
              <a:t>These attempts should be converted into test cases if possible to keep track of the progress on preventing them, and ensuring the continue to fall to break the system</a:t>
            </a:r>
          </a:p>
          <a:p>
            <a:endParaRPr lang="en-US" dirty="0"/>
          </a:p>
        </p:txBody>
      </p:sp>
    </p:spTree>
    <p:extLst>
      <p:ext uri="{BB962C8B-B14F-4D97-AF65-F5344CB8AC3E}">
        <p14:creationId xmlns:p14="http://schemas.microsoft.com/office/powerpoint/2010/main" val="248715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Suggestions - Metrics</a:t>
            </a:r>
            <a:endParaRPr lang="en-US" sz="3600" dirty="0"/>
          </a:p>
        </p:txBody>
      </p:sp>
      <p:sp>
        <p:nvSpPr>
          <p:cNvPr id="3" name="Content Placeholder 2"/>
          <p:cNvSpPr>
            <a:spLocks noGrp="1"/>
          </p:cNvSpPr>
          <p:nvPr>
            <p:ph sz="quarter" idx="13"/>
          </p:nvPr>
        </p:nvSpPr>
        <p:spPr/>
        <p:txBody>
          <a:bodyPr>
            <a:normAutofit/>
          </a:bodyPr>
          <a:lstStyle/>
          <a:p>
            <a:r>
              <a:rPr lang="en-US" sz="2800" dirty="0"/>
              <a:t>Process metrics</a:t>
            </a:r>
          </a:p>
          <a:p>
            <a:pPr lvl="1"/>
            <a:r>
              <a:rPr lang="en-US" sz="2800" dirty="0"/>
              <a:t>Use of secure coding standards</a:t>
            </a:r>
          </a:p>
          <a:p>
            <a:pPr lvl="1"/>
            <a:r>
              <a:rPr lang="en-US" sz="2800" dirty="0"/>
              <a:t>Time to correct vulnerabilities</a:t>
            </a:r>
          </a:p>
          <a:p>
            <a:pPr lvl="1"/>
            <a:r>
              <a:rPr lang="en-US" sz="2800" dirty="0"/>
              <a:t>Trustworthiness of development team</a:t>
            </a:r>
          </a:p>
          <a:p>
            <a:endParaRPr lang="en-US" dirty="0"/>
          </a:p>
        </p:txBody>
      </p:sp>
    </p:spTree>
    <p:extLst>
      <p:ext uri="{BB962C8B-B14F-4D97-AF65-F5344CB8AC3E}">
        <p14:creationId xmlns:p14="http://schemas.microsoft.com/office/powerpoint/2010/main" val="47258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Suggestions - Metrics</a:t>
            </a:r>
          </a:p>
        </p:txBody>
      </p:sp>
      <p:sp>
        <p:nvSpPr>
          <p:cNvPr id="3" name="Content Placeholder 2"/>
          <p:cNvSpPr>
            <a:spLocks noGrp="1"/>
          </p:cNvSpPr>
          <p:nvPr>
            <p:ph sz="quarter" idx="13"/>
          </p:nvPr>
        </p:nvSpPr>
        <p:spPr/>
        <p:txBody>
          <a:bodyPr/>
          <a:lstStyle/>
          <a:p>
            <a:r>
              <a:rPr lang="en-US" sz="2800" dirty="0"/>
              <a:t>Vulnerability metrics</a:t>
            </a:r>
          </a:p>
          <a:p>
            <a:pPr lvl="1"/>
            <a:r>
              <a:rPr lang="en-US" sz="2800" dirty="0"/>
              <a:t>Vulnerability types</a:t>
            </a:r>
          </a:p>
          <a:p>
            <a:pPr lvl="1"/>
            <a:r>
              <a:rPr lang="en-US" sz="2800" dirty="0"/>
              <a:t>% of code re-use from other projects or products</a:t>
            </a:r>
          </a:p>
          <a:p>
            <a:pPr lvl="1"/>
            <a:r>
              <a:rPr lang="en-US" sz="2800" dirty="0"/>
              <a:t>% of code that is third party</a:t>
            </a:r>
          </a:p>
          <a:p>
            <a:endParaRPr lang="en-US" dirty="0"/>
          </a:p>
        </p:txBody>
      </p:sp>
    </p:spTree>
    <p:extLst>
      <p:ext uri="{BB962C8B-B14F-4D97-AF65-F5344CB8AC3E}">
        <p14:creationId xmlns:p14="http://schemas.microsoft.com/office/powerpoint/2010/main" val="47363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Real World Example</a:t>
            </a:r>
            <a:endParaRPr lang="en-US" sz="3600" dirty="0"/>
          </a:p>
        </p:txBody>
      </p:sp>
      <p:sp>
        <p:nvSpPr>
          <p:cNvPr id="3" name="Content Placeholder 2"/>
          <p:cNvSpPr>
            <a:spLocks noGrp="1"/>
          </p:cNvSpPr>
          <p:nvPr>
            <p:ph sz="quarter" idx="13"/>
          </p:nvPr>
        </p:nvSpPr>
        <p:spPr/>
        <p:txBody>
          <a:bodyPr/>
          <a:lstStyle/>
          <a:p>
            <a:r>
              <a:rPr lang="en-US" sz="2800" dirty="0"/>
              <a:t>Windows </a:t>
            </a:r>
            <a:r>
              <a:rPr lang="en-US" sz="2800" dirty="0" err="1" smtClean="0"/>
              <a:t>Lan</a:t>
            </a:r>
            <a:r>
              <a:rPr lang="en-US" sz="2800" dirty="0" smtClean="0"/>
              <a:t> Manager</a:t>
            </a:r>
            <a:endParaRPr lang="en-US" sz="2800" dirty="0"/>
          </a:p>
          <a:p>
            <a:pPr lvl="1"/>
            <a:r>
              <a:rPr lang="en-US" sz="2800" dirty="0"/>
              <a:t>Credentials compatible with many different applications</a:t>
            </a:r>
          </a:p>
          <a:p>
            <a:pPr lvl="1"/>
            <a:r>
              <a:rPr lang="en-US" sz="2800" dirty="0"/>
              <a:t>These credentials could be intercepted and used to access other applications</a:t>
            </a:r>
          </a:p>
          <a:p>
            <a:endParaRPr lang="en-US" dirty="0"/>
          </a:p>
        </p:txBody>
      </p:sp>
    </p:spTree>
    <p:extLst>
      <p:ext uri="{BB962C8B-B14F-4D97-AF65-F5344CB8AC3E}">
        <p14:creationId xmlns:p14="http://schemas.microsoft.com/office/powerpoint/2010/main" val="3417246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Secure Software Must…</a:t>
            </a:r>
            <a:endParaRPr lang="en-US" sz="3600" dirty="0"/>
          </a:p>
        </p:txBody>
      </p:sp>
      <p:sp>
        <p:nvSpPr>
          <p:cNvPr id="3" name="Content Placeholder 2"/>
          <p:cNvSpPr>
            <a:spLocks noGrp="1"/>
          </p:cNvSpPr>
          <p:nvPr>
            <p:ph sz="quarter" idx="13"/>
          </p:nvPr>
        </p:nvSpPr>
        <p:spPr/>
        <p:txBody>
          <a:bodyPr/>
          <a:lstStyle/>
          <a:p>
            <a:r>
              <a:rPr lang="en-US" sz="2800" dirty="0" smtClean="0"/>
              <a:t>Prevent </a:t>
            </a:r>
            <a:r>
              <a:rPr lang="en-US" sz="2800" dirty="0"/>
              <a:t>unauthorized access</a:t>
            </a:r>
          </a:p>
          <a:p>
            <a:r>
              <a:rPr lang="en-US" sz="2800" dirty="0"/>
              <a:t>Recover from a system failure</a:t>
            </a:r>
          </a:p>
          <a:p>
            <a:r>
              <a:rPr lang="en-US" sz="2800" dirty="0"/>
              <a:t>Prevent corruption of </a:t>
            </a:r>
            <a:r>
              <a:rPr lang="en-US" sz="2800" dirty="0" smtClean="0"/>
              <a:t>data</a:t>
            </a:r>
            <a:endParaRPr lang="en-US" sz="2800" dirty="0"/>
          </a:p>
          <a:p>
            <a:r>
              <a:rPr lang="en-US" sz="2800" dirty="0" smtClean="0"/>
              <a:t>Allow authorized users access!</a:t>
            </a:r>
            <a:endParaRPr lang="en-US" sz="2800" dirty="0"/>
          </a:p>
          <a:p>
            <a:endParaRPr lang="en-US" dirty="0"/>
          </a:p>
        </p:txBody>
      </p:sp>
      <p:sp>
        <p:nvSpPr>
          <p:cNvPr id="4" name="TextBox 3"/>
          <p:cNvSpPr txBox="1"/>
          <p:nvPr/>
        </p:nvSpPr>
        <p:spPr>
          <a:xfrm>
            <a:off x="8458200" y="6400800"/>
            <a:ext cx="685800" cy="369332"/>
          </a:xfrm>
          <a:prstGeom prst="rect">
            <a:avLst/>
          </a:prstGeom>
          <a:noFill/>
        </p:spPr>
        <p:txBody>
          <a:bodyPr wrap="square" rtlCol="0">
            <a:spAutoFit/>
          </a:bodyPr>
          <a:lstStyle/>
          <a:p>
            <a:r>
              <a:rPr lang="en-US" dirty="0" smtClean="0"/>
              <a:t>Q2</a:t>
            </a:r>
            <a:endParaRPr lang="en-US" dirty="0"/>
          </a:p>
        </p:txBody>
      </p:sp>
    </p:spTree>
    <p:extLst>
      <p:ext uri="{BB962C8B-B14F-4D97-AF65-F5344CB8AC3E}">
        <p14:creationId xmlns:p14="http://schemas.microsoft.com/office/powerpoint/2010/main" val="153006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Standards</a:t>
            </a:r>
            <a:endParaRPr lang="en-US" sz="3600" dirty="0"/>
          </a:p>
        </p:txBody>
      </p:sp>
      <p:sp>
        <p:nvSpPr>
          <p:cNvPr id="3" name="Content Placeholder 2"/>
          <p:cNvSpPr>
            <a:spLocks noGrp="1"/>
          </p:cNvSpPr>
          <p:nvPr>
            <p:ph sz="quarter" idx="13"/>
          </p:nvPr>
        </p:nvSpPr>
        <p:spPr/>
        <p:txBody>
          <a:bodyPr/>
          <a:lstStyle/>
          <a:p>
            <a:pPr lvl="0"/>
            <a:r>
              <a:rPr lang="en-US" sz="2800" dirty="0"/>
              <a:t>Carnegie Mellon’s Computer Emergency Response Team (CERT) have published secure coding standards for several languages.  The standards were developed by members of their team and a community of software developers.</a:t>
            </a:r>
          </a:p>
          <a:p>
            <a:pPr marL="0" indent="0">
              <a:buNone/>
            </a:pPr>
            <a:endParaRPr lang="en-US" dirty="0"/>
          </a:p>
        </p:txBody>
      </p:sp>
      <p:sp>
        <p:nvSpPr>
          <p:cNvPr id="4" name="TextBox 3"/>
          <p:cNvSpPr txBox="1"/>
          <p:nvPr/>
        </p:nvSpPr>
        <p:spPr>
          <a:xfrm>
            <a:off x="7848600" y="6400800"/>
            <a:ext cx="1143000" cy="369332"/>
          </a:xfrm>
          <a:prstGeom prst="rect">
            <a:avLst/>
          </a:prstGeom>
          <a:noFill/>
        </p:spPr>
        <p:txBody>
          <a:bodyPr wrap="square" rtlCol="0">
            <a:spAutoFit/>
          </a:bodyPr>
          <a:lstStyle/>
          <a:p>
            <a:r>
              <a:rPr lang="en-US" dirty="0" smtClean="0"/>
              <a:t>Q7</a:t>
            </a:r>
            <a:endParaRPr lang="en-US" dirty="0"/>
          </a:p>
        </p:txBody>
      </p:sp>
    </p:spTree>
    <p:extLst>
      <p:ext uri="{BB962C8B-B14F-4D97-AF65-F5344CB8AC3E}">
        <p14:creationId xmlns:p14="http://schemas.microsoft.com/office/powerpoint/2010/main" val="3606736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Important Quality Attributes</a:t>
            </a:r>
            <a:endParaRPr lang="en-US" sz="3600" dirty="0"/>
          </a:p>
        </p:txBody>
      </p:sp>
      <p:sp>
        <p:nvSpPr>
          <p:cNvPr id="3" name="Content Placeholder 2"/>
          <p:cNvSpPr>
            <a:spLocks noGrp="1"/>
          </p:cNvSpPr>
          <p:nvPr>
            <p:ph sz="quarter" idx="13"/>
          </p:nvPr>
        </p:nvSpPr>
        <p:spPr/>
        <p:txBody>
          <a:bodyPr>
            <a:normAutofit/>
          </a:bodyPr>
          <a:lstStyle/>
          <a:p>
            <a:r>
              <a:rPr lang="en-US" sz="2800" dirty="0" smtClean="0"/>
              <a:t>Thorough testing strategies</a:t>
            </a:r>
          </a:p>
          <a:p>
            <a:r>
              <a:rPr lang="en-US" sz="2800" dirty="0" smtClean="0"/>
              <a:t>Monitoring system capabilities</a:t>
            </a:r>
          </a:p>
          <a:p>
            <a:r>
              <a:rPr lang="en-US" sz="2800" dirty="0" smtClean="0"/>
              <a:t>Secure coding</a:t>
            </a:r>
          </a:p>
        </p:txBody>
      </p:sp>
      <p:sp>
        <p:nvSpPr>
          <p:cNvPr id="4" name="TextBox 3"/>
          <p:cNvSpPr txBox="1"/>
          <p:nvPr/>
        </p:nvSpPr>
        <p:spPr>
          <a:xfrm>
            <a:off x="8382000" y="6477000"/>
            <a:ext cx="685800" cy="369332"/>
          </a:xfrm>
          <a:prstGeom prst="rect">
            <a:avLst/>
          </a:prstGeom>
          <a:noFill/>
        </p:spPr>
        <p:txBody>
          <a:bodyPr wrap="square" rtlCol="0">
            <a:spAutoFit/>
          </a:bodyPr>
          <a:lstStyle/>
          <a:p>
            <a:r>
              <a:rPr lang="en-US" dirty="0" smtClean="0"/>
              <a:t>Q3</a:t>
            </a:r>
            <a:endParaRPr lang="en-US" dirty="0"/>
          </a:p>
        </p:txBody>
      </p:sp>
    </p:spTree>
    <p:extLst>
      <p:ext uri="{BB962C8B-B14F-4D97-AF65-F5344CB8AC3E}">
        <p14:creationId xmlns:p14="http://schemas.microsoft.com/office/powerpoint/2010/main" val="131108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Thorough testing </a:t>
            </a:r>
            <a:r>
              <a:rPr lang="en-US" sz="3600" dirty="0" smtClean="0"/>
              <a:t>strategies</a:t>
            </a:r>
            <a:endParaRPr lang="en-US" sz="3600" dirty="0"/>
          </a:p>
        </p:txBody>
      </p:sp>
      <p:sp>
        <p:nvSpPr>
          <p:cNvPr id="3" name="Content Placeholder 2"/>
          <p:cNvSpPr>
            <a:spLocks noGrp="1"/>
          </p:cNvSpPr>
          <p:nvPr>
            <p:ph sz="quarter" idx="13"/>
          </p:nvPr>
        </p:nvSpPr>
        <p:spPr/>
        <p:txBody>
          <a:bodyPr/>
          <a:lstStyle/>
          <a:p>
            <a:r>
              <a:rPr lang="en-US" sz="2800" dirty="0" smtClean="0"/>
              <a:t>Any </a:t>
            </a:r>
            <a:r>
              <a:rPr lang="en-US" sz="2800" dirty="0"/>
              <a:t>major security bug must be removed before release</a:t>
            </a:r>
          </a:p>
          <a:p>
            <a:r>
              <a:rPr lang="en-US" sz="2800" dirty="0" smtClean="0"/>
              <a:t>System needs to be </a:t>
            </a:r>
            <a:r>
              <a:rPr lang="en-US" sz="2800" dirty="0"/>
              <a:t>maintained to ensure a satisfied user base</a:t>
            </a:r>
          </a:p>
          <a:p>
            <a:endParaRPr lang="en-US" dirty="0"/>
          </a:p>
        </p:txBody>
      </p:sp>
    </p:spTree>
    <p:extLst>
      <p:ext uri="{BB962C8B-B14F-4D97-AF65-F5344CB8AC3E}">
        <p14:creationId xmlns:p14="http://schemas.microsoft.com/office/powerpoint/2010/main" val="223479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Monitoring system capabilities</a:t>
            </a:r>
          </a:p>
        </p:txBody>
      </p:sp>
      <p:sp>
        <p:nvSpPr>
          <p:cNvPr id="3" name="Content Placeholder 2"/>
          <p:cNvSpPr>
            <a:spLocks noGrp="1"/>
          </p:cNvSpPr>
          <p:nvPr>
            <p:ph sz="quarter" idx="13"/>
          </p:nvPr>
        </p:nvSpPr>
        <p:spPr/>
        <p:txBody>
          <a:bodyPr/>
          <a:lstStyle/>
          <a:p>
            <a:r>
              <a:rPr lang="en-US" sz="2800" dirty="0" smtClean="0"/>
              <a:t>Data </a:t>
            </a:r>
            <a:r>
              <a:rPr lang="en-US" sz="2800" dirty="0"/>
              <a:t>must be secure, but also accessible</a:t>
            </a:r>
          </a:p>
          <a:p>
            <a:r>
              <a:rPr lang="en-US" sz="2800" dirty="0"/>
              <a:t>System must be able to handle stress</a:t>
            </a:r>
          </a:p>
          <a:p>
            <a:r>
              <a:rPr lang="en-US" sz="2800" dirty="0"/>
              <a:t>System must be able to recover from a crash without data corruption</a:t>
            </a:r>
          </a:p>
          <a:p>
            <a:endParaRPr lang="en-US" dirty="0"/>
          </a:p>
        </p:txBody>
      </p:sp>
    </p:spTree>
    <p:extLst>
      <p:ext uri="{BB962C8B-B14F-4D97-AF65-F5344CB8AC3E}">
        <p14:creationId xmlns:p14="http://schemas.microsoft.com/office/powerpoint/2010/main" val="132936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t>Secure coding</a:t>
            </a:r>
          </a:p>
        </p:txBody>
      </p:sp>
      <p:sp>
        <p:nvSpPr>
          <p:cNvPr id="3" name="Content Placeholder 2"/>
          <p:cNvSpPr>
            <a:spLocks noGrp="1"/>
          </p:cNvSpPr>
          <p:nvPr>
            <p:ph sz="quarter" idx="13"/>
          </p:nvPr>
        </p:nvSpPr>
        <p:spPr/>
        <p:txBody>
          <a:bodyPr/>
          <a:lstStyle/>
          <a:p>
            <a:r>
              <a:rPr lang="en-US" sz="2800" dirty="0" smtClean="0"/>
              <a:t>Developers </a:t>
            </a:r>
            <a:r>
              <a:rPr lang="en-US" sz="2800" dirty="0"/>
              <a:t>need to be aware of vulnerabilities in their software</a:t>
            </a:r>
          </a:p>
          <a:p>
            <a:r>
              <a:rPr lang="en-US" sz="2800" dirty="0"/>
              <a:t>Must protect against things like buffer overflows and code injection</a:t>
            </a:r>
          </a:p>
          <a:p>
            <a:endParaRPr lang="en-US" dirty="0"/>
          </a:p>
        </p:txBody>
      </p:sp>
    </p:spTree>
    <p:extLst>
      <p:ext uri="{BB962C8B-B14F-4D97-AF65-F5344CB8AC3E}">
        <p14:creationId xmlns:p14="http://schemas.microsoft.com/office/powerpoint/2010/main" val="216280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How Do You Ensure Quality</a:t>
            </a:r>
            <a:endParaRPr lang="en-US" sz="3600" b="1" dirty="0">
              <a:latin typeface="04b03" pitchFamily="2" charset="0"/>
            </a:endParaRPr>
          </a:p>
        </p:txBody>
      </p:sp>
      <p:sp>
        <p:nvSpPr>
          <p:cNvPr id="3" name="Content Placeholder 2"/>
          <p:cNvSpPr>
            <a:spLocks noGrp="1"/>
          </p:cNvSpPr>
          <p:nvPr>
            <p:ph sz="quarter" idx="13"/>
          </p:nvPr>
        </p:nvSpPr>
        <p:spPr/>
        <p:txBody>
          <a:bodyPr>
            <a:normAutofit/>
          </a:bodyPr>
          <a:lstStyle/>
          <a:p>
            <a:r>
              <a:rPr lang="en-US" sz="2800" dirty="0"/>
              <a:t>Breaking the system up into smaller components</a:t>
            </a:r>
          </a:p>
          <a:p>
            <a:pPr lvl="1"/>
            <a:r>
              <a:rPr lang="en-US" sz="2800" dirty="0" smtClean="0"/>
              <a:t>Complexity </a:t>
            </a:r>
            <a:r>
              <a:rPr lang="en-US" sz="2800" dirty="0"/>
              <a:t>of individual components is reduced</a:t>
            </a:r>
          </a:p>
          <a:p>
            <a:pPr lvl="1"/>
            <a:r>
              <a:rPr lang="en-US" sz="2800" dirty="0" smtClean="0"/>
              <a:t>Techniques </a:t>
            </a:r>
            <a:r>
              <a:rPr lang="en-US" sz="2800" dirty="0"/>
              <a:t>such as automated theorem can be used to prove the correctness of crucial software </a:t>
            </a:r>
            <a:r>
              <a:rPr lang="en-US" sz="2800" dirty="0" smtClean="0"/>
              <a:t>subsystems</a:t>
            </a:r>
          </a:p>
          <a:p>
            <a:endParaRPr lang="en-US" dirty="0"/>
          </a:p>
        </p:txBody>
      </p:sp>
    </p:spTree>
    <p:extLst>
      <p:ext uri="{BB962C8B-B14F-4D97-AF65-F5344CB8AC3E}">
        <p14:creationId xmlns:p14="http://schemas.microsoft.com/office/powerpoint/2010/main" val="992293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HOW DO YOU ENSURE Quality?</a:t>
            </a:r>
            <a:endParaRPr lang="en-US" sz="3600" dirty="0"/>
          </a:p>
        </p:txBody>
      </p:sp>
      <p:sp>
        <p:nvSpPr>
          <p:cNvPr id="3" name="Content Placeholder 2"/>
          <p:cNvSpPr>
            <a:spLocks noGrp="1"/>
          </p:cNvSpPr>
          <p:nvPr>
            <p:ph sz="quarter" idx="13"/>
          </p:nvPr>
        </p:nvSpPr>
        <p:spPr/>
        <p:txBody>
          <a:bodyPr/>
          <a:lstStyle/>
          <a:p>
            <a:r>
              <a:rPr lang="en-US" sz="2800" dirty="0"/>
              <a:t>“Defense in depth” - multiple subsystems must be violated to compromise the entire system</a:t>
            </a:r>
          </a:p>
          <a:p>
            <a:pPr lvl="1"/>
            <a:r>
              <a:rPr lang="en-US" sz="2800" dirty="0"/>
              <a:t>When formal proofs are not possible, rigorous code review and unit testing are used</a:t>
            </a:r>
          </a:p>
          <a:p>
            <a:endParaRPr lang="en-US" dirty="0"/>
          </a:p>
        </p:txBody>
      </p:sp>
    </p:spTree>
    <p:extLst>
      <p:ext uri="{BB962C8B-B14F-4D97-AF65-F5344CB8AC3E}">
        <p14:creationId xmlns:p14="http://schemas.microsoft.com/office/powerpoint/2010/main" val="358089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57200"/>
            <a:ext cx="4495800" cy="5120640"/>
          </a:xfrm>
          <a:prstGeom prst="rect">
            <a:avLst/>
          </a:prstGeom>
        </p:spPr>
      </p:pic>
      <p:sp>
        <p:nvSpPr>
          <p:cNvPr id="5" name="TextBox 4"/>
          <p:cNvSpPr txBox="1"/>
          <p:nvPr/>
        </p:nvSpPr>
        <p:spPr>
          <a:xfrm>
            <a:off x="8458200" y="6477000"/>
            <a:ext cx="533400" cy="369332"/>
          </a:xfrm>
          <a:prstGeom prst="rect">
            <a:avLst/>
          </a:prstGeom>
          <a:noFill/>
        </p:spPr>
        <p:txBody>
          <a:bodyPr wrap="square" rtlCol="0">
            <a:spAutoFit/>
          </a:bodyPr>
          <a:lstStyle/>
          <a:p>
            <a:r>
              <a:rPr lang="en-US" dirty="0" smtClean="0"/>
              <a:t>Q4</a:t>
            </a:r>
          </a:p>
        </p:txBody>
      </p:sp>
    </p:spTree>
    <p:extLst>
      <p:ext uri="{BB962C8B-B14F-4D97-AF65-F5344CB8AC3E}">
        <p14:creationId xmlns:p14="http://schemas.microsoft.com/office/powerpoint/2010/main" val="2849350840"/>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97</TotalTime>
  <Words>645</Words>
  <Application>Microsoft Office PowerPoint</Application>
  <PresentationFormat>On-screen Show (4:3)</PresentationFormat>
  <Paragraphs>121</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Horizon</vt:lpstr>
      <vt:lpstr>Cyber Security</vt:lpstr>
      <vt:lpstr>Secure Software Must…</vt:lpstr>
      <vt:lpstr>Important Quality Attributes</vt:lpstr>
      <vt:lpstr>Thorough testing strategies</vt:lpstr>
      <vt:lpstr>Monitoring system capabilities</vt:lpstr>
      <vt:lpstr>Secure coding</vt:lpstr>
      <vt:lpstr>How Do You Ensure Quality</vt:lpstr>
      <vt:lpstr>HOW DO YOU ENSURE Quality?</vt:lpstr>
      <vt:lpstr>PowerPoint Presentation</vt:lpstr>
      <vt:lpstr>PowerPoint Presentation</vt:lpstr>
      <vt:lpstr>Important Things to Take Away</vt:lpstr>
      <vt:lpstr>Metrics</vt:lpstr>
      <vt:lpstr>Metrics</vt:lpstr>
      <vt:lpstr>METRICS</vt:lpstr>
      <vt:lpstr>Suggestions – Ensuring Quality</vt:lpstr>
      <vt:lpstr>Suggestions – Ensuring Quality</vt:lpstr>
      <vt:lpstr>Suggestions - Metrics</vt:lpstr>
      <vt:lpstr>Suggestions - Metrics</vt:lpstr>
      <vt:lpstr>Real World Example</vt:lpstr>
      <vt:lpstr>Standards</vt:lpstr>
    </vt:vector>
  </TitlesOfParts>
  <Company>Rose-Hulman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Robert Wagner</dc:creator>
  <cp:lastModifiedBy>Robert Wagner</cp:lastModifiedBy>
  <cp:revision>15</cp:revision>
  <dcterms:created xsi:type="dcterms:W3CDTF">2012-05-06T19:52:22Z</dcterms:created>
  <dcterms:modified xsi:type="dcterms:W3CDTF">2012-05-08T00:41:29Z</dcterms:modified>
</cp:coreProperties>
</file>