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25"/>
  </p:notesMasterIdLst>
  <p:handoutMasterIdLst>
    <p:handoutMasterId r:id="rId26"/>
  </p:handoutMasterIdLst>
  <p:sldIdLst>
    <p:sldId id="269" r:id="rId5"/>
    <p:sldId id="411" r:id="rId6"/>
    <p:sldId id="458" r:id="rId7"/>
    <p:sldId id="461" r:id="rId8"/>
    <p:sldId id="462" r:id="rId9"/>
    <p:sldId id="463" r:id="rId10"/>
    <p:sldId id="464" r:id="rId11"/>
    <p:sldId id="465" r:id="rId12"/>
    <p:sldId id="466" r:id="rId13"/>
    <p:sldId id="475" r:id="rId14"/>
    <p:sldId id="469" r:id="rId15"/>
    <p:sldId id="474" r:id="rId16"/>
    <p:sldId id="471" r:id="rId17"/>
    <p:sldId id="468" r:id="rId18"/>
    <p:sldId id="477" r:id="rId19"/>
    <p:sldId id="478" r:id="rId20"/>
    <p:sldId id="479" r:id="rId21"/>
    <p:sldId id="480" r:id="rId22"/>
    <p:sldId id="481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48" autoAdjust="0"/>
    <p:restoredTop sz="78836" autoAdjust="0"/>
  </p:normalViewPr>
  <p:slideViewPr>
    <p:cSldViewPr snapToGrid="0" showGuides="1">
      <p:cViewPr varScale="1">
        <p:scale>
          <a:sx n="81" d="100"/>
          <a:sy n="81" d="100"/>
        </p:scale>
        <p:origin x="69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12/10/2019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12/10/2019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80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30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2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10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68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59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99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06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13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59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6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51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4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MKHE is a generalized notion of HE.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building a secure protocol from MKHE without a trusted party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0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92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9815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2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3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106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7084-5CB7-4CF9-A556-DB1757DD9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7679D-5D6E-49AD-AC81-2510FD3B1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2FF20-31FF-4876-BB4C-569404E8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D5E64-5A3D-4264-B766-2D4DF1C7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36CF-8D6A-4860-95ED-7FB79297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7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FACE-6EA4-41B6-8135-01E2B92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7E91F-4C1A-4B76-B083-2B61DBFA3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59680-FBA3-497F-9F51-4F32BC65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8B52D-3E31-424A-9E1F-C7D7D7E8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18ABB-B1D9-4CA1-B198-ADC4106A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8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1F5E1-86A9-4EAA-8B07-EBD7DB37C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D08C0-9CEB-44C0-9EC8-F7845FA3D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35F2-E2F0-4304-A6C5-C8933EF1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481A6-3862-405F-8F75-6A253993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0E1A0-AF20-42AA-BF86-4A1C77BC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3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6EF3-3F33-4B98-A1EB-0C506CC1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5AB2E-6D77-401D-A9E0-2AE6574D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1462E-D9ED-4FC8-BC1F-F0418A4F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5FA03-C90C-482E-B300-67F1006F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932D-227E-4CA2-ABA3-39C448D4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FEAB-BE9D-4674-A98A-5C8C426BF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861E0-5DDD-4439-B2CC-A8C16A965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64341-0727-493D-9B6D-E3F181CC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F941B-92C5-40AE-9E8F-746D5962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AD159-81AE-4310-8D09-4E15762D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ED20-40C6-4A1C-9DAC-91734B62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68C0-5D11-4305-8342-FB41A056D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79ACC-F7CB-4C12-9D61-64EB67C7F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47525-B8C0-48A0-AA14-2AC65433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0BF6C-D557-4F05-92A7-85057228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18E49-3E46-486B-91A7-73AC5055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9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C085-1D03-46A0-A6DC-48F593C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E1EA8-A576-4418-B144-9725F9A1D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BA0BB-303C-4B08-9353-ACDF2A1F5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CD887-4826-46D2-BF9D-996AB6E5F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36D59-212C-4AA0-999A-ADA404C44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4F9AC-0D82-4FDE-AE8D-27545C53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E9428-9FEF-47AC-B165-9C33A4AA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FDE93-80E4-4044-8A9A-E6F985C4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D7EF-941E-4B25-A133-1A2A9048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91089-8C0A-4B26-BCE6-0526075B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52ECB-D343-49E0-81DF-3F0DE0F6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CD431-3949-4470-9125-054420F2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9FAFE-E9BB-41BF-A0CF-D17D5ACA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D52D7-14BD-4438-BF59-3CFE1B96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09007-D4B3-4B6D-A3CC-4D15694F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2FED-AB07-45B3-8FFB-2B49E6A4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5CC7-6330-4262-BD5B-7D5999BA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10A6B-6AF7-456B-BE54-0C354C64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7EF1-302E-4C00-BF2F-83E72019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10A26-BBF0-40E5-986F-B7E21E7B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AD3C3-1045-4553-BA49-899A7723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9FFF-2883-4965-8122-546CF4C2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3A320-5B39-46DF-A9E7-7DF1250CA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8D05F-E59B-4D1A-95C0-D518FF82A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53191-3EEF-4247-9AA8-BAF2F6E2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76A58-523E-40C3-BD57-17B352BC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415BB-DBBD-4ABD-9829-8DEC0B61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1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B3517-6899-4B0D-9445-02CCFB21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45CC-28CA-4BBC-AD27-045BB3266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C9CD5-F049-40C7-A18A-5F089D1C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8940-20D4-401D-AF60-3C279A340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C28B9-01C3-436D-8A3A-01D340284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9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0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" Type="http://schemas.openxmlformats.org/officeDocument/2006/relationships/image" Target="../media/image72.jpeg"/><Relationship Id="rId21" Type="http://schemas.openxmlformats.org/officeDocument/2006/relationships/image" Target="../media/image87.png"/><Relationship Id="rId7" Type="http://schemas.openxmlformats.org/officeDocument/2006/relationships/image" Target="../media/image730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20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5" Type="http://schemas.openxmlformats.org/officeDocument/2006/relationships/image" Target="../media/image710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3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7.jpeg"/><Relationship Id="rId4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lachill/MK-TFHE" TargetMode="External"/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0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12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15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1.png"/><Relationship Id="rId10" Type="http://schemas.openxmlformats.org/officeDocument/2006/relationships/image" Target="../media/image6.png"/><Relationship Id="rId9" Type="http://schemas.openxmlformats.org/officeDocument/2006/relationships/image" Target="../media/image19.png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394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60000"/>
              </a:lnSpc>
            </a:pPr>
            <a:r>
              <a:rPr lang="en-US" sz="4000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Multi-key Homomorphic Encryption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 TFHE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327" y="3323042"/>
            <a:ext cx="9833548" cy="3225242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Hao Chen, </a:t>
            </a:r>
            <a:r>
              <a:rPr lang="en-US" dirty="0">
                <a:solidFill>
                  <a:srgbClr val="0070C0"/>
                </a:solidFill>
              </a:rPr>
              <a:t>Yongsoo Song </a:t>
            </a:r>
            <a:r>
              <a:rPr lang="en-US" dirty="0">
                <a:solidFill>
                  <a:srgbClr val="000000"/>
                </a:solidFill>
              </a:rPr>
              <a:t>(Microsoft Research)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Ilaria Chillotti (</a:t>
            </a:r>
            <a:r>
              <a:rPr lang="en-US" dirty="0" err="1">
                <a:solidFill>
                  <a:srgbClr val="000000"/>
                </a:solidFill>
              </a:rPr>
              <a:t>Cosic</a:t>
            </a:r>
            <a:r>
              <a:rPr lang="en-US" dirty="0">
                <a:solidFill>
                  <a:srgbClr val="000000"/>
                </a:solidFill>
              </a:rPr>
              <a:t>, KU Leuven)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ASIACRYPT 2019</a:t>
            </a:r>
          </a:p>
          <a:p>
            <a:r>
              <a:rPr lang="en-US" dirty="0">
                <a:solidFill>
                  <a:srgbClr val="000000"/>
                </a:solidFill>
              </a:rPr>
              <a:t>December 11, 2019</a:t>
            </a:r>
          </a:p>
          <a:p>
            <a:r>
              <a:rPr lang="en-US" dirty="0">
                <a:solidFill>
                  <a:srgbClr val="000000"/>
                </a:solidFill>
              </a:rPr>
              <a:t>Kobe, Japan</a:t>
            </a:r>
          </a:p>
        </p:txBody>
      </p:sp>
    </p:spTree>
    <p:extLst>
      <p:ext uri="{BB962C8B-B14F-4D97-AF65-F5344CB8AC3E}">
        <p14:creationId xmlns:p14="http://schemas.microsoft.com/office/powerpoint/2010/main" val="374869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EF6F-3A87-4393-A750-63166130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TFHE: Gate Bootstrapping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BA8364-EF70-4F68-89B7-EBE1633C9AD3}"/>
                  </a:ext>
                </a:extLst>
              </p:cNvPr>
              <p:cNvSpPr txBox="1"/>
              <p:nvPr/>
            </p:nvSpPr>
            <p:spPr>
              <a:xfrm>
                <a:off x="2754999" y="1641406"/>
                <a:ext cx="2041969" cy="4308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LWE</m:t>
                      </m:r>
                      <m:r>
                        <a:rPr lang="en-US" sz="2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r>
                        <a:rPr lang="en-US" sz="2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BA8364-EF70-4F68-89B7-EBE1633C9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99" y="1641406"/>
                <a:ext cx="2041969" cy="430887"/>
              </a:xfrm>
              <a:prstGeom prst="rect">
                <a:avLst/>
              </a:prstGeom>
              <a:blipFill>
                <a:blip r:embed="rId3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0A5C7E-D510-40DD-BC12-53F13124F45E}"/>
                  </a:ext>
                </a:extLst>
              </p:cNvPr>
              <p:cNvSpPr txBox="1"/>
              <p:nvPr/>
            </p:nvSpPr>
            <p:spPr>
              <a:xfrm>
                <a:off x="494563" y="1641407"/>
                <a:ext cx="1971437" cy="4308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LWE</m:t>
                      </m:r>
                      <m:r>
                        <a:rPr lang="en-US" sz="2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r>
                        <a:rPr lang="en-US" sz="2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0A5C7E-D510-40DD-BC12-53F13124F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63" y="1641407"/>
                <a:ext cx="1971437" cy="430887"/>
              </a:xfrm>
              <a:prstGeom prst="rect">
                <a:avLst/>
              </a:prstGeom>
              <a:blipFill>
                <a:blip r:embed="rId4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4ED21F-BB07-4BE0-8736-AE1728CC7C43}"/>
              </a:ext>
            </a:extLst>
          </p:cNvPr>
          <p:cNvCxnSpPr>
            <a:cxnSpLocks/>
          </p:cNvCxnSpPr>
          <p:nvPr/>
        </p:nvCxnSpPr>
        <p:spPr>
          <a:xfrm>
            <a:off x="2117868" y="2230187"/>
            <a:ext cx="348132" cy="282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53A772-7B85-4E6B-A963-ADB9FBF2B668}"/>
              </a:ext>
            </a:extLst>
          </p:cNvPr>
          <p:cNvCxnSpPr>
            <a:cxnSpLocks/>
          </p:cNvCxnSpPr>
          <p:nvPr/>
        </p:nvCxnSpPr>
        <p:spPr>
          <a:xfrm flipH="1">
            <a:off x="2831691" y="2212258"/>
            <a:ext cx="306766" cy="300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E77C60-A11D-43F6-A7D9-397950BC68B4}"/>
                  </a:ext>
                </a:extLst>
              </p:cNvPr>
              <p:cNvSpPr txBox="1"/>
              <p:nvPr/>
            </p:nvSpPr>
            <p:spPr>
              <a:xfrm>
                <a:off x="1064904" y="2611793"/>
                <a:ext cx="2979172" cy="7694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LWE</m:t>
                    </m:r>
                    <m: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𝑁𝐴𝑁𝐷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E77C60-A11D-43F6-A7D9-397950BC6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04" y="2611793"/>
                <a:ext cx="2979172" cy="769441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E07B32-C518-4144-898E-DE93A791B2DD}"/>
              </a:ext>
            </a:extLst>
          </p:cNvPr>
          <p:cNvCxnSpPr>
            <a:cxnSpLocks/>
          </p:cNvCxnSpPr>
          <p:nvPr/>
        </p:nvCxnSpPr>
        <p:spPr>
          <a:xfrm flipH="1">
            <a:off x="1999949" y="3440322"/>
            <a:ext cx="1" cy="435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D423B-3AF1-44ED-BA4E-7E1AA9C9E8B3}"/>
                  </a:ext>
                </a:extLst>
              </p:cNvPr>
              <p:cNvSpPr txBox="1"/>
              <p:nvPr/>
            </p:nvSpPr>
            <p:spPr>
              <a:xfrm>
                <a:off x="285199" y="3920733"/>
                <a:ext cx="5143469" cy="13197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LWE</m:t>
                    </m:r>
                    <m:r>
                      <a:rPr lang="en-US" sz="22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endParaRPr lang="en-US" sz="2200" dirty="0"/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𝑀𝑈𝑋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ACC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2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ACC</m:t>
                            </m:r>
                          </m:e>
                        </m:d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D423B-3AF1-44ED-BA4E-7E1AA9C9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99" y="3920733"/>
                <a:ext cx="5143469" cy="1319720"/>
              </a:xfrm>
              <a:prstGeom prst="rect">
                <a:avLst/>
              </a:prstGeom>
              <a:blipFill>
                <a:blip r:embed="rId6"/>
                <a:stretch>
                  <a:fillRect l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186E3E-7AB6-41A5-A54C-70D8E523286E}"/>
              </a:ext>
            </a:extLst>
          </p:cNvPr>
          <p:cNvCxnSpPr>
            <a:cxnSpLocks/>
          </p:cNvCxnSpPr>
          <p:nvPr/>
        </p:nvCxnSpPr>
        <p:spPr>
          <a:xfrm flipH="1">
            <a:off x="1999950" y="5322774"/>
            <a:ext cx="1" cy="435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5FF0C8-015E-4BF4-93D8-200D5BF94F84}"/>
                  </a:ext>
                </a:extLst>
              </p:cNvPr>
              <p:cNvSpPr txBox="1"/>
              <p:nvPr/>
            </p:nvSpPr>
            <p:spPr>
              <a:xfrm>
                <a:off x="1573722" y="5816939"/>
                <a:ext cx="1961533" cy="4308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LWE</m:t>
                    </m:r>
                    <m: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5FF0C8-015E-4BF4-93D8-200D5BF94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722" y="5816939"/>
                <a:ext cx="196153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A6EE370-2548-4A7A-9A56-EA180E498A9A}"/>
              </a:ext>
            </a:extLst>
          </p:cNvPr>
          <p:cNvSpPr txBox="1"/>
          <p:nvPr/>
        </p:nvSpPr>
        <p:spPr>
          <a:xfrm>
            <a:off x="3414795" y="2147247"/>
            <a:ext cx="2764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Linear Transformation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4D6547-0C95-4394-B1A6-A7FAB20F95DF}"/>
              </a:ext>
            </a:extLst>
          </p:cNvPr>
          <p:cNvSpPr txBox="1"/>
          <p:nvPr/>
        </p:nvSpPr>
        <p:spPr>
          <a:xfrm>
            <a:off x="3775983" y="3920732"/>
            <a:ext cx="1678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Accumulator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140ACE-D4FC-4D69-83AC-4FF74D1D64FF}"/>
                  </a:ext>
                </a:extLst>
              </p:cNvPr>
              <p:cNvSpPr txBox="1"/>
              <p:nvPr/>
            </p:nvSpPr>
            <p:spPr>
              <a:xfrm>
                <a:off x="5705006" y="2578134"/>
                <a:ext cx="5384231" cy="2199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// LWE secret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2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2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200" dirty="0"/>
              </a:p>
              <a:p>
                <a:r>
                  <a:rPr lang="en-US" sz="2200" dirty="0"/>
                  <a:t>//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type m:val="lin"/>
                        <m:ctrlP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1)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//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LWE</m:t>
                    </m:r>
                    <m:r>
                      <a:rPr lang="en-US" sz="22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200" dirty="0"/>
              </a:p>
              <a:p>
                <a:r>
                  <a:rPr lang="en-US" sz="2200" dirty="0"/>
                  <a:t>// bootstrapping key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RGSW</m:t>
                    </m:r>
                    <m:r>
                      <a:rPr lang="en-US" sz="2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sz="2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140ACE-D4FC-4D69-83AC-4FF74D1D6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006" y="2578134"/>
                <a:ext cx="5384231" cy="2199577"/>
              </a:xfrm>
              <a:prstGeom prst="rect">
                <a:avLst/>
              </a:prstGeom>
              <a:blipFill>
                <a:blip r:embed="rId8"/>
                <a:stretch>
                  <a:fillRect l="-1472" t="-8587" b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B3EE73CC-B7BA-444D-AF8F-65320FC6EEDD}"/>
              </a:ext>
            </a:extLst>
          </p:cNvPr>
          <p:cNvSpPr txBox="1"/>
          <p:nvPr/>
        </p:nvSpPr>
        <p:spPr>
          <a:xfrm>
            <a:off x="2142972" y="5313252"/>
            <a:ext cx="3311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Extraction &amp; Key Switching</a:t>
            </a:r>
          </a:p>
        </p:txBody>
      </p:sp>
    </p:spTree>
    <p:extLst>
      <p:ext uri="{BB962C8B-B14F-4D97-AF65-F5344CB8AC3E}">
        <p14:creationId xmlns:p14="http://schemas.microsoft.com/office/powerpoint/2010/main" val="11115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EF6F-3A87-4393-A750-63166130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MK TFHE: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9EB3C1-72D3-4DC3-A82A-12737507C4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59862" y="1682791"/>
                <a:ext cx="11698421" cy="494955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LWE secret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	MK-LWE ciphertext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𝕋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 </a:t>
                </a:r>
                <a:r>
                  <a:rPr lang="en-US" sz="2400" dirty="0"/>
                  <a:t>s</a:t>
                </a:r>
                <a:r>
                  <a:rPr lang="en-US" sz="2400" dirty="0" err="1"/>
                  <a:t>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RLWE secret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, MK-RLWE ciphertext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RGSW ciphertext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+1)ℓ×(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9EB3C1-72D3-4DC3-A82A-12737507C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9862" y="1682791"/>
                <a:ext cx="11698421" cy="4949558"/>
              </a:xfrm>
              <a:blipFill>
                <a:blip r:embed="rId3"/>
                <a:stretch>
                  <a:fillRect l="-677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E0D31C7-6137-45A8-9F2C-6AD96014C9B4}"/>
              </a:ext>
            </a:extLst>
          </p:cNvPr>
          <p:cNvGrpSpPr/>
          <p:nvPr/>
        </p:nvGrpSpPr>
        <p:grpSpPr>
          <a:xfrm>
            <a:off x="6851028" y="3656779"/>
            <a:ext cx="5222640" cy="2904940"/>
            <a:chOff x="6796778" y="3610279"/>
            <a:chExt cx="5222640" cy="2904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598B8FB-6960-452A-89E0-A6225E666BA0}"/>
                    </a:ext>
                  </a:extLst>
                </p:cNvPr>
                <p:cNvSpPr txBox="1"/>
                <p:nvPr/>
              </p:nvSpPr>
              <p:spPr>
                <a:xfrm>
                  <a:off x="8997408" y="4270819"/>
                  <a:ext cx="8266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400" dirty="0"/>
                    <a:t>*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598B8FB-6960-452A-89E0-A6225E666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7408" y="4270819"/>
                  <a:ext cx="826637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10526" r="-10370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493E80-806F-4459-B5A8-CADD6EF35137}"/>
                </a:ext>
              </a:extLst>
            </p:cNvPr>
            <p:cNvGrpSpPr/>
            <p:nvPr/>
          </p:nvGrpSpPr>
          <p:grpSpPr>
            <a:xfrm>
              <a:off x="11453808" y="3732999"/>
              <a:ext cx="565610" cy="1552691"/>
              <a:chOff x="11495060" y="4579977"/>
              <a:chExt cx="565610" cy="155269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3AA59E5-9528-4869-92AE-2C49445B8AE8}"/>
                  </a:ext>
                </a:extLst>
              </p:cNvPr>
              <p:cNvSpPr/>
              <p:nvPr/>
            </p:nvSpPr>
            <p:spPr>
              <a:xfrm>
                <a:off x="11495060" y="4579977"/>
                <a:ext cx="565610" cy="155269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4E997C50-A494-46D6-9FB2-57CC834992FB}"/>
                      </a:ext>
                    </a:extLst>
                  </p:cNvPr>
                  <p:cNvSpPr/>
                  <p:nvPr/>
                </p:nvSpPr>
                <p:spPr>
                  <a:xfrm>
                    <a:off x="11549039" y="4627173"/>
                    <a:ext cx="457200" cy="457200"/>
                  </a:xfrm>
                  <a:prstGeom prst="rect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4E997C50-A494-46D6-9FB2-57CC834992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49039" y="4627173"/>
                    <a:ext cx="457200" cy="4572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DCFCED80-0D43-4BF0-81FE-0EC115901A16}"/>
                      </a:ext>
                    </a:extLst>
                  </p:cNvPr>
                  <p:cNvSpPr/>
                  <p:nvPr/>
                </p:nvSpPr>
                <p:spPr>
                  <a:xfrm>
                    <a:off x="11549039" y="5131568"/>
                    <a:ext cx="464353" cy="452857"/>
                  </a:xfrm>
                  <a:prstGeom prst="rect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DCFCED80-0D43-4BF0-81FE-0EC115901A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49039" y="5131568"/>
                    <a:ext cx="464353" cy="45285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8575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0FD89EDD-F543-4B3C-BEE3-45F98FCDD732}"/>
                      </a:ext>
                    </a:extLst>
                  </p:cNvPr>
                  <p:cNvSpPr/>
                  <p:nvPr/>
                </p:nvSpPr>
                <p:spPr>
                  <a:xfrm>
                    <a:off x="11549039" y="5631620"/>
                    <a:ext cx="464353" cy="452857"/>
                  </a:xfrm>
                  <a:prstGeom prst="rect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0FD89EDD-F543-4B3C-BEE3-45F98FCDD7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49039" y="5631620"/>
                    <a:ext cx="464353" cy="45285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28575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27F03C-6BFC-4030-AC4A-D638EBF1F0A6}"/>
                </a:ext>
              </a:extLst>
            </p:cNvPr>
            <p:cNvGrpSpPr/>
            <p:nvPr/>
          </p:nvGrpSpPr>
          <p:grpSpPr>
            <a:xfrm>
              <a:off x="8454920" y="3784985"/>
              <a:ext cx="565610" cy="1552691"/>
              <a:chOff x="11495060" y="4579977"/>
              <a:chExt cx="565610" cy="155269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78610B2-2EED-4339-9F2E-D304E56B0206}"/>
                  </a:ext>
                </a:extLst>
              </p:cNvPr>
              <p:cNvSpPr/>
              <p:nvPr/>
            </p:nvSpPr>
            <p:spPr>
              <a:xfrm>
                <a:off x="11495060" y="4579977"/>
                <a:ext cx="565610" cy="155269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4E9D1892-D45D-488B-A417-D9E26D785777}"/>
                      </a:ext>
                    </a:extLst>
                  </p:cNvPr>
                  <p:cNvSpPr/>
                  <p:nvPr/>
                </p:nvSpPr>
                <p:spPr>
                  <a:xfrm>
                    <a:off x="11549039" y="4627173"/>
                    <a:ext cx="457200" cy="457200"/>
                  </a:xfrm>
                  <a:prstGeom prst="rect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4E9D1892-D45D-488B-A417-D9E26D7857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49039" y="4627173"/>
                    <a:ext cx="457200" cy="4572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8575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330D571-FEEE-411D-8B61-EB9A86D407C1}"/>
                      </a:ext>
                    </a:extLst>
                  </p:cNvPr>
                  <p:cNvSpPr/>
                  <p:nvPr/>
                </p:nvSpPr>
                <p:spPr>
                  <a:xfrm>
                    <a:off x="11549039" y="5131568"/>
                    <a:ext cx="464353" cy="452857"/>
                  </a:xfrm>
                  <a:prstGeom prst="rect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330D571-FEEE-411D-8B61-EB9A86D407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49039" y="5131568"/>
                    <a:ext cx="464353" cy="45285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28575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90A7FE23-330D-4BBA-B666-D68BA80FA1BA}"/>
                      </a:ext>
                    </a:extLst>
                  </p:cNvPr>
                  <p:cNvSpPr/>
                  <p:nvPr/>
                </p:nvSpPr>
                <p:spPr>
                  <a:xfrm>
                    <a:off x="11549039" y="5631620"/>
                    <a:ext cx="464353" cy="452857"/>
                  </a:xfrm>
                  <a:prstGeom prst="rect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90A7FE23-330D-4BBA-B666-D68BA80FA1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49039" y="5631620"/>
                    <a:ext cx="464353" cy="45285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8575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C36AADC-F63B-48CF-B72F-CCDF4A44CDAA}"/>
                </a:ext>
              </a:extLst>
            </p:cNvPr>
            <p:cNvGrpSpPr/>
            <p:nvPr/>
          </p:nvGrpSpPr>
          <p:grpSpPr>
            <a:xfrm>
              <a:off x="6796778" y="3624872"/>
              <a:ext cx="1581538" cy="2890347"/>
              <a:chOff x="7108334" y="3429000"/>
              <a:chExt cx="1581538" cy="289034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71BFA7F-A993-46F2-B3A7-49F77566E00C}"/>
                  </a:ext>
                </a:extLst>
              </p:cNvPr>
              <p:cNvSpPr/>
              <p:nvPr/>
            </p:nvSpPr>
            <p:spPr>
              <a:xfrm>
                <a:off x="7108334" y="3429000"/>
                <a:ext cx="1581538" cy="289034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49D13131-C1AE-4EB3-9D1F-F26468BF12A4}"/>
                      </a:ext>
                    </a:extLst>
                  </p:cNvPr>
                  <p:cNvSpPr/>
                  <p:nvPr/>
                </p:nvSpPr>
                <p:spPr>
                  <a:xfrm>
                    <a:off x="7668869" y="3471737"/>
                    <a:ext cx="457200" cy="2800733"/>
                  </a:xfrm>
                  <a:prstGeom prst="rect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49D13131-C1AE-4EB3-9D1F-F26468BF12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869" y="3471737"/>
                    <a:ext cx="457200" cy="280073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28575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214E4572-2BB5-4EDB-B68F-54B8C4CB00AF}"/>
                      </a:ext>
                    </a:extLst>
                  </p:cNvPr>
                  <p:cNvSpPr/>
                  <p:nvPr/>
                </p:nvSpPr>
                <p:spPr>
                  <a:xfrm>
                    <a:off x="8179161" y="3471737"/>
                    <a:ext cx="457200" cy="2800733"/>
                  </a:xfrm>
                  <a:prstGeom prst="rect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214E4572-2BB5-4EDB-B68F-54B8C4CB00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9161" y="3471737"/>
                    <a:ext cx="457200" cy="280073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28575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FA179E02-0BF2-42FC-8B6E-851D837084F3}"/>
                      </a:ext>
                    </a:extLst>
                  </p:cNvPr>
                  <p:cNvSpPr/>
                  <p:nvPr/>
                </p:nvSpPr>
                <p:spPr>
                  <a:xfrm>
                    <a:off x="7161616" y="3469212"/>
                    <a:ext cx="457200" cy="2800733"/>
                  </a:xfrm>
                  <a:prstGeom prst="rect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FA179E02-0BF2-42FC-8B6E-851D837084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1616" y="3469212"/>
                    <a:ext cx="457200" cy="280073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28575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628737-79A4-43E9-A04E-D36733776A99}"/>
                </a:ext>
              </a:extLst>
            </p:cNvPr>
            <p:cNvGrpSpPr/>
            <p:nvPr/>
          </p:nvGrpSpPr>
          <p:grpSpPr>
            <a:xfrm>
              <a:off x="9772262" y="3610279"/>
              <a:ext cx="1581538" cy="2904940"/>
              <a:chOff x="9772262" y="3610279"/>
              <a:chExt cx="1581538" cy="290494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C28A6D-D45A-4417-96F9-9CFEACEA9264}"/>
                  </a:ext>
                </a:extLst>
              </p:cNvPr>
              <p:cNvSpPr/>
              <p:nvPr/>
            </p:nvSpPr>
            <p:spPr>
              <a:xfrm>
                <a:off x="9772262" y="3610279"/>
                <a:ext cx="1581538" cy="290494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BBF45464-771D-4FCF-87BA-8F5C840637B3}"/>
                      </a:ext>
                    </a:extLst>
                  </p:cNvPr>
                  <p:cNvSpPr/>
                  <p:nvPr/>
                </p:nvSpPr>
                <p:spPr>
                  <a:xfrm>
                    <a:off x="9823972" y="4605856"/>
                    <a:ext cx="457200" cy="91440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BBF45464-771D-4FCF-87BA-8F5C840637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3972" y="4605856"/>
                    <a:ext cx="457200" cy="9144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16EBA776-7CE3-463D-AAD4-FCE2D00ADD9C}"/>
                      </a:ext>
                    </a:extLst>
                  </p:cNvPr>
                  <p:cNvSpPr/>
                  <p:nvPr/>
                </p:nvSpPr>
                <p:spPr>
                  <a:xfrm>
                    <a:off x="9823972" y="3647100"/>
                    <a:ext cx="457200" cy="91440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𝐠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16EBA776-7CE3-463D-AAD4-FCE2D00ADD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3972" y="3647100"/>
                    <a:ext cx="457200" cy="9144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6832F733-F386-4982-B6F7-906E26F2FB80}"/>
                      </a:ext>
                    </a:extLst>
                  </p:cNvPr>
                  <p:cNvSpPr/>
                  <p:nvPr/>
                </p:nvSpPr>
                <p:spPr>
                  <a:xfrm>
                    <a:off x="9823972" y="5558941"/>
                    <a:ext cx="457200" cy="91440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6832F733-F386-4982-B6F7-906E26F2FB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3972" y="5558941"/>
                    <a:ext cx="457200" cy="9144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5163B36B-8749-4BA4-833C-15EA0DEF7A5A}"/>
                      </a:ext>
                    </a:extLst>
                  </p:cNvPr>
                  <p:cNvSpPr/>
                  <p:nvPr/>
                </p:nvSpPr>
                <p:spPr>
                  <a:xfrm>
                    <a:off x="10332882" y="4605856"/>
                    <a:ext cx="457200" cy="91440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𝐠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5163B36B-8749-4BA4-833C-15EA0DEF7A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2882" y="4605856"/>
                    <a:ext cx="457200" cy="91440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8140B389-8C8C-4AF6-A527-2A2FFE96D6DB}"/>
                      </a:ext>
                    </a:extLst>
                  </p:cNvPr>
                  <p:cNvSpPr/>
                  <p:nvPr/>
                </p:nvSpPr>
                <p:spPr>
                  <a:xfrm>
                    <a:off x="10332882" y="3647100"/>
                    <a:ext cx="457200" cy="91440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8140B389-8C8C-4AF6-A527-2A2FFE96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2882" y="3647100"/>
                    <a:ext cx="457200" cy="91440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B8FA0065-C672-4F7B-AEE6-E946F21AD76F}"/>
                      </a:ext>
                    </a:extLst>
                  </p:cNvPr>
                  <p:cNvSpPr/>
                  <p:nvPr/>
                </p:nvSpPr>
                <p:spPr>
                  <a:xfrm>
                    <a:off x="10332882" y="5558941"/>
                    <a:ext cx="457200" cy="91440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B8FA0065-C672-4F7B-AEE6-E946F21AD7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2882" y="5558941"/>
                    <a:ext cx="457200" cy="91440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4C10362-CC28-46A9-91DD-4A93D7390E07}"/>
                      </a:ext>
                    </a:extLst>
                  </p:cNvPr>
                  <p:cNvSpPr/>
                  <p:nvPr/>
                </p:nvSpPr>
                <p:spPr>
                  <a:xfrm>
                    <a:off x="10842210" y="4605856"/>
                    <a:ext cx="457200" cy="91440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4C10362-CC28-46A9-91DD-4A93D7390E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2210" y="4605856"/>
                    <a:ext cx="457200" cy="91440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FF7C470B-ED0D-4701-99B4-3D0AD7B9B0A8}"/>
                      </a:ext>
                    </a:extLst>
                  </p:cNvPr>
                  <p:cNvSpPr/>
                  <p:nvPr/>
                </p:nvSpPr>
                <p:spPr>
                  <a:xfrm>
                    <a:off x="10842210" y="3647100"/>
                    <a:ext cx="457200" cy="91440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FF7C470B-ED0D-4701-99B4-3D0AD7B9B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2210" y="3647100"/>
                    <a:ext cx="457200" cy="91440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B6160A22-3F0E-475D-AEDE-5B208611EDFB}"/>
                      </a:ext>
                    </a:extLst>
                  </p:cNvPr>
                  <p:cNvSpPr/>
                  <p:nvPr/>
                </p:nvSpPr>
                <p:spPr>
                  <a:xfrm>
                    <a:off x="10842210" y="5558941"/>
                    <a:ext cx="457200" cy="91440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𝐠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B6160A22-3F0E-475D-AEDE-5B208611ED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2210" y="5558941"/>
                    <a:ext cx="457200" cy="91440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537C3CF-B3BC-4794-A156-DA0D068C0BCB}"/>
              </a:ext>
            </a:extLst>
          </p:cNvPr>
          <p:cNvGrpSpPr/>
          <p:nvPr/>
        </p:nvGrpSpPr>
        <p:grpSpPr>
          <a:xfrm>
            <a:off x="8891038" y="2899029"/>
            <a:ext cx="2034111" cy="547246"/>
            <a:chOff x="6451728" y="4490798"/>
            <a:chExt cx="2034111" cy="5472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A136FE4-F533-4CE9-BDA4-F081F194761C}"/>
                </a:ext>
              </a:extLst>
            </p:cNvPr>
            <p:cNvSpPr/>
            <p:nvPr/>
          </p:nvSpPr>
          <p:spPr>
            <a:xfrm>
              <a:off x="6451728" y="4490798"/>
              <a:ext cx="2034111" cy="5472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3C92FBE-53FC-4D10-8EA3-8C825FD419D0}"/>
                    </a:ext>
                  </a:extLst>
                </p:cNvPr>
                <p:cNvSpPr/>
                <p:nvPr/>
              </p:nvSpPr>
              <p:spPr>
                <a:xfrm>
                  <a:off x="6503144" y="4537994"/>
                  <a:ext cx="457200" cy="457200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3C92FBE-53FC-4D10-8EA3-8C825FD419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3144" y="4537994"/>
                  <a:ext cx="457200" cy="457200"/>
                </a:xfrm>
                <a:prstGeom prst="rect">
                  <a:avLst/>
                </a:prstGeom>
                <a:blipFill>
                  <a:blip r:embed="rId23"/>
                  <a:stretch>
                    <a:fillRect l="-1250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E2897E3-281E-44B0-A0DF-2DCEA33C34B8}"/>
                    </a:ext>
                  </a:extLst>
                </p:cNvPr>
                <p:cNvSpPr/>
                <p:nvPr/>
              </p:nvSpPr>
              <p:spPr>
                <a:xfrm>
                  <a:off x="7013435" y="4537994"/>
                  <a:ext cx="464353" cy="45285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E2897E3-281E-44B0-A0DF-2DCEA33C34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435" y="4537994"/>
                  <a:ext cx="464353" cy="45285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72DE410-102E-4654-88E0-CBEC18606526}"/>
                    </a:ext>
                  </a:extLst>
                </p:cNvPr>
                <p:cNvSpPr/>
                <p:nvPr/>
              </p:nvSpPr>
              <p:spPr>
                <a:xfrm>
                  <a:off x="7967471" y="4537993"/>
                  <a:ext cx="464353" cy="45285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72DE410-102E-4654-88E0-CBEC186065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7471" y="4537993"/>
                  <a:ext cx="464353" cy="452857"/>
                </a:xfrm>
                <a:prstGeom prst="rect">
                  <a:avLst/>
                </a:prstGeom>
                <a:blipFill>
                  <a:blip r:embed="rId25"/>
                  <a:stretch>
                    <a:fillRect l="-123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4F53F50-F904-4CAA-AB99-0EF872A49B6E}"/>
                    </a:ext>
                  </a:extLst>
                </p:cNvPr>
                <p:cNvSpPr txBox="1"/>
                <p:nvPr/>
              </p:nvSpPr>
              <p:spPr>
                <a:xfrm>
                  <a:off x="7442410" y="4556661"/>
                  <a:ext cx="56043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4F53F50-F904-4CAA-AB99-0EF872A49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410" y="4556661"/>
                  <a:ext cx="560439" cy="43088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47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EF6F-3A87-4393-A750-63166130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MK TFHE: Our Hope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BA8364-EF70-4F68-89B7-EBE1633C9AD3}"/>
                  </a:ext>
                </a:extLst>
              </p:cNvPr>
              <p:cNvSpPr txBox="1"/>
              <p:nvPr/>
            </p:nvSpPr>
            <p:spPr>
              <a:xfrm>
                <a:off x="2754999" y="1641406"/>
                <a:ext cx="2041969" cy="4308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LWE</m:t>
                      </m:r>
                      <m:r>
                        <a:rPr lang="en-US" sz="2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r>
                        <a:rPr lang="en-US" sz="2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BA8364-EF70-4F68-89B7-EBE1633C9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99" y="1641406"/>
                <a:ext cx="2041969" cy="430887"/>
              </a:xfrm>
              <a:prstGeom prst="rect">
                <a:avLst/>
              </a:prstGeom>
              <a:blipFill>
                <a:blip r:embed="rId3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0A5C7E-D510-40DD-BC12-53F13124F45E}"/>
                  </a:ext>
                </a:extLst>
              </p:cNvPr>
              <p:cNvSpPr txBox="1"/>
              <p:nvPr/>
            </p:nvSpPr>
            <p:spPr>
              <a:xfrm>
                <a:off x="494563" y="1641407"/>
                <a:ext cx="1971437" cy="4308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LWE</m:t>
                      </m:r>
                      <m:r>
                        <a:rPr lang="en-US" sz="2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r>
                        <a:rPr lang="en-US" sz="2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0A5C7E-D510-40DD-BC12-53F13124F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63" y="1641407"/>
                <a:ext cx="1971437" cy="430887"/>
              </a:xfrm>
              <a:prstGeom prst="rect">
                <a:avLst/>
              </a:prstGeom>
              <a:blipFill>
                <a:blip r:embed="rId4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4ED21F-BB07-4BE0-8736-AE1728CC7C43}"/>
              </a:ext>
            </a:extLst>
          </p:cNvPr>
          <p:cNvCxnSpPr>
            <a:cxnSpLocks/>
          </p:cNvCxnSpPr>
          <p:nvPr/>
        </p:nvCxnSpPr>
        <p:spPr>
          <a:xfrm>
            <a:off x="2117868" y="2230187"/>
            <a:ext cx="348132" cy="282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53A772-7B85-4E6B-A963-ADB9FBF2B668}"/>
              </a:ext>
            </a:extLst>
          </p:cNvPr>
          <p:cNvCxnSpPr>
            <a:cxnSpLocks/>
          </p:cNvCxnSpPr>
          <p:nvPr/>
        </p:nvCxnSpPr>
        <p:spPr>
          <a:xfrm flipH="1">
            <a:off x="2831691" y="2212258"/>
            <a:ext cx="306766" cy="300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E77C60-A11D-43F6-A7D9-397950BC68B4}"/>
                  </a:ext>
                </a:extLst>
              </p:cNvPr>
              <p:cNvSpPr txBox="1"/>
              <p:nvPr/>
            </p:nvSpPr>
            <p:spPr>
              <a:xfrm>
                <a:off x="1064904" y="2611793"/>
                <a:ext cx="2979172" cy="7694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LWE</m:t>
                    </m:r>
                    <m: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𝑁𝐴𝑁𝐷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E77C60-A11D-43F6-A7D9-397950BC6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04" y="2611793"/>
                <a:ext cx="2979172" cy="769441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E07B32-C518-4144-898E-DE93A791B2DD}"/>
              </a:ext>
            </a:extLst>
          </p:cNvPr>
          <p:cNvCxnSpPr>
            <a:cxnSpLocks/>
          </p:cNvCxnSpPr>
          <p:nvPr/>
        </p:nvCxnSpPr>
        <p:spPr>
          <a:xfrm flipH="1">
            <a:off x="1999949" y="3440322"/>
            <a:ext cx="1" cy="435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D423B-3AF1-44ED-BA4E-7E1AA9C9E8B3}"/>
                  </a:ext>
                </a:extLst>
              </p:cNvPr>
              <p:cNvSpPr txBox="1"/>
              <p:nvPr/>
            </p:nvSpPr>
            <p:spPr>
              <a:xfrm>
                <a:off x="285199" y="3920733"/>
                <a:ext cx="5143469" cy="13197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LWE</m:t>
                    </m:r>
                    <m:r>
                      <a:rPr lang="en-US" sz="22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endParaRPr lang="en-US" sz="2200" dirty="0"/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𝑀𝑈𝑋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ACC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2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ACC</m:t>
                            </m:r>
                          </m:e>
                        </m:d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D423B-3AF1-44ED-BA4E-7E1AA9C9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99" y="3920733"/>
                <a:ext cx="5143469" cy="1319720"/>
              </a:xfrm>
              <a:prstGeom prst="rect">
                <a:avLst/>
              </a:prstGeom>
              <a:blipFill>
                <a:blip r:embed="rId6"/>
                <a:stretch>
                  <a:fillRect l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186E3E-7AB6-41A5-A54C-70D8E523286E}"/>
              </a:ext>
            </a:extLst>
          </p:cNvPr>
          <p:cNvCxnSpPr>
            <a:cxnSpLocks/>
          </p:cNvCxnSpPr>
          <p:nvPr/>
        </p:nvCxnSpPr>
        <p:spPr>
          <a:xfrm flipH="1">
            <a:off x="1999950" y="5322774"/>
            <a:ext cx="1" cy="435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5FF0C8-015E-4BF4-93D8-200D5BF94F84}"/>
                  </a:ext>
                </a:extLst>
              </p:cNvPr>
              <p:cNvSpPr txBox="1"/>
              <p:nvPr/>
            </p:nvSpPr>
            <p:spPr>
              <a:xfrm>
                <a:off x="1573722" y="5816939"/>
                <a:ext cx="1961533" cy="4308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LWE</m:t>
                    </m:r>
                    <m: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5FF0C8-015E-4BF4-93D8-200D5BF94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722" y="5816939"/>
                <a:ext cx="196153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A6EE370-2548-4A7A-9A56-EA180E498A9A}"/>
              </a:ext>
            </a:extLst>
          </p:cNvPr>
          <p:cNvSpPr txBox="1"/>
          <p:nvPr/>
        </p:nvSpPr>
        <p:spPr>
          <a:xfrm>
            <a:off x="3414795" y="2147247"/>
            <a:ext cx="2764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Linear Transformation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4D6547-0C95-4394-B1A6-A7FAB20F95DF}"/>
              </a:ext>
            </a:extLst>
          </p:cNvPr>
          <p:cNvSpPr txBox="1"/>
          <p:nvPr/>
        </p:nvSpPr>
        <p:spPr>
          <a:xfrm>
            <a:off x="3775983" y="3920732"/>
            <a:ext cx="1678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Accumulator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EE73CC-B7BA-444D-AF8F-65320FC6EEDD}"/>
              </a:ext>
            </a:extLst>
          </p:cNvPr>
          <p:cNvSpPr txBox="1"/>
          <p:nvPr/>
        </p:nvSpPr>
        <p:spPr>
          <a:xfrm>
            <a:off x="2142972" y="5313252"/>
            <a:ext cx="3311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Extraction &amp; Key Switching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288C72-10BA-4490-9B58-B7A4FD387D3D}"/>
                  </a:ext>
                </a:extLst>
              </p:cNvPr>
              <p:cNvSpPr txBox="1"/>
              <p:nvPr/>
            </p:nvSpPr>
            <p:spPr>
              <a:xfrm>
                <a:off x="5705006" y="2578134"/>
                <a:ext cx="5384231" cy="2199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// LWE secret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2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2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200" dirty="0"/>
              </a:p>
              <a:p>
                <a:r>
                  <a:rPr lang="en-US" sz="2200" dirty="0"/>
                  <a:t>//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type m:val="lin"/>
                        <m:ctrlP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1)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//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LWE</m:t>
                    </m:r>
                    <m:r>
                      <a:rPr lang="en-US" sz="22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200" dirty="0"/>
              </a:p>
              <a:p>
                <a:r>
                  <a:rPr lang="en-US" sz="2200" dirty="0"/>
                  <a:t>// bootstrapping key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RGSW</m:t>
                    </m:r>
                    <m:r>
                      <a:rPr lang="en-US" sz="2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sz="2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288C72-10BA-4490-9B58-B7A4FD387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006" y="2578134"/>
                <a:ext cx="5384231" cy="2199577"/>
              </a:xfrm>
              <a:prstGeom prst="rect">
                <a:avLst/>
              </a:prstGeom>
              <a:blipFill>
                <a:blip r:embed="rId8"/>
                <a:stretch>
                  <a:fillRect l="-1472" t="-8587" b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87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EF6F-3A87-4393-A750-63166130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MK TFHE: Our Hope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BA8364-EF70-4F68-89B7-EBE1633C9AD3}"/>
                  </a:ext>
                </a:extLst>
              </p:cNvPr>
              <p:cNvSpPr txBox="1"/>
              <p:nvPr/>
            </p:nvSpPr>
            <p:spPr>
              <a:xfrm>
                <a:off x="3179753" y="1641406"/>
                <a:ext cx="2373663" cy="4308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MK</m:t>
                      </m:r>
                      <m:r>
                        <m:rPr>
                          <m:sty m:val="p"/>
                        </m:rPr>
                        <a:rPr lang="en-US" sz="2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LWE</m:t>
                      </m:r>
                      <m:r>
                        <a:rPr lang="en-US" sz="2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r>
                        <a:rPr lang="en-US" sz="2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BA8364-EF70-4F68-89B7-EBE1633C9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53" y="1641406"/>
                <a:ext cx="2373663" cy="430887"/>
              </a:xfrm>
              <a:prstGeom prst="rect">
                <a:avLst/>
              </a:prstGeom>
              <a:blipFill>
                <a:blip r:embed="rId3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0A5C7E-D510-40DD-BC12-53F13124F45E}"/>
                  </a:ext>
                </a:extLst>
              </p:cNvPr>
              <p:cNvSpPr txBox="1"/>
              <p:nvPr/>
            </p:nvSpPr>
            <p:spPr>
              <a:xfrm>
                <a:off x="494563" y="1641407"/>
                <a:ext cx="2380202" cy="4308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MK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LWE</m:t>
                      </m:r>
                      <m:r>
                        <a:rPr lang="en-US" sz="2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r>
                        <a:rPr lang="en-US" sz="2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0A5C7E-D510-40DD-BC12-53F13124F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63" y="1641407"/>
                <a:ext cx="2380202" cy="430887"/>
              </a:xfrm>
              <a:prstGeom prst="rect">
                <a:avLst/>
              </a:prstGeom>
              <a:blipFill>
                <a:blip r:embed="rId4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4ED21F-BB07-4BE0-8736-AE1728CC7C43}"/>
              </a:ext>
            </a:extLst>
          </p:cNvPr>
          <p:cNvCxnSpPr>
            <a:cxnSpLocks/>
          </p:cNvCxnSpPr>
          <p:nvPr/>
        </p:nvCxnSpPr>
        <p:spPr>
          <a:xfrm>
            <a:off x="2117868" y="2230187"/>
            <a:ext cx="348132" cy="282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53A772-7B85-4E6B-A963-ADB9FBF2B668}"/>
              </a:ext>
            </a:extLst>
          </p:cNvPr>
          <p:cNvCxnSpPr>
            <a:cxnSpLocks/>
          </p:cNvCxnSpPr>
          <p:nvPr/>
        </p:nvCxnSpPr>
        <p:spPr>
          <a:xfrm flipH="1">
            <a:off x="2831691" y="2212258"/>
            <a:ext cx="306766" cy="300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E77C60-A11D-43F6-A7D9-397950BC68B4}"/>
                  </a:ext>
                </a:extLst>
              </p:cNvPr>
              <p:cNvSpPr txBox="1"/>
              <p:nvPr/>
            </p:nvSpPr>
            <p:spPr>
              <a:xfrm>
                <a:off x="775837" y="2611793"/>
                <a:ext cx="4639771" cy="7694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MK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LWE</m:t>
                    </m:r>
                    <m: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𝑁𝐴𝑁𝐷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E77C60-A11D-43F6-A7D9-397950BC6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37" y="2611793"/>
                <a:ext cx="4639771" cy="769441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E07B32-C518-4144-898E-DE93A791B2DD}"/>
              </a:ext>
            </a:extLst>
          </p:cNvPr>
          <p:cNvCxnSpPr>
            <a:cxnSpLocks/>
          </p:cNvCxnSpPr>
          <p:nvPr/>
        </p:nvCxnSpPr>
        <p:spPr>
          <a:xfrm flipH="1">
            <a:off x="2011748" y="3433445"/>
            <a:ext cx="1" cy="435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D423B-3AF1-44ED-BA4E-7E1AA9C9E8B3}"/>
                  </a:ext>
                </a:extLst>
              </p:cNvPr>
              <p:cNvSpPr txBox="1"/>
              <p:nvPr/>
            </p:nvSpPr>
            <p:spPr>
              <a:xfrm>
                <a:off x="285199" y="3920733"/>
                <a:ext cx="5738040" cy="16582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MKR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LWE</m:t>
                    </m:r>
                    <m:r>
                      <a:rPr lang="en-US" sz="22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endParaRPr lang="en-US" sz="2200" dirty="0"/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    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𝑀𝑈𝑋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ACC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ACC</m:t>
                            </m:r>
                          </m:e>
                        </m:d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D423B-3AF1-44ED-BA4E-7E1AA9C9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99" y="3920733"/>
                <a:ext cx="5738040" cy="1658274"/>
              </a:xfrm>
              <a:prstGeom prst="rect">
                <a:avLst/>
              </a:prstGeom>
              <a:blipFill>
                <a:blip r:embed="rId6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186E3E-7AB6-41A5-A54C-70D8E523286E}"/>
              </a:ext>
            </a:extLst>
          </p:cNvPr>
          <p:cNvCxnSpPr>
            <a:cxnSpLocks/>
          </p:cNvCxnSpPr>
          <p:nvPr/>
        </p:nvCxnSpPr>
        <p:spPr>
          <a:xfrm flipH="1">
            <a:off x="2011748" y="5683429"/>
            <a:ext cx="1" cy="435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5FF0C8-015E-4BF4-93D8-200D5BF94F84}"/>
                  </a:ext>
                </a:extLst>
              </p:cNvPr>
              <p:cNvSpPr txBox="1"/>
              <p:nvPr/>
            </p:nvSpPr>
            <p:spPr>
              <a:xfrm>
                <a:off x="1573723" y="6235791"/>
                <a:ext cx="2331650" cy="4308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MK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LWE</m:t>
                    </m:r>
                    <m: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5FF0C8-015E-4BF4-93D8-200D5BF94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723" y="6235791"/>
                <a:ext cx="233165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A6EE370-2548-4A7A-9A56-EA180E498A9A}"/>
              </a:ext>
            </a:extLst>
          </p:cNvPr>
          <p:cNvSpPr txBox="1"/>
          <p:nvPr/>
        </p:nvSpPr>
        <p:spPr>
          <a:xfrm>
            <a:off x="3414795" y="2147247"/>
            <a:ext cx="2764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Linear Transformation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4D6547-0C95-4394-B1A6-A7FAB20F95DF}"/>
              </a:ext>
            </a:extLst>
          </p:cNvPr>
          <p:cNvSpPr txBox="1"/>
          <p:nvPr/>
        </p:nvSpPr>
        <p:spPr>
          <a:xfrm>
            <a:off x="3775983" y="3920732"/>
            <a:ext cx="1678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Accumulator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140ACE-D4FC-4D69-83AC-4FF74D1D64FF}"/>
                  </a:ext>
                </a:extLst>
              </p:cNvPr>
              <p:cNvSpPr txBox="1"/>
              <p:nvPr/>
            </p:nvSpPr>
            <p:spPr>
              <a:xfrm>
                <a:off x="6179141" y="2578134"/>
                <a:ext cx="6029920" cy="220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// LWE secrets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200" dirty="0"/>
              </a:p>
              <a:p>
                <a:r>
                  <a:rPr lang="en-US" sz="2200" dirty="0"/>
                  <a:t>//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begChr m:val="⟨"/>
                        <m:endChr m:val="⟩"/>
                        <m:ctrlP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type m:val="lin"/>
                        <m:ctrlP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1)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//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MK</m:t>
                    </m:r>
                    <m:r>
                      <m:rPr>
                        <m:sty m:val="p"/>
                      </m:rPr>
                      <a:rPr lang="en-US" sz="2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LWE</m:t>
                    </m:r>
                    <m:r>
                      <a:rPr lang="en-US" sz="22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  <m: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e>
                    </m:d>
                  </m:oMath>
                </a14:m>
                <a:endParaRPr lang="en-US" sz="2200" dirty="0"/>
              </a:p>
              <a:p>
                <a:r>
                  <a:rPr lang="en-US" sz="2200" dirty="0"/>
                  <a:t>// bootstrapping key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MKRGSW</m:t>
                    </m:r>
                    <m:r>
                      <a:rPr lang="en-US" sz="2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sz="2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140ACE-D4FC-4D69-83AC-4FF74D1D6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141" y="2578134"/>
                <a:ext cx="6029920" cy="2201372"/>
              </a:xfrm>
              <a:prstGeom prst="rect">
                <a:avLst/>
              </a:prstGeom>
              <a:blipFill>
                <a:blip r:embed="rId8"/>
                <a:stretch>
                  <a:fillRect l="-1314" t="-8587" b="-3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B3EE73CC-B7BA-444D-AF8F-65320FC6EEDD}"/>
              </a:ext>
            </a:extLst>
          </p:cNvPr>
          <p:cNvSpPr txBox="1"/>
          <p:nvPr/>
        </p:nvSpPr>
        <p:spPr>
          <a:xfrm>
            <a:off x="2170736" y="5687619"/>
            <a:ext cx="40084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Extraction &amp; Multi Key Switching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F7CCB-96DD-4075-9B8D-6FAAA4F4F623}"/>
              </a:ext>
            </a:extLst>
          </p:cNvPr>
          <p:cNvSpPr txBox="1"/>
          <p:nvPr/>
        </p:nvSpPr>
        <p:spPr>
          <a:xfrm>
            <a:off x="6427336" y="5126149"/>
            <a:ext cx="5533530" cy="1446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Q. </a:t>
            </a:r>
            <a:r>
              <a:rPr lang="en-US" sz="2200" dirty="0">
                <a:solidFill>
                  <a:srgbClr val="FF0000"/>
                </a:solidFill>
              </a:rPr>
              <a:t>Who</a:t>
            </a:r>
            <a:r>
              <a:rPr lang="en-US" sz="2200" dirty="0"/>
              <a:t> can generate Boot Key? </a:t>
            </a:r>
            <a:r>
              <a:rPr lang="en-US" sz="2200" dirty="0">
                <a:solidFill>
                  <a:srgbClr val="FF0000"/>
                </a:solidFill>
              </a:rPr>
              <a:t>How</a:t>
            </a:r>
            <a:r>
              <a:rPr lang="en-US" sz="2200" dirty="0"/>
              <a:t>?</a:t>
            </a:r>
          </a:p>
          <a:p>
            <a:endParaRPr lang="en-US" sz="2200" dirty="0"/>
          </a:p>
          <a:p>
            <a:r>
              <a:rPr lang="en-US" sz="2200" dirty="0"/>
              <a:t>Q. How to design a new </a:t>
            </a:r>
            <a:r>
              <a:rPr lang="en-US" sz="2200" dirty="0">
                <a:solidFill>
                  <a:srgbClr val="FF0000"/>
                </a:solidFill>
              </a:rPr>
              <a:t>External Product</a:t>
            </a:r>
            <a:r>
              <a:rPr lang="en-US" sz="2200" dirty="0"/>
              <a:t> between a </a:t>
            </a:r>
            <a:r>
              <a:rPr lang="en-US" sz="2200" dirty="0">
                <a:solidFill>
                  <a:srgbClr val="FF0000"/>
                </a:solidFill>
              </a:rPr>
              <a:t>single-key</a:t>
            </a:r>
            <a:r>
              <a:rPr lang="en-US" sz="2200" dirty="0"/>
              <a:t> &amp; </a:t>
            </a:r>
            <a:r>
              <a:rPr lang="en-US" sz="2200" dirty="0">
                <a:solidFill>
                  <a:srgbClr val="FF0000"/>
                </a:solidFill>
              </a:rPr>
              <a:t>MK-RLWE</a:t>
            </a:r>
            <a:r>
              <a:rPr lang="en-US" sz="2200" dirty="0"/>
              <a:t> ciphertexts?</a:t>
            </a:r>
          </a:p>
        </p:txBody>
      </p:sp>
    </p:spTree>
    <p:extLst>
      <p:ext uri="{BB962C8B-B14F-4D97-AF65-F5344CB8AC3E}">
        <p14:creationId xmlns:p14="http://schemas.microsoft.com/office/powerpoint/2010/main" val="367281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EF6F-3A87-4393-A750-63166130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MK TFHE: External Product (Setup)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9EB3C1-72D3-4DC3-A82A-12737507C4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59862" y="1682791"/>
                <a:ext cx="11698421" cy="494955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Common Reference String (CRS)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Party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generates and broadcasts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Uni-encryption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ℓ×2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1)</m:t>
                    </m:r>
                  </m:oMath>
                </a14:m>
                <a:r>
                  <a:rPr lang="en-US" dirty="0"/>
                  <a:t>   for some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1)</m:t>
                    </m:r>
                  </m:oMath>
                </a14:m>
                <a:r>
                  <a:rPr lang="en-US" dirty="0"/>
                  <a:t>   for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Remark:</a:t>
                </a:r>
              </a:p>
              <a:p>
                <a:pPr marL="0" indent="0">
                  <a:buNone/>
                </a:pPr>
                <a:r>
                  <a:rPr lang="en-US" sz="2400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1)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9EB3C1-72D3-4DC3-A82A-12737507C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9862" y="1682791"/>
                <a:ext cx="11698421" cy="4949558"/>
              </a:xfrm>
              <a:blipFill>
                <a:blip r:embed="rId3"/>
                <a:stretch>
                  <a:fillRect l="-677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31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wearing a hat&#10;&#10;Description automatically generated">
            <a:extLst>
              <a:ext uri="{FF2B5EF4-FFF2-40B4-BE49-F238E27FC236}">
                <a16:creationId xmlns:a16="http://schemas.microsoft.com/office/drawing/2014/main" id="{CEEBE382-53D8-4FC6-A94B-FB3AD721A9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607" y="4318136"/>
            <a:ext cx="1854266" cy="22948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7EF6F-3A87-4393-A750-63166130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3938" cy="1325563"/>
          </a:xfrm>
        </p:spPr>
        <p:txBody>
          <a:bodyPr/>
          <a:lstStyle/>
          <a:p>
            <a:r>
              <a:rPr lang="en-US" dirty="0"/>
              <a:t>MK TFHE: External Product (First Method)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9EB3C1-72D3-4DC3-A82A-12737507C4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70001" y="1464678"/>
                <a:ext cx="11698421" cy="455594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Improvement of GSW ciphertext extension [MW’16]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Uni-encryption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ℓ×2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1)</m:t>
                    </m:r>
                  </m:oMath>
                </a14:m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1)</m:t>
                    </m:r>
                  </m:oMath>
                </a14:m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b="0" dirty="0"/>
                  <a:t>Remark: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US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Given </a:t>
                </a:r>
                <a:r>
                  <a:rPr lang="en-US" sz="2400" dirty="0" err="1"/>
                  <a:t>uni</a:t>
                </a:r>
                <a:r>
                  <a:rPr lang="en-US" sz="2400" dirty="0"/>
                  <a:t>-encryption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public keys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For each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200" dirty="0"/>
                  <a:t>, generate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457200" lvl="1" indent="0">
                  <a:buNone/>
                </a:pPr>
                <a:r>
                  <a:rPr lang="en-US" sz="2200" dirty="0"/>
                  <a:t>	(which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Then, return the MK RGSW encryption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457200" lvl="1" indent="0">
                  <a:buNone/>
                </a:pPr>
                <a:r>
                  <a:rPr lang="en-US" sz="2200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/>
                  <a:t> in MK TFHE)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9EB3C1-72D3-4DC3-A82A-12737507C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70001" y="1464678"/>
                <a:ext cx="11698421" cy="4555948"/>
              </a:xfrm>
              <a:blipFill>
                <a:blip r:embed="rId4"/>
                <a:stretch>
                  <a:fillRect l="-730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7EC4B801-9F52-448F-8C81-3CD6D2329099}"/>
              </a:ext>
            </a:extLst>
          </p:cNvPr>
          <p:cNvGrpSpPr/>
          <p:nvPr/>
        </p:nvGrpSpPr>
        <p:grpSpPr>
          <a:xfrm>
            <a:off x="9068748" y="1425220"/>
            <a:ext cx="2921167" cy="5002943"/>
            <a:chOff x="8287764" y="1676433"/>
            <a:chExt cx="2921167" cy="500294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6241F1C-7613-4586-BE67-5B076E10AB3F}"/>
                </a:ext>
              </a:extLst>
            </p:cNvPr>
            <p:cNvGrpSpPr/>
            <p:nvPr/>
          </p:nvGrpSpPr>
          <p:grpSpPr>
            <a:xfrm>
              <a:off x="8287764" y="2123428"/>
              <a:ext cx="2921167" cy="4555948"/>
              <a:chOff x="7703571" y="2182761"/>
              <a:chExt cx="2921167" cy="455594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973A3E6-819F-4AD2-B288-9ED056F5A270}"/>
                  </a:ext>
                </a:extLst>
              </p:cNvPr>
              <p:cNvSpPr/>
              <p:nvPr/>
            </p:nvSpPr>
            <p:spPr>
              <a:xfrm>
                <a:off x="7703571" y="2182761"/>
                <a:ext cx="2921167" cy="455594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523765B-2ADB-4C16-B8FF-9B1A43563789}"/>
                      </a:ext>
                    </a:extLst>
                  </p:cNvPr>
                  <p:cNvSpPr/>
                  <p:nvPr/>
                </p:nvSpPr>
                <p:spPr>
                  <a:xfrm>
                    <a:off x="7754411" y="2238011"/>
                    <a:ext cx="457200" cy="996314"/>
                  </a:xfrm>
                  <a:prstGeom prst="rect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200" b="1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200" b="1" i="0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200" b="1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523765B-2ADB-4C16-B8FF-9B1A435637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4411" y="2238011"/>
                    <a:ext cx="457200" cy="99631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500" b="-3571"/>
                    </a:stretch>
                  </a:blipFill>
                  <a:ln w="28575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3E2F55E5-3908-4DA5-A9BB-F956097E4C34}"/>
                      </a:ext>
                    </a:extLst>
                  </p:cNvPr>
                  <p:cNvSpPr/>
                  <p:nvPr/>
                </p:nvSpPr>
                <p:spPr>
                  <a:xfrm>
                    <a:off x="7754411" y="3301370"/>
                    <a:ext cx="457200" cy="996314"/>
                  </a:xfrm>
                  <a:prstGeom prst="rect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2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3E2F55E5-3908-4DA5-A9BB-F956097E4C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4411" y="3301370"/>
                    <a:ext cx="457200" cy="99631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8575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21ECC59-D077-469E-A6AF-98B425267FE2}"/>
                      </a:ext>
                    </a:extLst>
                  </p:cNvPr>
                  <p:cNvSpPr/>
                  <p:nvPr/>
                </p:nvSpPr>
                <p:spPr>
                  <a:xfrm>
                    <a:off x="7754411" y="5691282"/>
                    <a:ext cx="457200" cy="996314"/>
                  </a:xfrm>
                  <a:prstGeom prst="rect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200" b="1" dirty="0"/>
                  </a:p>
                </p:txBody>
              </p:sp>
            </mc:Choice>
            <mc:Fallback xmlns="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21ECC59-D077-469E-A6AF-98B425267F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4411" y="5691282"/>
                    <a:ext cx="457200" cy="99631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"/>
                    </a:stretch>
                  </a:blipFill>
                  <a:ln w="28575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744BE5D3-985E-467E-A400-E102FCD1E778}"/>
                      </a:ext>
                    </a:extLst>
                  </p:cNvPr>
                  <p:cNvSpPr/>
                  <p:nvPr/>
                </p:nvSpPr>
                <p:spPr>
                  <a:xfrm>
                    <a:off x="8296170" y="2238011"/>
                    <a:ext cx="457200" cy="996314"/>
                  </a:xfrm>
                  <a:prstGeom prst="rect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22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744BE5D3-985E-467E-A400-E102FCD1E7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6170" y="2238011"/>
                    <a:ext cx="457200" cy="99631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8575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FA31C66E-79E9-4943-A844-F714988E90C5}"/>
                      </a:ext>
                    </a:extLst>
                  </p:cNvPr>
                  <p:cNvSpPr/>
                  <p:nvPr/>
                </p:nvSpPr>
                <p:spPr>
                  <a:xfrm>
                    <a:off x="8296170" y="3301370"/>
                    <a:ext cx="457200" cy="996314"/>
                  </a:xfrm>
                  <a:prstGeom prst="rect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2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FA31C66E-79E9-4943-A844-F714988E90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6170" y="3301370"/>
                    <a:ext cx="457200" cy="99631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250"/>
                    </a:stretch>
                  </a:blipFill>
                  <a:ln w="28575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2BCB73B3-FDC0-4F15-A95C-AFAA464A3F7C}"/>
                      </a:ext>
                    </a:extLst>
                  </p:cNvPr>
                  <p:cNvSpPr/>
                  <p:nvPr/>
                </p:nvSpPr>
                <p:spPr>
                  <a:xfrm>
                    <a:off x="8296170" y="5691282"/>
                    <a:ext cx="457200" cy="996314"/>
                  </a:xfrm>
                  <a:prstGeom prst="rect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22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2BCB73B3-FDC0-4F15-A95C-AFAA464A3F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6170" y="5691282"/>
                    <a:ext cx="457200" cy="99631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8575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0F3F91BF-5DD9-4144-AE93-4208BE8D9AD3}"/>
                      </a:ext>
                    </a:extLst>
                  </p:cNvPr>
                  <p:cNvSpPr/>
                  <p:nvPr/>
                </p:nvSpPr>
                <p:spPr>
                  <a:xfrm>
                    <a:off x="9143364" y="2238011"/>
                    <a:ext cx="457200" cy="996314"/>
                  </a:xfrm>
                  <a:prstGeom prst="rect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2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0F3F91BF-5DD9-4144-AE93-4208BE8D9A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3364" y="2238011"/>
                    <a:ext cx="457200" cy="99631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750"/>
                    </a:stretch>
                  </a:blipFill>
                  <a:ln w="28575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E171790A-BFC4-45ED-993B-7359C54A248A}"/>
                      </a:ext>
                    </a:extLst>
                  </p:cNvPr>
                  <p:cNvSpPr/>
                  <p:nvPr/>
                </p:nvSpPr>
                <p:spPr>
                  <a:xfrm>
                    <a:off x="9143364" y="3301370"/>
                    <a:ext cx="457200" cy="996314"/>
                  </a:xfrm>
                  <a:prstGeom prst="rect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2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E171790A-BFC4-45ED-993B-7359C54A24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3364" y="3301370"/>
                    <a:ext cx="457200" cy="99631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500"/>
                    </a:stretch>
                  </a:blipFill>
                  <a:ln w="28575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22DABA6-6A1E-42E0-8B21-571317B52B9E}"/>
                      </a:ext>
                    </a:extLst>
                  </p:cNvPr>
                  <p:cNvSpPr/>
                  <p:nvPr/>
                </p:nvSpPr>
                <p:spPr>
                  <a:xfrm>
                    <a:off x="9143364" y="5691282"/>
                    <a:ext cx="457200" cy="996314"/>
                  </a:xfrm>
                  <a:prstGeom prst="rect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2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22DABA6-6A1E-42E0-8B21-571317B52B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3364" y="5691282"/>
                    <a:ext cx="457200" cy="99631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0000"/>
                    </a:stretch>
                  </a:blipFill>
                  <a:ln w="28575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1A44B1A-5D30-4087-8156-6962E50928D4}"/>
                      </a:ext>
                    </a:extLst>
                  </p:cNvPr>
                  <p:cNvSpPr/>
                  <p:nvPr/>
                </p:nvSpPr>
                <p:spPr>
                  <a:xfrm>
                    <a:off x="10107077" y="5691282"/>
                    <a:ext cx="457200" cy="996314"/>
                  </a:xfrm>
                  <a:prstGeom prst="rect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2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1A44B1A-5D30-4087-8156-6962E50928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07077" y="5691282"/>
                    <a:ext cx="457200" cy="99631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250"/>
                    </a:stretch>
                  </a:blipFill>
                  <a:ln w="28575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91ACFD-FA26-4786-92C6-F3FA0D23582F}"/>
                      </a:ext>
                    </a:extLst>
                  </p:cNvPr>
                  <p:cNvSpPr/>
                  <p:nvPr/>
                </p:nvSpPr>
                <p:spPr>
                  <a:xfrm>
                    <a:off x="10107077" y="3301370"/>
                    <a:ext cx="457200" cy="996314"/>
                  </a:xfrm>
                  <a:prstGeom prst="rect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22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91ACFD-FA26-4786-92C6-F3FA0D2358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07077" y="3301370"/>
                    <a:ext cx="457200" cy="99631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28575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57F508CA-ACF2-4BA5-BA9E-FDE7D57666D5}"/>
                      </a:ext>
                    </a:extLst>
                  </p:cNvPr>
                  <p:cNvSpPr/>
                  <p:nvPr/>
                </p:nvSpPr>
                <p:spPr>
                  <a:xfrm>
                    <a:off x="10107077" y="2249809"/>
                    <a:ext cx="457200" cy="996314"/>
                  </a:xfrm>
                  <a:prstGeom prst="rect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22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57F508CA-ACF2-4BA5-BA9E-FDE7D57666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07077" y="2249809"/>
                    <a:ext cx="457200" cy="99631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28575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024D058-3D34-42B8-9490-72C9F76B927A}"/>
                      </a:ext>
                    </a:extLst>
                  </p:cNvPr>
                  <p:cNvSpPr txBox="1"/>
                  <p:nvPr/>
                </p:nvSpPr>
                <p:spPr>
                  <a:xfrm>
                    <a:off x="8668148" y="2520724"/>
                    <a:ext cx="560439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024D058-3D34-42B8-9490-72C9F76B92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8148" y="2520724"/>
                    <a:ext cx="560439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794E594-67A0-4391-AD5D-42B63C4380CF}"/>
                      </a:ext>
                    </a:extLst>
                  </p:cNvPr>
                  <p:cNvSpPr txBox="1"/>
                  <p:nvPr/>
                </p:nvSpPr>
                <p:spPr>
                  <a:xfrm>
                    <a:off x="8666778" y="3572288"/>
                    <a:ext cx="560439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794E594-67A0-4391-AD5D-42B63C4380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6778" y="3572288"/>
                    <a:ext cx="560439" cy="43088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96EB708A-F6C0-4B15-BEFF-0683CB86E531}"/>
                      </a:ext>
                    </a:extLst>
                  </p:cNvPr>
                  <p:cNvSpPr txBox="1"/>
                  <p:nvPr/>
                </p:nvSpPr>
                <p:spPr>
                  <a:xfrm>
                    <a:off x="9565944" y="2520723"/>
                    <a:ext cx="560439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96EB708A-F6C0-4B15-BEFF-0683CB86E5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5944" y="2520723"/>
                    <a:ext cx="560439" cy="4308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33E4520-AD3A-46F5-A882-388612DC33AB}"/>
                      </a:ext>
                    </a:extLst>
                  </p:cNvPr>
                  <p:cNvSpPr txBox="1"/>
                  <p:nvPr/>
                </p:nvSpPr>
                <p:spPr>
                  <a:xfrm>
                    <a:off x="9568397" y="3572287"/>
                    <a:ext cx="560439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33E4520-AD3A-46F5-A882-388612DC33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8397" y="3572287"/>
                    <a:ext cx="560439" cy="43088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41400B1-CD9F-4DE1-ADBE-6CB0C85F0E4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3006" y="5973995"/>
                    <a:ext cx="560439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41400B1-CD9F-4DE1-ADBE-6CB0C85F0E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3006" y="5973995"/>
                    <a:ext cx="560439" cy="43088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7074EA3-5F30-4370-817E-1C87855103A9}"/>
                      </a:ext>
                    </a:extLst>
                  </p:cNvPr>
                  <p:cNvSpPr txBox="1"/>
                  <p:nvPr/>
                </p:nvSpPr>
                <p:spPr>
                  <a:xfrm>
                    <a:off x="9573601" y="5973994"/>
                    <a:ext cx="560439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7074EA3-5F30-4370-817E-1C87855103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3601" y="5973994"/>
                    <a:ext cx="560439" cy="43088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65D599E-7E2F-49BC-8E08-9E3AEBE573B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7725303" y="4772295"/>
                    <a:ext cx="541728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65D599E-7E2F-49BC-8E08-9E3AEBE573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725303" y="4772295"/>
                    <a:ext cx="541728" cy="43088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EA02AE9E-9176-4F37-911F-6398C728BA60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8208383" y="4772295"/>
                    <a:ext cx="541728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EA02AE9E-9176-4F37-911F-6398C728BA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8208383" y="4772295"/>
                    <a:ext cx="541728" cy="43088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F099F53-FE12-4227-94A8-10AB63F41DF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033667" y="4747139"/>
                    <a:ext cx="541728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F099F53-FE12-4227-94A8-10AB63F41D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0033667" y="4747139"/>
                    <a:ext cx="541728" cy="43088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6964D42B-E6D5-4A8C-8330-910C2A65B1EC}"/>
                      </a:ext>
                    </a:extLst>
                  </p:cNvPr>
                  <p:cNvSpPr txBox="1"/>
                  <p:nvPr/>
                </p:nvSpPr>
                <p:spPr>
                  <a:xfrm rot="2726675">
                    <a:off x="9203227" y="4749389"/>
                    <a:ext cx="431945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6964D42B-E6D5-4A8C-8330-910C2A65B1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26675">
                    <a:off x="9203227" y="4749389"/>
                    <a:ext cx="431945" cy="43088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A51BFC2-F7EA-4FF8-8565-0FC1D2F00093}"/>
                    </a:ext>
                  </a:extLst>
                </p:cNvPr>
                <p:cNvSpPr txBox="1"/>
                <p:nvPr/>
              </p:nvSpPr>
              <p:spPr>
                <a:xfrm>
                  <a:off x="9500594" y="1676433"/>
                  <a:ext cx="100559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2200" dirty="0"/>
                    <a:t>-</a:t>
                  </a:r>
                  <a:r>
                    <a:rPr lang="en-US" sz="2200" dirty="0" err="1"/>
                    <a:t>th</a:t>
                  </a:r>
                  <a:r>
                    <a:rPr lang="en-US" sz="2200" dirty="0"/>
                    <a:t> col</a:t>
                  </a: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A51BFC2-F7EA-4FF8-8565-0FC1D2F00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0594" y="1676433"/>
                  <a:ext cx="1005596" cy="430887"/>
                </a:xfrm>
                <a:prstGeom prst="rect">
                  <a:avLst/>
                </a:prstGeom>
                <a:blipFill>
                  <a:blip r:embed="rId27"/>
                  <a:stretch>
                    <a:fillRect l="-606" t="-8451" r="-7273" b="-28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49A6704-BC8C-4311-B530-B2A94E83668B}"/>
                  </a:ext>
                </a:extLst>
              </p:cNvPr>
              <p:cNvSpPr txBox="1"/>
              <p:nvPr/>
            </p:nvSpPr>
            <p:spPr>
              <a:xfrm>
                <a:off x="516739" y="5708223"/>
                <a:ext cx="6519437" cy="88716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Expensive (internal product)</a:t>
                </a:r>
              </a:p>
              <a:p>
                <a:pPr marL="457200" indent="-457200">
                  <a:buAutoNum type="arabicPeriod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Noise growth: 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49A6704-BC8C-4311-B530-B2A94E836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39" y="5708223"/>
                <a:ext cx="6519437" cy="887166"/>
              </a:xfrm>
              <a:prstGeom prst="rect">
                <a:avLst/>
              </a:prstGeom>
              <a:blipFill>
                <a:blip r:embed="rId28"/>
                <a:stretch>
                  <a:fillRect l="-1401" t="-5405" r="-93" b="-878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17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EF6F-3A87-4393-A750-63166130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3938" cy="1325563"/>
          </a:xfrm>
        </p:spPr>
        <p:txBody>
          <a:bodyPr/>
          <a:lstStyle/>
          <a:p>
            <a:r>
              <a:rPr lang="en-US" dirty="0"/>
              <a:t>MK TFHE: External Product (Second Method)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9EB3C1-72D3-4DC3-A82A-12737507C4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59863" y="1690688"/>
                <a:ext cx="11472276" cy="320577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New approach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without GSW extension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Change the order of computation (same function/plaintext, </a:t>
                </a:r>
                <a:r>
                  <a:rPr lang="en-US" sz="2200" dirty="0">
                    <a:solidFill>
                      <a:srgbClr val="FF0000"/>
                    </a:solidFill>
                  </a:rPr>
                  <a:t>different circuit</a:t>
                </a:r>
                <a:r>
                  <a:rPr lang="en-US" sz="2200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Given </a:t>
                </a:r>
                <a:r>
                  <a:rPr lang="en-US" sz="2400" dirty="0" err="1"/>
                  <a:t>uni</a:t>
                </a:r>
                <a:r>
                  <a:rPr lang="en-US" sz="2400" dirty="0"/>
                  <a:t>-encryption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public keys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and MKRLWE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For each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200" dirty="0"/>
                  <a:t>,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457200" lvl="1" indent="0">
                  <a:buNone/>
                </a:pPr>
                <a:r>
                  <a:rPr lang="en-US" sz="2200" dirty="0"/>
                  <a:t>	(which satisfies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 as desired)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Then, aggregate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200" dirty="0"/>
                  <a:t> triples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9EB3C1-72D3-4DC3-A82A-12737507C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9863" y="1690688"/>
                <a:ext cx="11472276" cy="3205777"/>
              </a:xfrm>
              <a:blipFill>
                <a:blip r:embed="rId3"/>
                <a:stretch>
                  <a:fillRect l="-691" t="-2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2E8001-2CE1-4325-BE0F-26A495DF5BB6}"/>
                  </a:ext>
                </a:extLst>
              </p:cNvPr>
              <p:cNvSpPr txBox="1"/>
              <p:nvPr/>
            </p:nvSpPr>
            <p:spPr>
              <a:xfrm>
                <a:off x="838200" y="4965530"/>
                <a:ext cx="7733229" cy="1256498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More efficient (external product)</a:t>
                </a:r>
              </a:p>
              <a:p>
                <a:pPr marL="457200" indent="-457200">
                  <a:buAutoNum type="arabicPeriod"/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Noise growth: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versus</a:t>
                </a:r>
                <a:r>
                  <a:rPr lang="en-US" sz="2400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Less Storage (no pre-computation of bootstrapping key)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2E8001-2CE1-4325-BE0F-26A495DF5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65530"/>
                <a:ext cx="7733229" cy="1256498"/>
              </a:xfrm>
              <a:prstGeom prst="rect">
                <a:avLst/>
              </a:prstGeom>
              <a:blipFill>
                <a:blip r:embed="rId4"/>
                <a:stretch>
                  <a:fillRect l="-1181" t="-4327" r="-394" b="-961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oy, doll, girl, woman&#10;&#10;Description automatically generated">
            <a:extLst>
              <a:ext uri="{FF2B5EF4-FFF2-40B4-BE49-F238E27FC236}">
                <a16:creationId xmlns:a16="http://schemas.microsoft.com/office/drawing/2014/main" id="{1D3964DD-2ACF-48EF-8723-6321F3A483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759" y="4363860"/>
            <a:ext cx="2129015" cy="212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7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EF6F-3A87-4393-A750-63166130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MK TFHE: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BA8364-EF70-4F68-89B7-EBE1633C9AD3}"/>
                  </a:ext>
                </a:extLst>
              </p:cNvPr>
              <p:cNvSpPr txBox="1"/>
              <p:nvPr/>
            </p:nvSpPr>
            <p:spPr>
              <a:xfrm>
                <a:off x="3179753" y="1641406"/>
                <a:ext cx="2373663" cy="4308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MK</m:t>
                      </m:r>
                      <m:r>
                        <m:rPr>
                          <m:sty m:val="p"/>
                        </m:rPr>
                        <a:rPr lang="en-US" sz="2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LWE</m:t>
                      </m:r>
                      <m:r>
                        <a:rPr lang="en-US" sz="2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r>
                        <a:rPr lang="en-US" sz="2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BA8364-EF70-4F68-89B7-EBE1633C9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53" y="1641406"/>
                <a:ext cx="2373663" cy="430887"/>
              </a:xfrm>
              <a:prstGeom prst="rect">
                <a:avLst/>
              </a:prstGeom>
              <a:blipFill>
                <a:blip r:embed="rId3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0A5C7E-D510-40DD-BC12-53F13124F45E}"/>
                  </a:ext>
                </a:extLst>
              </p:cNvPr>
              <p:cNvSpPr txBox="1"/>
              <p:nvPr/>
            </p:nvSpPr>
            <p:spPr>
              <a:xfrm>
                <a:off x="494563" y="1641407"/>
                <a:ext cx="2380202" cy="4308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MK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LWE</m:t>
                      </m:r>
                      <m:r>
                        <a:rPr lang="en-US" sz="2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r>
                        <a:rPr lang="en-US" sz="2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0A5C7E-D510-40DD-BC12-53F13124F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63" y="1641407"/>
                <a:ext cx="2380202" cy="430887"/>
              </a:xfrm>
              <a:prstGeom prst="rect">
                <a:avLst/>
              </a:prstGeom>
              <a:blipFill>
                <a:blip r:embed="rId4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4ED21F-BB07-4BE0-8736-AE1728CC7C43}"/>
              </a:ext>
            </a:extLst>
          </p:cNvPr>
          <p:cNvCxnSpPr>
            <a:cxnSpLocks/>
          </p:cNvCxnSpPr>
          <p:nvPr/>
        </p:nvCxnSpPr>
        <p:spPr>
          <a:xfrm>
            <a:off x="2117868" y="2230187"/>
            <a:ext cx="348132" cy="282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53A772-7B85-4E6B-A963-ADB9FBF2B668}"/>
              </a:ext>
            </a:extLst>
          </p:cNvPr>
          <p:cNvCxnSpPr>
            <a:cxnSpLocks/>
          </p:cNvCxnSpPr>
          <p:nvPr/>
        </p:nvCxnSpPr>
        <p:spPr>
          <a:xfrm flipH="1">
            <a:off x="2831691" y="2212258"/>
            <a:ext cx="306766" cy="300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E77C60-A11D-43F6-A7D9-397950BC68B4}"/>
                  </a:ext>
                </a:extLst>
              </p:cNvPr>
              <p:cNvSpPr txBox="1"/>
              <p:nvPr/>
            </p:nvSpPr>
            <p:spPr>
              <a:xfrm>
                <a:off x="775837" y="2611793"/>
                <a:ext cx="4639771" cy="7694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MK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LWE</m:t>
                    </m:r>
                    <m: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𝑁𝐴𝑁𝐷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E77C60-A11D-43F6-A7D9-397950BC6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37" y="2611793"/>
                <a:ext cx="4639771" cy="769441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E07B32-C518-4144-898E-DE93A791B2DD}"/>
              </a:ext>
            </a:extLst>
          </p:cNvPr>
          <p:cNvCxnSpPr>
            <a:cxnSpLocks/>
          </p:cNvCxnSpPr>
          <p:nvPr/>
        </p:nvCxnSpPr>
        <p:spPr>
          <a:xfrm flipH="1">
            <a:off x="2153332" y="3433445"/>
            <a:ext cx="1" cy="435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D423B-3AF1-44ED-BA4E-7E1AA9C9E8B3}"/>
                  </a:ext>
                </a:extLst>
              </p:cNvPr>
              <p:cNvSpPr txBox="1"/>
              <p:nvPr/>
            </p:nvSpPr>
            <p:spPr>
              <a:xfrm>
                <a:off x="285199" y="3920733"/>
                <a:ext cx="5738040" cy="16582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MKR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LWE</m:t>
                    </m:r>
                    <m:r>
                      <a:rPr lang="en-US" sz="22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endParaRPr lang="en-US" sz="2200" dirty="0"/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    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𝑀𝑈𝑋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ACC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ACC</m:t>
                            </m:r>
                          </m:e>
                        </m:d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D423B-3AF1-44ED-BA4E-7E1AA9C9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99" y="3920733"/>
                <a:ext cx="5738040" cy="1658274"/>
              </a:xfrm>
              <a:prstGeom prst="rect">
                <a:avLst/>
              </a:prstGeom>
              <a:blipFill>
                <a:blip r:embed="rId6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186E3E-7AB6-41A5-A54C-70D8E523286E}"/>
              </a:ext>
            </a:extLst>
          </p:cNvPr>
          <p:cNvCxnSpPr>
            <a:cxnSpLocks/>
          </p:cNvCxnSpPr>
          <p:nvPr/>
        </p:nvCxnSpPr>
        <p:spPr>
          <a:xfrm flipH="1">
            <a:off x="2153332" y="5683429"/>
            <a:ext cx="1" cy="435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5FF0C8-015E-4BF4-93D8-200D5BF94F84}"/>
                  </a:ext>
                </a:extLst>
              </p:cNvPr>
              <p:cNvSpPr txBox="1"/>
              <p:nvPr/>
            </p:nvSpPr>
            <p:spPr>
              <a:xfrm>
                <a:off x="1573723" y="6235791"/>
                <a:ext cx="2331650" cy="4308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MK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LWE</m:t>
                    </m:r>
                    <m: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5FF0C8-015E-4BF4-93D8-200D5BF94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723" y="6235791"/>
                <a:ext cx="233165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A6EE370-2548-4A7A-9A56-EA180E498A9A}"/>
              </a:ext>
            </a:extLst>
          </p:cNvPr>
          <p:cNvSpPr txBox="1"/>
          <p:nvPr/>
        </p:nvSpPr>
        <p:spPr>
          <a:xfrm>
            <a:off x="3414795" y="2147247"/>
            <a:ext cx="2764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Linear Transformation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4D6547-0C95-4394-B1A6-A7FAB20F95DF}"/>
              </a:ext>
            </a:extLst>
          </p:cNvPr>
          <p:cNvSpPr txBox="1"/>
          <p:nvPr/>
        </p:nvSpPr>
        <p:spPr>
          <a:xfrm>
            <a:off x="3775983" y="3920732"/>
            <a:ext cx="1678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Accumulator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140ACE-D4FC-4D69-83AC-4FF74D1D64FF}"/>
              </a:ext>
            </a:extLst>
          </p:cNvPr>
          <p:cNvSpPr txBox="1"/>
          <p:nvPr/>
        </p:nvSpPr>
        <p:spPr>
          <a:xfrm>
            <a:off x="6394678" y="4598220"/>
            <a:ext cx="44139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// External product (Second Method)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EE73CC-B7BA-444D-AF8F-65320FC6EEDD}"/>
              </a:ext>
            </a:extLst>
          </p:cNvPr>
          <p:cNvSpPr txBox="1"/>
          <p:nvPr/>
        </p:nvSpPr>
        <p:spPr>
          <a:xfrm>
            <a:off x="2330017" y="5693518"/>
            <a:ext cx="40084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Extraction &amp; Multi Key Switching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F7CCB-96DD-4075-9B8D-6FAAA4F4F623}"/>
              </a:ext>
            </a:extLst>
          </p:cNvPr>
          <p:cNvSpPr txBox="1"/>
          <p:nvPr/>
        </p:nvSpPr>
        <p:spPr>
          <a:xfrm>
            <a:off x="6455479" y="2072293"/>
            <a:ext cx="5533530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Built on top of the TFHE library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Available on GitHub: </a:t>
            </a:r>
            <a:r>
              <a:rPr lang="en-US" sz="2400" dirty="0">
                <a:hlinkClick r:id="rId8"/>
              </a:rPr>
              <a:t>https://github.com/ilachill/MK-TFHE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79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EF6F-3A87-4393-A750-63166130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MK TFHE: Parameter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1F0FBB1-2C33-4235-BF2E-E5B4BA34EE22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00087177"/>
                  </p:ext>
                </p:extLst>
              </p:nvPr>
            </p:nvGraphicFramePr>
            <p:xfrm>
              <a:off x="473528" y="1690688"/>
              <a:ext cx="11244943" cy="43446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45772">
                      <a:extLst>
                        <a:ext uri="{9D8B030D-6E8A-4147-A177-3AD203B41FA5}">
                          <a16:colId xmlns:a16="http://schemas.microsoft.com/office/drawing/2014/main" val="351785923"/>
                        </a:ext>
                      </a:extLst>
                    </a:gridCol>
                    <a:gridCol w="953104">
                      <a:extLst>
                        <a:ext uri="{9D8B030D-6E8A-4147-A177-3AD203B41FA5}">
                          <a16:colId xmlns:a16="http://schemas.microsoft.com/office/drawing/2014/main" val="1834121185"/>
                        </a:ext>
                      </a:extLst>
                    </a:gridCol>
                    <a:gridCol w="1888068">
                      <a:extLst>
                        <a:ext uri="{9D8B030D-6E8A-4147-A177-3AD203B41FA5}">
                          <a16:colId xmlns:a16="http://schemas.microsoft.com/office/drawing/2014/main" val="224229732"/>
                        </a:ext>
                      </a:extLst>
                    </a:gridCol>
                    <a:gridCol w="930123">
                      <a:extLst>
                        <a:ext uri="{9D8B030D-6E8A-4147-A177-3AD203B41FA5}">
                          <a16:colId xmlns:a16="http://schemas.microsoft.com/office/drawing/2014/main" val="54751052"/>
                        </a:ext>
                      </a:extLst>
                    </a:gridCol>
                    <a:gridCol w="930123">
                      <a:extLst>
                        <a:ext uri="{9D8B030D-6E8A-4147-A177-3AD203B41FA5}">
                          <a16:colId xmlns:a16="http://schemas.microsoft.com/office/drawing/2014/main" val="1344471317"/>
                        </a:ext>
                      </a:extLst>
                    </a:gridCol>
                    <a:gridCol w="1131148">
                      <a:extLst>
                        <a:ext uri="{9D8B030D-6E8A-4147-A177-3AD203B41FA5}">
                          <a16:colId xmlns:a16="http://schemas.microsoft.com/office/drawing/2014/main" val="162716756"/>
                        </a:ext>
                      </a:extLst>
                    </a:gridCol>
                    <a:gridCol w="1887583">
                      <a:extLst>
                        <a:ext uri="{9D8B030D-6E8A-4147-A177-3AD203B41FA5}">
                          <a16:colId xmlns:a16="http://schemas.microsoft.com/office/drawing/2014/main" val="1085561857"/>
                        </a:ext>
                      </a:extLst>
                    </a:gridCol>
                    <a:gridCol w="989511">
                      <a:extLst>
                        <a:ext uri="{9D8B030D-6E8A-4147-A177-3AD203B41FA5}">
                          <a16:colId xmlns:a16="http://schemas.microsoft.com/office/drawing/2014/main" val="2057513495"/>
                        </a:ext>
                      </a:extLst>
                    </a:gridCol>
                    <a:gridCol w="989511">
                      <a:extLst>
                        <a:ext uri="{9D8B030D-6E8A-4147-A177-3AD203B41FA5}">
                          <a16:colId xmlns:a16="http://schemas.microsoft.com/office/drawing/2014/main" val="1499746061"/>
                        </a:ext>
                      </a:extLst>
                    </a:gridCol>
                  </a:tblGrid>
                  <a:tr h="857558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 Sets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LWE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RLWE (RGSW)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7018838"/>
                      </a:ext>
                    </a:extLst>
                  </a:tr>
                  <a:tr h="42877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Noise Std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Decomp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Noise Std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Decomp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4857904"/>
                      </a:ext>
                    </a:extLst>
                  </a:tr>
                  <a:tr h="4287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Base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Deg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Base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Deg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7273857"/>
                      </a:ext>
                    </a:extLst>
                  </a:tr>
                  <a:tr h="8575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Set 1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560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3.05 ∗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8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1024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3.72 ∗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51482374"/>
                      </a:ext>
                    </a:extLst>
                  </a:tr>
                  <a:tr h="8575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Set 2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7818271"/>
                      </a:ext>
                    </a:extLst>
                  </a:tr>
                  <a:tr h="8575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Set 3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933538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1F0FBB1-2C33-4235-BF2E-E5B4BA34EE22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00087177"/>
                  </p:ext>
                </p:extLst>
              </p:nvPr>
            </p:nvGraphicFramePr>
            <p:xfrm>
              <a:off x="473528" y="1690688"/>
              <a:ext cx="11244943" cy="43446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45772">
                      <a:extLst>
                        <a:ext uri="{9D8B030D-6E8A-4147-A177-3AD203B41FA5}">
                          <a16:colId xmlns:a16="http://schemas.microsoft.com/office/drawing/2014/main" val="351785923"/>
                        </a:ext>
                      </a:extLst>
                    </a:gridCol>
                    <a:gridCol w="953104">
                      <a:extLst>
                        <a:ext uri="{9D8B030D-6E8A-4147-A177-3AD203B41FA5}">
                          <a16:colId xmlns:a16="http://schemas.microsoft.com/office/drawing/2014/main" val="1834121185"/>
                        </a:ext>
                      </a:extLst>
                    </a:gridCol>
                    <a:gridCol w="1888068">
                      <a:extLst>
                        <a:ext uri="{9D8B030D-6E8A-4147-A177-3AD203B41FA5}">
                          <a16:colId xmlns:a16="http://schemas.microsoft.com/office/drawing/2014/main" val="224229732"/>
                        </a:ext>
                      </a:extLst>
                    </a:gridCol>
                    <a:gridCol w="930123">
                      <a:extLst>
                        <a:ext uri="{9D8B030D-6E8A-4147-A177-3AD203B41FA5}">
                          <a16:colId xmlns:a16="http://schemas.microsoft.com/office/drawing/2014/main" val="54751052"/>
                        </a:ext>
                      </a:extLst>
                    </a:gridCol>
                    <a:gridCol w="930123">
                      <a:extLst>
                        <a:ext uri="{9D8B030D-6E8A-4147-A177-3AD203B41FA5}">
                          <a16:colId xmlns:a16="http://schemas.microsoft.com/office/drawing/2014/main" val="1344471317"/>
                        </a:ext>
                      </a:extLst>
                    </a:gridCol>
                    <a:gridCol w="1131148">
                      <a:extLst>
                        <a:ext uri="{9D8B030D-6E8A-4147-A177-3AD203B41FA5}">
                          <a16:colId xmlns:a16="http://schemas.microsoft.com/office/drawing/2014/main" val="162716756"/>
                        </a:ext>
                      </a:extLst>
                    </a:gridCol>
                    <a:gridCol w="1887583">
                      <a:extLst>
                        <a:ext uri="{9D8B030D-6E8A-4147-A177-3AD203B41FA5}">
                          <a16:colId xmlns:a16="http://schemas.microsoft.com/office/drawing/2014/main" val="1085561857"/>
                        </a:ext>
                      </a:extLst>
                    </a:gridCol>
                    <a:gridCol w="989511">
                      <a:extLst>
                        <a:ext uri="{9D8B030D-6E8A-4147-A177-3AD203B41FA5}">
                          <a16:colId xmlns:a16="http://schemas.microsoft.com/office/drawing/2014/main" val="2057513495"/>
                        </a:ext>
                      </a:extLst>
                    </a:gridCol>
                    <a:gridCol w="989511">
                      <a:extLst>
                        <a:ext uri="{9D8B030D-6E8A-4147-A177-3AD203B41FA5}">
                          <a16:colId xmlns:a16="http://schemas.microsoft.com/office/drawing/2014/main" val="1499746061"/>
                        </a:ext>
                      </a:extLst>
                    </a:gridCol>
                  </a:tblGrid>
                  <a:tr h="857558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 Sets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LWE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RLWE (RGSW)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701883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Noise Std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Decomp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Noise Std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Decomp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485790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Base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Deg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Base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Deg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7273857"/>
                      </a:ext>
                    </a:extLst>
                  </a:tr>
                  <a:tr h="8575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Set 1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462" t="-69504" r="-923077" b="-946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581" t="-69504" r="-364516" b="-946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1242" t="-69504" r="-638562" b="-946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8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5135" t="-69504" r="-345405" b="-946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0968" t="-69504" r="-106129" b="-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933742" t="-208511" r="-101840" b="-20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51482374"/>
                      </a:ext>
                    </a:extLst>
                  </a:tr>
                  <a:tr h="8575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Set 2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33742" t="-308511" r="-101840" b="-10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7818271"/>
                      </a:ext>
                    </a:extLst>
                  </a:tr>
                  <a:tr h="8575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Set 3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33742" t="-408511" r="-101840" b="-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933538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631CF98-8953-4FF3-A141-B45ECDFE8BC5}"/>
              </a:ext>
            </a:extLst>
          </p:cNvPr>
          <p:cNvSpPr/>
          <p:nvPr/>
        </p:nvSpPr>
        <p:spPr>
          <a:xfrm>
            <a:off x="2241451" y="6118163"/>
            <a:ext cx="83184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>
                <a:latin typeface="NimbusSanL-Regu"/>
              </a:rPr>
              <a:t>About 110 bits of security according to the LWE estimator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932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EF6F-3A87-4393-A750-63166130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MK TFHE: Experimental Results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B4995AA-945F-4E0D-8874-760839B9ADD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0266198"/>
              </p:ext>
            </p:extLst>
          </p:nvPr>
        </p:nvGraphicFramePr>
        <p:xfrm>
          <a:off x="899161" y="1690688"/>
          <a:ext cx="10515600" cy="4179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51933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1315201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666379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446127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03598556"/>
                    </a:ext>
                  </a:extLst>
                </a:gridCol>
              </a:tblGrid>
              <a:tr h="5593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Parameter</a:t>
                      </a:r>
                    </a:p>
                    <a:p>
                      <a:pPr algn="ctr"/>
                      <a:r>
                        <a:rPr lang="en-US" sz="2400" dirty="0"/>
                        <a:t>Sets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Fresh</a:t>
                      </a:r>
                    </a:p>
                    <a:p>
                      <a:pPr algn="ctr"/>
                      <a:r>
                        <a:rPr lang="en-US" sz="2400" dirty="0"/>
                        <a:t>Ciphertext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 of parties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Multi-Key</a:t>
                      </a:r>
                    </a:p>
                    <a:p>
                      <a:pPr algn="ctr"/>
                      <a:r>
                        <a:rPr lang="en-US" sz="2400" dirty="0"/>
                        <a:t>Ciphertext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NAND + Boot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956451"/>
                  </a:ext>
                </a:extLst>
              </a:tr>
              <a:tr h="5593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Set 1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2.19 KB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4.38 KB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0.27 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708059"/>
                  </a:ext>
                </a:extLst>
              </a:tr>
              <a:tr h="559357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Set 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4.38 KB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0.43 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9566760"/>
                  </a:ext>
                </a:extLst>
              </a:tr>
              <a:tr h="559357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8.77 KB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1.45 s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61881"/>
                  </a:ext>
                </a:extLst>
              </a:tr>
              <a:tr h="559357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Set 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4.38 KB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0.50 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61811838"/>
                  </a:ext>
                </a:extLst>
              </a:tr>
              <a:tr h="559357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8.77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1.90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944355"/>
                  </a:ext>
                </a:extLst>
              </a:tr>
              <a:tr h="559357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17.32 KB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7.16 s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29149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35249E8-04C6-4B69-99E2-C6EC8E0E614B}"/>
              </a:ext>
            </a:extLst>
          </p:cNvPr>
          <p:cNvSpPr/>
          <p:nvPr/>
        </p:nvSpPr>
        <p:spPr>
          <a:xfrm>
            <a:off x="1976845" y="6031210"/>
            <a:ext cx="8697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NimbusSanL-Regu"/>
              </a:rPr>
              <a:t>Core i7-4910MQ at 2.90GHz laptop, running on a single thread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21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2E15D0B-F5BA-41F4-B180-A843B740025E}"/>
              </a:ext>
            </a:extLst>
          </p:cNvPr>
          <p:cNvGrpSpPr/>
          <p:nvPr/>
        </p:nvGrpSpPr>
        <p:grpSpPr>
          <a:xfrm>
            <a:off x="8147472" y="2135341"/>
            <a:ext cx="2268180" cy="1912562"/>
            <a:chOff x="8147472" y="2135341"/>
            <a:chExt cx="2268180" cy="1912562"/>
          </a:xfrm>
        </p:grpSpPr>
        <p:pic>
          <p:nvPicPr>
            <p:cNvPr id="25" name="Picture 24" descr="A picture containing looking, sitting, white&#10;&#10;Description automatically generated">
              <a:extLst>
                <a:ext uri="{FF2B5EF4-FFF2-40B4-BE49-F238E27FC236}">
                  <a16:creationId xmlns:a16="http://schemas.microsoft.com/office/drawing/2014/main" id="{A6695DAF-E34B-4C0C-8986-25CE415E9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7472" y="2135341"/>
              <a:ext cx="2006623" cy="1912562"/>
            </a:xfrm>
            <a:prstGeom prst="rect">
              <a:avLst/>
            </a:prstGeom>
          </p:spPr>
        </p:pic>
        <p:pic>
          <p:nvPicPr>
            <p:cNvPr id="26" name="그림 17">
              <a:extLst>
                <a:ext uri="{FF2B5EF4-FFF2-40B4-BE49-F238E27FC236}">
                  <a16:creationId xmlns:a16="http://schemas.microsoft.com/office/drawing/2014/main" id="{24DC31C9-A1F5-42E1-9EBF-F8576D4A0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946">
              <a:off x="9935312" y="2516038"/>
              <a:ext cx="480340" cy="480340"/>
            </a:xfrm>
            <a:prstGeom prst="rect">
              <a:avLst/>
            </a:prstGeom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Homomorphic Encryption (HE)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884700-6F1E-408F-A7E7-BF8933AD4E84}"/>
              </a:ext>
            </a:extLst>
          </p:cNvPr>
          <p:cNvGrpSpPr/>
          <p:nvPr/>
        </p:nvGrpSpPr>
        <p:grpSpPr>
          <a:xfrm>
            <a:off x="8326792" y="1744636"/>
            <a:ext cx="2457742" cy="2186432"/>
            <a:chOff x="8326792" y="1744636"/>
            <a:chExt cx="2457742" cy="2186432"/>
          </a:xfrm>
        </p:grpSpPr>
        <p:pic>
          <p:nvPicPr>
            <p:cNvPr id="3" name="Picture 2" descr="A picture containing yellow, air&#10;&#10;Description automatically generated">
              <a:extLst>
                <a:ext uri="{FF2B5EF4-FFF2-40B4-BE49-F238E27FC236}">
                  <a16:creationId xmlns:a16="http://schemas.microsoft.com/office/drawing/2014/main" id="{89B7F3D6-5888-4452-A27A-0EF55B7AC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792" y="2286839"/>
              <a:ext cx="2457742" cy="164422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67EA010-DEBA-4B45-B36D-535111AAD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946">
              <a:off x="9619347" y="1744636"/>
              <a:ext cx="668713" cy="668713"/>
            </a:xfrm>
            <a:prstGeom prst="rect">
              <a:avLst/>
            </a:prstGeom>
          </p:spPr>
        </p:pic>
      </p:grpSp>
      <p:pic>
        <p:nvPicPr>
          <p:cNvPr id="9" name="Picture 8" descr="A close up of a toy doll&#10;&#10;Description automatically generated">
            <a:extLst>
              <a:ext uri="{FF2B5EF4-FFF2-40B4-BE49-F238E27FC236}">
                <a16:creationId xmlns:a16="http://schemas.microsoft.com/office/drawing/2014/main" id="{441F3A8F-10AC-4FAF-AE5E-8F406452E8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83" y="1412388"/>
            <a:ext cx="4513568" cy="291269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5440564-D341-49E5-B2C9-7EC76AA02FFD}"/>
              </a:ext>
            </a:extLst>
          </p:cNvPr>
          <p:cNvGrpSpPr/>
          <p:nvPr/>
        </p:nvGrpSpPr>
        <p:grpSpPr>
          <a:xfrm>
            <a:off x="1548351" y="4409767"/>
            <a:ext cx="4237443" cy="624365"/>
            <a:chOff x="1548351" y="4409767"/>
            <a:chExt cx="4237443" cy="62436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BBC32E2-DF6D-4EC2-BCA1-3EE3419E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29364" y="4719220"/>
              <a:ext cx="314912" cy="3149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6B9E443-71D5-4076-B2E8-7D760D8366C7}"/>
                    </a:ext>
                  </a:extLst>
                </p:cNvPr>
                <p:cNvSpPr txBox="1"/>
                <p:nvPr/>
              </p:nvSpPr>
              <p:spPr>
                <a:xfrm>
                  <a:off x="1548351" y="4409767"/>
                  <a:ext cx="88391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6B9E443-71D5-4076-B2E8-7D760D836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351" y="4409767"/>
                  <a:ext cx="883919" cy="4770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B002580-CF46-44EF-8052-8D6C0991557F}"/>
                    </a:ext>
                  </a:extLst>
                </p:cNvPr>
                <p:cNvSpPr txBox="1"/>
                <p:nvPr/>
              </p:nvSpPr>
              <p:spPr>
                <a:xfrm>
                  <a:off x="3197361" y="4409767"/>
                  <a:ext cx="88391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B002580-CF46-44EF-8052-8D6C09915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361" y="4409767"/>
                  <a:ext cx="883919" cy="4770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CDF9D0E-68B7-496E-A3F7-06BD046FECFA}"/>
                    </a:ext>
                  </a:extLst>
                </p:cNvPr>
                <p:cNvSpPr txBox="1"/>
                <p:nvPr/>
              </p:nvSpPr>
              <p:spPr>
                <a:xfrm>
                  <a:off x="4846371" y="4409767"/>
                  <a:ext cx="88391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CDF9D0E-68B7-496E-A3F7-06BD046FE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6371" y="4409767"/>
                  <a:ext cx="883919" cy="4770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2F06AB3-0F4B-499F-9E97-9013FC078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1288" y="4719220"/>
              <a:ext cx="314912" cy="31491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D30CF99-1BE7-4C70-843D-9D4D8F064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70882" y="4713945"/>
              <a:ext cx="314912" cy="31491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7F53BB6-DACE-4D66-B436-BC6E040E4B5A}"/>
              </a:ext>
            </a:extLst>
          </p:cNvPr>
          <p:cNvGrpSpPr/>
          <p:nvPr/>
        </p:nvGrpSpPr>
        <p:grpSpPr>
          <a:xfrm>
            <a:off x="2619524" y="4409767"/>
            <a:ext cx="7443112" cy="582060"/>
            <a:chOff x="2638148" y="4408821"/>
            <a:chExt cx="7443112" cy="58206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A188092-CA57-A04D-8A89-1DA30C320D58}"/>
                </a:ext>
              </a:extLst>
            </p:cNvPr>
            <p:cNvCxnSpPr>
              <a:cxnSpLocks/>
            </p:cNvCxnSpPr>
            <p:nvPr/>
          </p:nvCxnSpPr>
          <p:spPr>
            <a:xfrm>
              <a:off x="6122636" y="4647348"/>
              <a:ext cx="16630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Plus 52">
              <a:extLst>
                <a:ext uri="{FF2B5EF4-FFF2-40B4-BE49-F238E27FC236}">
                  <a16:creationId xmlns:a16="http://schemas.microsoft.com/office/drawing/2014/main" id="{FD9F95D4-889B-402F-8791-FADE64E15574}"/>
                </a:ext>
              </a:extLst>
            </p:cNvPr>
            <p:cNvSpPr/>
            <p:nvPr/>
          </p:nvSpPr>
          <p:spPr>
            <a:xfrm>
              <a:off x="4305632" y="4468896"/>
              <a:ext cx="377347" cy="364529"/>
            </a:xfrm>
            <a:prstGeom prst="mathPlus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Multiply 53">
              <a:extLst>
                <a:ext uri="{FF2B5EF4-FFF2-40B4-BE49-F238E27FC236}">
                  <a16:creationId xmlns:a16="http://schemas.microsoft.com/office/drawing/2014/main" id="{701A7A64-F1DC-463A-BE22-719C98F7276C}"/>
                </a:ext>
              </a:extLst>
            </p:cNvPr>
            <p:cNvSpPr/>
            <p:nvPr/>
          </p:nvSpPr>
          <p:spPr>
            <a:xfrm>
              <a:off x="2638148" y="4468896"/>
              <a:ext cx="392781" cy="379746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3552D7-0963-4D67-8F6A-E0BEA2A43558}"/>
                    </a:ext>
                  </a:extLst>
                </p:cNvPr>
                <p:cNvSpPr txBox="1"/>
                <p:nvPr/>
              </p:nvSpPr>
              <p:spPr>
                <a:xfrm>
                  <a:off x="8338498" y="4408821"/>
                  <a:ext cx="174276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𝒂𝒃</m:t>
                            </m:r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3552D7-0963-4D67-8F6A-E0BEA2A43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498" y="4408821"/>
                  <a:ext cx="1742762" cy="4770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825FE3A-AAD2-4220-98F8-EB080E539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66348" y="4675969"/>
              <a:ext cx="314912" cy="314912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487703E-D5D3-440E-BF39-8182016AD1A2}"/>
              </a:ext>
            </a:extLst>
          </p:cNvPr>
          <p:cNvGrpSpPr/>
          <p:nvPr/>
        </p:nvGrpSpPr>
        <p:grpSpPr>
          <a:xfrm>
            <a:off x="8363921" y="5028857"/>
            <a:ext cx="1742762" cy="1289578"/>
            <a:chOff x="8363921" y="5028857"/>
            <a:chExt cx="1742762" cy="1289578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DF1D070-A979-4975-A9FC-2373327F1BAC}"/>
                </a:ext>
              </a:extLst>
            </p:cNvPr>
            <p:cNvCxnSpPr>
              <a:cxnSpLocks/>
            </p:cNvCxnSpPr>
            <p:nvPr/>
          </p:nvCxnSpPr>
          <p:spPr>
            <a:xfrm>
              <a:off x="9244752" y="5028857"/>
              <a:ext cx="0" cy="7436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E35D092-C1FD-4EC5-A64A-A3B0F8EF02BE}"/>
                    </a:ext>
                  </a:extLst>
                </p:cNvPr>
                <p:cNvSpPr txBox="1"/>
                <p:nvPr/>
              </p:nvSpPr>
              <p:spPr>
                <a:xfrm>
                  <a:off x="8363921" y="5841381"/>
                  <a:ext cx="174276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𝒂𝒃</m:t>
                        </m:r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E35D092-C1FD-4EC5-A64A-A3B0F8EF0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921" y="5841381"/>
                  <a:ext cx="1742762" cy="4770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90C1CE0-7CBF-43A1-AECC-1416AB4D5908}"/>
              </a:ext>
            </a:extLst>
          </p:cNvPr>
          <p:cNvSpPr txBox="1"/>
          <p:nvPr/>
        </p:nvSpPr>
        <p:spPr>
          <a:xfrm>
            <a:off x="6608275" y="4778481"/>
            <a:ext cx="56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F35B85-0C3D-4BF5-B602-8CF6C41C984F}"/>
              </a:ext>
            </a:extLst>
          </p:cNvPr>
          <p:cNvSpPr txBox="1"/>
          <p:nvPr/>
        </p:nvSpPr>
        <p:spPr>
          <a:xfrm>
            <a:off x="8430193" y="5216022"/>
            <a:ext cx="122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Decryption</a:t>
            </a:r>
          </a:p>
        </p:txBody>
      </p:sp>
    </p:spTree>
    <p:extLst>
      <p:ext uri="{BB962C8B-B14F-4D97-AF65-F5344CB8AC3E}">
        <p14:creationId xmlns:p14="http://schemas.microsoft.com/office/powerpoint/2010/main" val="13987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24B711A2-B1C8-4EA0-B362-67DED5613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72" y="2055046"/>
            <a:ext cx="5953125" cy="304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72" y="1222490"/>
            <a:ext cx="1851998" cy="166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3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Multi-key Homomorphic Encryption (MKHE)</a:t>
            </a:r>
          </a:p>
        </p:txBody>
      </p:sp>
      <p:pic>
        <p:nvPicPr>
          <p:cNvPr id="9" name="Picture 8" descr="A close up of a toy doll&#10;&#10;Description automatically generated">
            <a:extLst>
              <a:ext uri="{FF2B5EF4-FFF2-40B4-BE49-F238E27FC236}">
                <a16:creationId xmlns:a16="http://schemas.microsoft.com/office/drawing/2014/main" id="{441F3A8F-10AC-4FAF-AE5E-8F406452E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83" y="1412388"/>
            <a:ext cx="4513568" cy="291269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52E33A9-A71D-4274-861F-A011CBD3F076}"/>
              </a:ext>
            </a:extLst>
          </p:cNvPr>
          <p:cNvGrpSpPr/>
          <p:nvPr/>
        </p:nvGrpSpPr>
        <p:grpSpPr>
          <a:xfrm>
            <a:off x="8363921" y="5028857"/>
            <a:ext cx="1742762" cy="1289578"/>
            <a:chOff x="8363921" y="5028857"/>
            <a:chExt cx="1742762" cy="1289578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DF1D070-A979-4975-A9FC-2373327F1BAC}"/>
                </a:ext>
              </a:extLst>
            </p:cNvPr>
            <p:cNvCxnSpPr>
              <a:cxnSpLocks/>
            </p:cNvCxnSpPr>
            <p:nvPr/>
          </p:nvCxnSpPr>
          <p:spPr>
            <a:xfrm>
              <a:off x="9244752" y="5028857"/>
              <a:ext cx="0" cy="7436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E35D092-C1FD-4EC5-A64A-A3B0F8EF02BE}"/>
                    </a:ext>
                  </a:extLst>
                </p:cNvPr>
                <p:cNvSpPr txBox="1"/>
                <p:nvPr/>
              </p:nvSpPr>
              <p:spPr>
                <a:xfrm>
                  <a:off x="8363921" y="5841381"/>
                  <a:ext cx="174276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𝒂𝒃</m:t>
                        </m:r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E35D092-C1FD-4EC5-A64A-A3B0F8EF0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921" y="5841381"/>
                  <a:ext cx="1742762" cy="4770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BA76A08-69BC-42F6-BB81-B3CDFAC0AE6B}"/>
              </a:ext>
            </a:extLst>
          </p:cNvPr>
          <p:cNvGrpSpPr/>
          <p:nvPr/>
        </p:nvGrpSpPr>
        <p:grpSpPr>
          <a:xfrm>
            <a:off x="1548351" y="4409767"/>
            <a:ext cx="4181939" cy="615619"/>
            <a:chOff x="1548351" y="4409767"/>
            <a:chExt cx="4181939" cy="6156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6B9E443-71D5-4076-B2E8-7D760D8366C7}"/>
                    </a:ext>
                  </a:extLst>
                </p:cNvPr>
                <p:cNvSpPr txBox="1"/>
                <p:nvPr/>
              </p:nvSpPr>
              <p:spPr>
                <a:xfrm>
                  <a:off x="1548351" y="4409767"/>
                  <a:ext cx="88391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6B9E443-71D5-4076-B2E8-7D760D836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351" y="4409767"/>
                  <a:ext cx="883919" cy="4770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B002580-CF46-44EF-8052-8D6C0991557F}"/>
                    </a:ext>
                  </a:extLst>
                </p:cNvPr>
                <p:cNvSpPr txBox="1"/>
                <p:nvPr/>
              </p:nvSpPr>
              <p:spPr>
                <a:xfrm>
                  <a:off x="3197361" y="4409767"/>
                  <a:ext cx="88391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B002580-CF46-44EF-8052-8D6C09915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361" y="4409767"/>
                  <a:ext cx="883919" cy="4770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CDF9D0E-68B7-496E-A3F7-06BD046FECFA}"/>
                    </a:ext>
                  </a:extLst>
                </p:cNvPr>
                <p:cNvSpPr txBox="1"/>
                <p:nvPr/>
              </p:nvSpPr>
              <p:spPr>
                <a:xfrm>
                  <a:off x="4846371" y="4409767"/>
                  <a:ext cx="88391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CDF9D0E-68B7-496E-A3F7-06BD046FE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6371" y="4409767"/>
                  <a:ext cx="883919" cy="4770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그림 27">
              <a:extLst>
                <a:ext uri="{FF2B5EF4-FFF2-40B4-BE49-F238E27FC236}">
                  <a16:creationId xmlns:a16="http://schemas.microsoft.com/office/drawing/2014/main" id="{03A6BDF7-0CF5-44A4-9CE2-12A896511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6362" y="4737445"/>
              <a:ext cx="287941" cy="287941"/>
            </a:xfrm>
            <a:prstGeom prst="rect">
              <a:avLst/>
            </a:prstGeom>
          </p:spPr>
        </p:pic>
        <p:pic>
          <p:nvPicPr>
            <p:cNvPr id="20" name="그림 28">
              <a:extLst>
                <a:ext uri="{FF2B5EF4-FFF2-40B4-BE49-F238E27FC236}">
                  <a16:creationId xmlns:a16="http://schemas.microsoft.com/office/drawing/2014/main" id="{45B98516-B4F6-40B4-9DB3-CE177DF53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04754" y="4737445"/>
              <a:ext cx="192179" cy="23540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E10E676-D7B5-447B-89A7-64FE9881E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96021" y="4705244"/>
              <a:ext cx="314912" cy="31491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8DBC89-7810-4C94-975B-1D75BB703140}"/>
              </a:ext>
            </a:extLst>
          </p:cNvPr>
          <p:cNvGrpSpPr/>
          <p:nvPr/>
        </p:nvGrpSpPr>
        <p:grpSpPr>
          <a:xfrm>
            <a:off x="2638148" y="4408821"/>
            <a:ext cx="7573596" cy="669802"/>
            <a:chOff x="2638148" y="4408821"/>
            <a:chExt cx="7573596" cy="66980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A188092-CA57-A04D-8A89-1DA30C320D58}"/>
                </a:ext>
              </a:extLst>
            </p:cNvPr>
            <p:cNvCxnSpPr>
              <a:cxnSpLocks/>
            </p:cNvCxnSpPr>
            <p:nvPr/>
          </p:nvCxnSpPr>
          <p:spPr>
            <a:xfrm>
              <a:off x="6122636" y="4647348"/>
              <a:ext cx="16630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Plus 52">
              <a:extLst>
                <a:ext uri="{FF2B5EF4-FFF2-40B4-BE49-F238E27FC236}">
                  <a16:creationId xmlns:a16="http://schemas.microsoft.com/office/drawing/2014/main" id="{FD9F95D4-889B-402F-8791-FADE64E15574}"/>
                </a:ext>
              </a:extLst>
            </p:cNvPr>
            <p:cNvSpPr/>
            <p:nvPr/>
          </p:nvSpPr>
          <p:spPr>
            <a:xfrm>
              <a:off x="4305632" y="4468896"/>
              <a:ext cx="377347" cy="364529"/>
            </a:xfrm>
            <a:prstGeom prst="mathPlus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Multiply 53">
              <a:extLst>
                <a:ext uri="{FF2B5EF4-FFF2-40B4-BE49-F238E27FC236}">
                  <a16:creationId xmlns:a16="http://schemas.microsoft.com/office/drawing/2014/main" id="{701A7A64-F1DC-463A-BE22-719C98F7276C}"/>
                </a:ext>
              </a:extLst>
            </p:cNvPr>
            <p:cNvSpPr/>
            <p:nvPr/>
          </p:nvSpPr>
          <p:spPr>
            <a:xfrm>
              <a:off x="2638148" y="4468896"/>
              <a:ext cx="392781" cy="379746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3552D7-0963-4D67-8F6A-E0BEA2A43558}"/>
                    </a:ext>
                  </a:extLst>
                </p:cNvPr>
                <p:cNvSpPr txBox="1"/>
                <p:nvPr/>
              </p:nvSpPr>
              <p:spPr>
                <a:xfrm>
                  <a:off x="8338498" y="4408821"/>
                  <a:ext cx="174276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𝒂𝒃</m:t>
                            </m:r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3552D7-0963-4D67-8F6A-E0BEA2A43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498" y="4408821"/>
                  <a:ext cx="1742762" cy="4770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그림 27">
              <a:extLst>
                <a:ext uri="{FF2B5EF4-FFF2-40B4-BE49-F238E27FC236}">
                  <a16:creationId xmlns:a16="http://schemas.microsoft.com/office/drawing/2014/main" id="{7B3D6C4D-BF8F-4364-AC94-1754E167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3803" y="4593474"/>
              <a:ext cx="287941" cy="287941"/>
            </a:xfrm>
            <a:prstGeom prst="rect">
              <a:avLst/>
            </a:prstGeom>
          </p:spPr>
        </p:pic>
        <p:pic>
          <p:nvPicPr>
            <p:cNvPr id="23" name="그림 28">
              <a:extLst>
                <a:ext uri="{FF2B5EF4-FFF2-40B4-BE49-F238E27FC236}">
                  <a16:creationId xmlns:a16="http://schemas.microsoft.com/office/drawing/2014/main" id="{E681C385-9DF8-447B-B534-EA26A2DB7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795329" y="4646008"/>
              <a:ext cx="192179" cy="23540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72A6534-9684-4E6B-85E2-21CE67978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68182" y="4763711"/>
              <a:ext cx="314912" cy="31491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179AE1-E1F0-457F-B681-CD255407A189}"/>
              </a:ext>
            </a:extLst>
          </p:cNvPr>
          <p:cNvGrpSpPr/>
          <p:nvPr/>
        </p:nvGrpSpPr>
        <p:grpSpPr>
          <a:xfrm>
            <a:off x="8133847" y="1699306"/>
            <a:ext cx="2662393" cy="2209449"/>
            <a:chOff x="8122141" y="1721619"/>
            <a:chExt cx="2662393" cy="2209449"/>
          </a:xfrm>
        </p:grpSpPr>
        <p:pic>
          <p:nvPicPr>
            <p:cNvPr id="29" name="Picture 28" descr="A picture containing yellow, air&#10;&#10;Description automatically generated">
              <a:extLst>
                <a:ext uri="{FF2B5EF4-FFF2-40B4-BE49-F238E27FC236}">
                  <a16:creationId xmlns:a16="http://schemas.microsoft.com/office/drawing/2014/main" id="{62B742FF-96A9-4832-A5D2-7D03215C6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792" y="2286839"/>
              <a:ext cx="2457742" cy="1644229"/>
            </a:xfrm>
            <a:prstGeom prst="rect">
              <a:avLst/>
            </a:prstGeom>
          </p:spPr>
        </p:pic>
        <p:pic>
          <p:nvPicPr>
            <p:cNvPr id="25" name="그림 7">
              <a:extLst>
                <a:ext uri="{FF2B5EF4-FFF2-40B4-BE49-F238E27FC236}">
                  <a16:creationId xmlns:a16="http://schemas.microsoft.com/office/drawing/2014/main" id="{C7316C9B-B998-4AA8-8973-5C895A68E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717017" y="1950188"/>
              <a:ext cx="716761" cy="716761"/>
            </a:xfrm>
            <a:prstGeom prst="rect">
              <a:avLst/>
            </a:prstGeom>
          </p:spPr>
        </p:pic>
        <p:pic>
          <p:nvPicPr>
            <p:cNvPr id="26" name="그림 17">
              <a:extLst>
                <a:ext uri="{FF2B5EF4-FFF2-40B4-BE49-F238E27FC236}">
                  <a16:creationId xmlns:a16="http://schemas.microsoft.com/office/drawing/2014/main" id="{A4885955-64DE-47ED-B876-1FDD1C17D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946">
              <a:off x="9078137" y="1721619"/>
              <a:ext cx="576245" cy="576245"/>
            </a:xfrm>
            <a:prstGeom prst="rect">
              <a:avLst/>
            </a:prstGeom>
          </p:spPr>
        </p:pic>
        <p:pic>
          <p:nvPicPr>
            <p:cNvPr id="28" name="그림 13">
              <a:extLst>
                <a:ext uri="{FF2B5EF4-FFF2-40B4-BE49-F238E27FC236}">
                  <a16:creationId xmlns:a16="http://schemas.microsoft.com/office/drawing/2014/main" id="{EC155DA0-66E2-488B-9000-ACF55A32F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122141" y="1825440"/>
              <a:ext cx="716761" cy="716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73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44076"/>
            <a:ext cx="10515600" cy="1325563"/>
          </a:xfrm>
        </p:spPr>
        <p:txBody>
          <a:bodyPr/>
          <a:lstStyle/>
          <a:p>
            <a:r>
              <a:rPr lang="en-US" dirty="0"/>
              <a:t>Building (2-round) MPC protocol</a:t>
            </a:r>
            <a:br>
              <a:rPr lang="en-US" dirty="0"/>
            </a:br>
            <a:r>
              <a:rPr lang="en-US" dirty="0"/>
              <a:t>					from MKHE  (MW’16)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183893-F2C2-4E74-BA1A-D1208D2A7BAA}"/>
              </a:ext>
            </a:extLst>
          </p:cNvPr>
          <p:cNvSpPr txBox="1"/>
          <p:nvPr/>
        </p:nvSpPr>
        <p:spPr>
          <a:xfrm>
            <a:off x="7129530" y="2555510"/>
            <a:ext cx="44307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Local </a:t>
            </a:r>
            <a:r>
              <a:rPr lang="en-US" sz="2500" dirty="0" err="1"/>
              <a:t>KeyGen</a:t>
            </a:r>
            <a:r>
              <a:rPr lang="en-US" sz="2500" dirty="0"/>
              <a:t> &amp; Encryption</a:t>
            </a:r>
          </a:p>
          <a:p>
            <a:r>
              <a:rPr lang="en-US" sz="2500" dirty="0"/>
              <a:t>&amp; Distributed decryption!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F9BD1B-02E0-45DA-B4BF-25FAC1016901}"/>
              </a:ext>
            </a:extLst>
          </p:cNvPr>
          <p:cNvGrpSpPr/>
          <p:nvPr/>
        </p:nvGrpSpPr>
        <p:grpSpPr>
          <a:xfrm>
            <a:off x="2580943" y="3190695"/>
            <a:ext cx="4990547" cy="3083605"/>
            <a:chOff x="1889179" y="3072711"/>
            <a:chExt cx="4990547" cy="308360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E75681-8D41-4CD9-B0D8-80BA915024E5}"/>
                </a:ext>
              </a:extLst>
            </p:cNvPr>
            <p:cNvGrpSpPr/>
            <p:nvPr/>
          </p:nvGrpSpPr>
          <p:grpSpPr>
            <a:xfrm>
              <a:off x="1889179" y="5453564"/>
              <a:ext cx="905952" cy="615619"/>
              <a:chOff x="1548351" y="4409767"/>
              <a:chExt cx="905952" cy="6156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6B9E443-71D5-4076-B2E8-7D760D8366C7}"/>
                      </a:ext>
                    </a:extLst>
                  </p:cNvPr>
                  <p:cNvSpPr txBox="1"/>
                  <p:nvPr/>
                </p:nvSpPr>
                <p:spPr>
                  <a:xfrm>
                    <a:off x="1548351" y="4409767"/>
                    <a:ext cx="883919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oMath>
                      </m:oMathPara>
                    </a14:m>
                    <a:endParaRPr lang="en-US" sz="2500" b="1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6B9E443-71D5-4076-B2E8-7D760D8366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8351" y="4409767"/>
                    <a:ext cx="883919" cy="4770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9" name="그림 27">
                <a:extLst>
                  <a:ext uri="{FF2B5EF4-FFF2-40B4-BE49-F238E27FC236}">
                    <a16:creationId xmlns:a16="http://schemas.microsoft.com/office/drawing/2014/main" id="{03A6BDF7-0CF5-44A4-9CE2-12A896511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6362" y="4737445"/>
                <a:ext cx="287941" cy="287941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A5CBF0-3612-4B70-BB09-68F90C4DF627}"/>
                </a:ext>
              </a:extLst>
            </p:cNvPr>
            <p:cNvGrpSpPr/>
            <p:nvPr/>
          </p:nvGrpSpPr>
          <p:grpSpPr>
            <a:xfrm>
              <a:off x="5995807" y="5593231"/>
              <a:ext cx="883919" cy="563085"/>
              <a:chOff x="4846371" y="4409767"/>
              <a:chExt cx="883919" cy="5630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FCDF9D0E-68B7-496E-A3F7-06BD046FECFA}"/>
                      </a:ext>
                    </a:extLst>
                  </p:cNvPr>
                  <p:cNvSpPr txBox="1"/>
                  <p:nvPr/>
                </p:nvSpPr>
                <p:spPr>
                  <a:xfrm>
                    <a:off x="4846371" y="4409767"/>
                    <a:ext cx="883919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oMath>
                      </m:oMathPara>
                    </a14:m>
                    <a:endParaRPr lang="en-US" sz="2500" b="1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FCDF9D0E-68B7-496E-A3F7-06BD046FEC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6371" y="4409767"/>
                    <a:ext cx="883919" cy="4770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0" name="그림 28">
                <a:extLst>
                  <a:ext uri="{FF2B5EF4-FFF2-40B4-BE49-F238E27FC236}">
                    <a16:creationId xmlns:a16="http://schemas.microsoft.com/office/drawing/2014/main" id="{45B98516-B4F6-40B4-9DB3-CE177DF53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504754" y="4737445"/>
                <a:ext cx="192179" cy="235407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71A879F-A920-4D16-AEFD-786BB9F6E7EC}"/>
                </a:ext>
              </a:extLst>
            </p:cNvPr>
            <p:cNvGrpSpPr/>
            <p:nvPr/>
          </p:nvGrpSpPr>
          <p:grpSpPr>
            <a:xfrm>
              <a:off x="4585024" y="3072711"/>
              <a:ext cx="913572" cy="610389"/>
              <a:chOff x="3197361" y="4409767"/>
              <a:chExt cx="913572" cy="6103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B002580-CF46-44EF-8052-8D6C0991557F}"/>
                      </a:ext>
                    </a:extLst>
                  </p:cNvPr>
                  <p:cNvSpPr txBox="1"/>
                  <p:nvPr/>
                </p:nvSpPr>
                <p:spPr>
                  <a:xfrm>
                    <a:off x="3197361" y="4409767"/>
                    <a:ext cx="883919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oMath>
                      </m:oMathPara>
                    </a14:m>
                    <a:endParaRPr lang="en-US" sz="2500" b="1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B002580-CF46-44EF-8052-8D6C099155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7361" y="4409767"/>
                    <a:ext cx="883919" cy="4770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E10E676-D7B5-447B-89A7-64FE9881E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96021" y="4705244"/>
                <a:ext cx="314912" cy="314912"/>
              </a:xfrm>
              <a:prstGeom prst="rect">
                <a:avLst/>
              </a:prstGeom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BB061B-583D-4D81-8B38-AC7EDC5FB03A}"/>
              </a:ext>
            </a:extLst>
          </p:cNvPr>
          <p:cNvGrpSpPr/>
          <p:nvPr/>
        </p:nvGrpSpPr>
        <p:grpSpPr>
          <a:xfrm>
            <a:off x="3399161" y="4003769"/>
            <a:ext cx="3508994" cy="1589463"/>
            <a:chOff x="2707397" y="4003769"/>
            <a:chExt cx="3508994" cy="1589463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DF1D070-A979-4975-A9FC-2373327F1BAC}"/>
                </a:ext>
              </a:extLst>
            </p:cNvPr>
            <p:cNvCxnSpPr>
              <a:cxnSpLocks/>
            </p:cNvCxnSpPr>
            <p:nvPr/>
          </p:nvCxnSpPr>
          <p:spPr>
            <a:xfrm>
              <a:off x="4237749" y="4003769"/>
              <a:ext cx="0" cy="4005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D649056-7C80-403C-A9F6-B544D5C4580D}"/>
                </a:ext>
              </a:extLst>
            </p:cNvPr>
            <p:cNvGrpSpPr/>
            <p:nvPr/>
          </p:nvGrpSpPr>
          <p:grpSpPr>
            <a:xfrm>
              <a:off x="3490597" y="4636088"/>
              <a:ext cx="1873246" cy="669802"/>
              <a:chOff x="8338498" y="4408821"/>
              <a:chExt cx="1873246" cy="6698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33552D7-0963-4D67-8F6A-E0BEA2A43558}"/>
                      </a:ext>
                    </a:extLst>
                  </p:cNvPr>
                  <p:cNvSpPr txBox="1"/>
                  <p:nvPr/>
                </p:nvSpPr>
                <p:spPr>
                  <a:xfrm>
                    <a:off x="8338498" y="4408821"/>
                    <a:ext cx="1742762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  <m:t>𝒂𝒃</m:t>
                              </m:r>
                              <m: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oMath>
                      </m:oMathPara>
                    </a14:m>
                    <a:endParaRPr lang="en-US" sz="2500" b="1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33552D7-0963-4D67-8F6A-E0BEA2A435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8498" y="4408821"/>
                    <a:ext cx="1742762" cy="4770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2" name="그림 27">
                <a:extLst>
                  <a:ext uri="{FF2B5EF4-FFF2-40B4-BE49-F238E27FC236}">
                    <a16:creationId xmlns:a16="http://schemas.microsoft.com/office/drawing/2014/main" id="{7B3D6C4D-BF8F-4364-AC94-1754E1678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23803" y="4593474"/>
                <a:ext cx="287941" cy="287941"/>
              </a:xfrm>
              <a:prstGeom prst="rect">
                <a:avLst/>
              </a:prstGeom>
            </p:spPr>
          </p:pic>
          <p:pic>
            <p:nvPicPr>
              <p:cNvPr id="23" name="그림 28">
                <a:extLst>
                  <a:ext uri="{FF2B5EF4-FFF2-40B4-BE49-F238E27FC236}">
                    <a16:creationId xmlns:a16="http://schemas.microsoft.com/office/drawing/2014/main" id="{E681C385-9DF8-447B-B534-EA26A2DB7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795329" y="4646008"/>
                <a:ext cx="192179" cy="235407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F72A6534-9684-4E6B-85E2-21CE67978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68182" y="4763711"/>
                <a:ext cx="314912" cy="314912"/>
              </a:xfrm>
              <a:prstGeom prst="rect">
                <a:avLst/>
              </a:prstGeom>
            </p:spPr>
          </p:pic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352CCE3-EE74-4709-BA24-A6542BCC2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7397" y="5064102"/>
              <a:ext cx="771197" cy="3894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40C6FE3-45F1-4303-9B98-5B0125F50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3257" y="5258833"/>
              <a:ext cx="652744" cy="3343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0AE5472-F657-4B74-87D3-C44319122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4909" y="4005761"/>
              <a:ext cx="0" cy="3674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C98905E-0ACB-4D2A-AD58-E5CF28507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1894" y="5199895"/>
              <a:ext cx="754338" cy="3933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BBBECD3-ADF0-41F3-9F27-DC7559913143}"/>
                </a:ext>
              </a:extLst>
            </p:cNvPr>
            <p:cNvCxnSpPr>
              <a:cxnSpLocks/>
            </p:cNvCxnSpPr>
            <p:nvPr/>
          </p:nvCxnSpPr>
          <p:spPr>
            <a:xfrm>
              <a:off x="5557140" y="5118155"/>
              <a:ext cx="659251" cy="3354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EC99B6A-CF73-45B0-B66C-1E33DBD35221}"/>
              </a:ext>
            </a:extLst>
          </p:cNvPr>
          <p:cNvGrpSpPr/>
          <p:nvPr/>
        </p:nvGrpSpPr>
        <p:grpSpPr>
          <a:xfrm>
            <a:off x="973449" y="1634900"/>
            <a:ext cx="8316611" cy="4693936"/>
            <a:chOff x="305507" y="1423307"/>
            <a:chExt cx="8292789" cy="469393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353AFA-0778-470D-BB24-1FA27A8D9F79}"/>
                </a:ext>
              </a:extLst>
            </p:cNvPr>
            <p:cNvGrpSpPr/>
            <p:nvPr/>
          </p:nvGrpSpPr>
          <p:grpSpPr>
            <a:xfrm>
              <a:off x="305507" y="3429000"/>
              <a:ext cx="1943646" cy="2688243"/>
              <a:chOff x="440341" y="1651371"/>
              <a:chExt cx="1943646" cy="2688243"/>
            </a:xfrm>
          </p:grpSpPr>
          <p:pic>
            <p:nvPicPr>
              <p:cNvPr id="28" name="그림 13">
                <a:extLst>
                  <a:ext uri="{FF2B5EF4-FFF2-40B4-BE49-F238E27FC236}">
                    <a16:creationId xmlns:a16="http://schemas.microsoft.com/office/drawing/2014/main" id="{EC155DA0-66E2-488B-9000-ACF55A32F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440341" y="1651371"/>
                <a:ext cx="715914" cy="715914"/>
              </a:xfrm>
              <a:prstGeom prst="rect">
                <a:avLst/>
              </a:prstGeom>
            </p:spPr>
          </p:pic>
          <p:pic>
            <p:nvPicPr>
              <p:cNvPr id="5" name="Picture 4" descr="A person wearing a costume posing for the camera&#10;&#10;Description automatically generated">
                <a:extLst>
                  <a:ext uri="{FF2B5EF4-FFF2-40B4-BE49-F238E27FC236}">
                    <a16:creationId xmlns:a16="http://schemas.microsoft.com/office/drawing/2014/main" id="{962CBDF9-089B-4E41-9F9A-941D9D1B19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64" y="1976786"/>
                <a:ext cx="1631823" cy="2362828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A5C91B-5BFC-46B5-9178-AA9CBBFCC5E2}"/>
                </a:ext>
              </a:extLst>
            </p:cNvPr>
            <p:cNvGrpSpPr/>
            <p:nvPr/>
          </p:nvGrpSpPr>
          <p:grpSpPr>
            <a:xfrm>
              <a:off x="3072799" y="1423307"/>
              <a:ext cx="2026651" cy="2322457"/>
              <a:chOff x="2572384" y="1795397"/>
              <a:chExt cx="2026651" cy="2322457"/>
            </a:xfrm>
          </p:grpSpPr>
          <p:pic>
            <p:nvPicPr>
              <p:cNvPr id="26" name="그림 17">
                <a:extLst>
                  <a:ext uri="{FF2B5EF4-FFF2-40B4-BE49-F238E27FC236}">
                    <a16:creationId xmlns:a16="http://schemas.microsoft.com/office/drawing/2014/main" id="{A4885955-64DE-47ED-B876-1FDD1C17D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946">
                <a:off x="2572384" y="1795397"/>
                <a:ext cx="622947" cy="622947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holding&#10;&#10;Description automatically generated">
                <a:extLst>
                  <a:ext uri="{FF2B5EF4-FFF2-40B4-BE49-F238E27FC236}">
                    <a16:creationId xmlns:a16="http://schemas.microsoft.com/office/drawing/2014/main" id="{F76DEC64-C1FD-42DE-977A-57195FBDDA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0874" y="2041729"/>
                <a:ext cx="1708161" cy="2076125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B455A1-3F27-47C7-91D4-044126EE0ED2}"/>
                </a:ext>
              </a:extLst>
            </p:cNvPr>
            <p:cNvGrpSpPr/>
            <p:nvPr/>
          </p:nvGrpSpPr>
          <p:grpSpPr>
            <a:xfrm>
              <a:off x="6325975" y="3912041"/>
              <a:ext cx="2272321" cy="2157142"/>
              <a:chOff x="6325975" y="3912041"/>
              <a:chExt cx="2272321" cy="2157142"/>
            </a:xfrm>
          </p:grpSpPr>
          <p:pic>
            <p:nvPicPr>
              <p:cNvPr id="25" name="그림 7">
                <a:extLst>
                  <a:ext uri="{FF2B5EF4-FFF2-40B4-BE49-F238E27FC236}">
                    <a16:creationId xmlns:a16="http://schemas.microsoft.com/office/drawing/2014/main" id="{C7316C9B-B998-4AA8-8973-5C895A68E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325975" y="3912041"/>
                <a:ext cx="723600" cy="723601"/>
              </a:xfrm>
              <a:prstGeom prst="rect">
                <a:avLst/>
              </a:prstGeom>
            </p:spPr>
          </p:pic>
          <p:pic>
            <p:nvPicPr>
              <p:cNvPr id="4" name="Picture 3" descr="A picture containing toy, doll, holding, wearing&#10;&#10;Description automatically generated">
                <a:extLst>
                  <a:ext uri="{FF2B5EF4-FFF2-40B4-BE49-F238E27FC236}">
                    <a16:creationId xmlns:a16="http://schemas.microsoft.com/office/drawing/2014/main" id="{FB6D28C7-FBDC-4D3C-982E-6761CC0E3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6682" y="4302490"/>
                <a:ext cx="1631614" cy="17666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3455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(MPC from) MKHE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748B2F-6461-4FC0-BA20-BBD55E9A8BFA}"/>
              </a:ext>
            </a:extLst>
          </p:cNvPr>
          <p:cNvCxnSpPr>
            <a:cxnSpLocks/>
          </p:cNvCxnSpPr>
          <p:nvPr/>
        </p:nvCxnSpPr>
        <p:spPr>
          <a:xfrm flipH="1">
            <a:off x="645158" y="1728242"/>
            <a:ext cx="4186660" cy="3374057"/>
          </a:xfrm>
          <a:prstGeom prst="line">
            <a:avLst/>
          </a:prstGeom>
          <a:ln w="635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E169AF-DD84-4EE2-8EE1-38AA455916C9}"/>
              </a:ext>
            </a:extLst>
          </p:cNvPr>
          <p:cNvSpPr txBox="1"/>
          <p:nvPr/>
        </p:nvSpPr>
        <p:spPr>
          <a:xfrm>
            <a:off x="337529" y="1690688"/>
            <a:ext cx="37498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Homomorphic Encryption (HE)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D85737-5031-498E-8590-C5F1F64B835A}"/>
              </a:ext>
            </a:extLst>
          </p:cNvPr>
          <p:cNvSpPr txBox="1"/>
          <p:nvPr/>
        </p:nvSpPr>
        <p:spPr>
          <a:xfrm>
            <a:off x="8253199" y="6114879"/>
            <a:ext cx="3844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Garbled Circuit, Secret Sharing</a:t>
            </a:r>
          </a:p>
        </p:txBody>
      </p:sp>
      <p:pic>
        <p:nvPicPr>
          <p:cNvPr id="3" name="Picture 2" descr="A picture containing girl, small, holding, young&#10;&#10;Description automatically generated">
            <a:extLst>
              <a:ext uri="{FF2B5EF4-FFF2-40B4-BE49-F238E27FC236}">
                <a16:creationId xmlns:a16="http://schemas.microsoft.com/office/drawing/2014/main" id="{22F5ABA1-680C-4DD9-9A26-6E6C35C1AE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738" y="1619288"/>
            <a:ext cx="4254853" cy="23724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6BA65DD-35D0-474B-B3B3-B3D0B85BCD6D}"/>
              </a:ext>
            </a:extLst>
          </p:cNvPr>
          <p:cNvSpPr txBox="1"/>
          <p:nvPr/>
        </p:nvSpPr>
        <p:spPr>
          <a:xfrm>
            <a:off x="891659" y="5136943"/>
            <a:ext cx="67728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dirty="0"/>
              <a:t>(Fully) Dynamic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/>
              <a:t>Nothing about other parties needs to be known for ahead of setup or encryption.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/>
              <a:t>Any operation on any ciphertexts at anytime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7611DA-77B7-451B-B859-5C203E789496}"/>
              </a:ext>
            </a:extLst>
          </p:cNvPr>
          <p:cNvGrpSpPr/>
          <p:nvPr/>
        </p:nvGrpSpPr>
        <p:grpSpPr>
          <a:xfrm>
            <a:off x="2457021" y="3412067"/>
            <a:ext cx="3112262" cy="1185579"/>
            <a:chOff x="2457021" y="3412067"/>
            <a:chExt cx="3112262" cy="118557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9D5BE3-7820-4918-8CF9-0DA19BF39C70}"/>
                </a:ext>
              </a:extLst>
            </p:cNvPr>
            <p:cNvSpPr txBox="1"/>
            <p:nvPr/>
          </p:nvSpPr>
          <p:spPr>
            <a:xfrm>
              <a:off x="2457021" y="3889760"/>
              <a:ext cx="31122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Distributed authority</a:t>
              </a:r>
            </a:p>
            <a:p>
              <a:r>
                <a:rPr lang="en-US" sz="2000" dirty="0"/>
                <a:t>(stronger notion of security)</a:t>
              </a:r>
            </a:p>
          </p:txBody>
        </p:sp>
        <p:sp>
          <p:nvSpPr>
            <p:cNvPr id="43" name="Arrow: Left 42">
              <a:extLst>
                <a:ext uri="{FF2B5EF4-FFF2-40B4-BE49-F238E27FC236}">
                  <a16:creationId xmlns:a16="http://schemas.microsoft.com/office/drawing/2014/main" id="{F780F3B0-7A11-481E-AA56-4F6CB1A69723}"/>
                </a:ext>
              </a:extLst>
            </p:cNvPr>
            <p:cNvSpPr/>
            <p:nvPr/>
          </p:nvSpPr>
          <p:spPr>
            <a:xfrm rot="13839665">
              <a:off x="2789309" y="3412066"/>
              <a:ext cx="507344" cy="507345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6D48DDF-258B-454B-93DF-D21A89D7C93D}"/>
              </a:ext>
            </a:extLst>
          </p:cNvPr>
          <p:cNvGrpSpPr/>
          <p:nvPr/>
        </p:nvGrpSpPr>
        <p:grpSpPr>
          <a:xfrm>
            <a:off x="645158" y="2353217"/>
            <a:ext cx="2149049" cy="974508"/>
            <a:chOff x="645158" y="2353217"/>
            <a:chExt cx="2149049" cy="97450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3E3519-EA3D-4E72-B0A9-9476DEC51D8D}"/>
                </a:ext>
              </a:extLst>
            </p:cNvPr>
            <p:cNvSpPr txBox="1"/>
            <p:nvPr/>
          </p:nvSpPr>
          <p:spPr>
            <a:xfrm>
              <a:off x="645158" y="2353217"/>
              <a:ext cx="16308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Trusted party</a:t>
              </a:r>
            </a:p>
            <a:p>
              <a:r>
                <a:rPr lang="en-US" sz="2000" dirty="0"/>
                <a:t>(semi-honest)</a:t>
              </a:r>
            </a:p>
          </p:txBody>
        </p:sp>
        <p:sp>
          <p:nvSpPr>
            <p:cNvPr id="55" name="Arrow: Left 54">
              <a:extLst>
                <a:ext uri="{FF2B5EF4-FFF2-40B4-BE49-F238E27FC236}">
                  <a16:creationId xmlns:a16="http://schemas.microsoft.com/office/drawing/2014/main" id="{EACDC702-C6FF-489F-9114-6DBF79B2D920}"/>
                </a:ext>
              </a:extLst>
            </p:cNvPr>
            <p:cNvSpPr/>
            <p:nvPr/>
          </p:nvSpPr>
          <p:spPr>
            <a:xfrm rot="3084015">
              <a:off x="2286863" y="2820380"/>
              <a:ext cx="507344" cy="507345"/>
            </a:xfrm>
            <a:prstGeom prst="lef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BB3EAA1-E944-40A2-ABD9-616E794DCB2B}"/>
              </a:ext>
            </a:extLst>
          </p:cNvPr>
          <p:cNvCxnSpPr>
            <a:cxnSpLocks/>
          </p:cNvCxnSpPr>
          <p:nvPr/>
        </p:nvCxnSpPr>
        <p:spPr>
          <a:xfrm flipH="1">
            <a:off x="7541580" y="2121575"/>
            <a:ext cx="3212944" cy="4543883"/>
          </a:xfrm>
          <a:prstGeom prst="line">
            <a:avLst/>
          </a:prstGeom>
          <a:ln w="635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4E45B9D-64E0-4898-A10E-68C89B309FA1}"/>
              </a:ext>
            </a:extLst>
          </p:cNvPr>
          <p:cNvGrpSpPr/>
          <p:nvPr/>
        </p:nvGrpSpPr>
        <p:grpSpPr>
          <a:xfrm>
            <a:off x="6380362" y="4212536"/>
            <a:ext cx="2274730" cy="865910"/>
            <a:chOff x="6364230" y="4210374"/>
            <a:chExt cx="2274730" cy="86591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8788257-A2D8-482D-AB90-29D218EDCDA4}"/>
                </a:ext>
              </a:extLst>
            </p:cNvPr>
            <p:cNvSpPr txBox="1"/>
            <p:nvPr/>
          </p:nvSpPr>
          <p:spPr>
            <a:xfrm>
              <a:off x="6364230" y="4210374"/>
              <a:ext cx="18084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Reusable,</a:t>
              </a:r>
            </a:p>
            <a:p>
              <a:r>
                <a:rPr lang="en-US" sz="2000" dirty="0"/>
                <a:t>Less-interactive</a:t>
              </a:r>
            </a:p>
          </p:txBody>
        </p:sp>
        <p:sp>
          <p:nvSpPr>
            <p:cNvPr id="58" name="Arrow: Left 57">
              <a:extLst>
                <a:ext uri="{FF2B5EF4-FFF2-40B4-BE49-F238E27FC236}">
                  <a16:creationId xmlns:a16="http://schemas.microsoft.com/office/drawing/2014/main" id="{96B81EEA-3F79-43F3-B5DD-94236ADD685F}"/>
                </a:ext>
              </a:extLst>
            </p:cNvPr>
            <p:cNvSpPr/>
            <p:nvPr/>
          </p:nvSpPr>
          <p:spPr>
            <a:xfrm rot="2205156">
              <a:off x="8142120" y="4568939"/>
              <a:ext cx="496840" cy="507345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F28DC4D-8481-4D48-8F0B-CF4ADB080B3B}"/>
              </a:ext>
            </a:extLst>
          </p:cNvPr>
          <p:cNvGrpSpPr/>
          <p:nvPr/>
        </p:nvGrpSpPr>
        <p:grpSpPr>
          <a:xfrm>
            <a:off x="8802477" y="5004206"/>
            <a:ext cx="3349449" cy="1011207"/>
            <a:chOff x="8802477" y="5004206"/>
            <a:chExt cx="3349449" cy="101120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0A5AABD-A466-4347-AD48-AA4C253C1A86}"/>
                </a:ext>
              </a:extLst>
            </p:cNvPr>
            <p:cNvSpPr txBox="1"/>
            <p:nvPr/>
          </p:nvSpPr>
          <p:spPr>
            <a:xfrm>
              <a:off x="9222598" y="5307527"/>
              <a:ext cx="29293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Non-reusable,</a:t>
              </a:r>
            </a:p>
            <a:p>
              <a:r>
                <a:rPr lang="en-US" sz="2000" dirty="0"/>
                <a:t>Communication expensive</a:t>
              </a:r>
            </a:p>
          </p:txBody>
        </p:sp>
        <p:sp>
          <p:nvSpPr>
            <p:cNvPr id="62" name="Arrow: Left 61">
              <a:extLst>
                <a:ext uri="{FF2B5EF4-FFF2-40B4-BE49-F238E27FC236}">
                  <a16:creationId xmlns:a16="http://schemas.microsoft.com/office/drawing/2014/main" id="{5FC6F7A3-8D7B-4854-9A15-AF7F71AEFCB5}"/>
                </a:ext>
              </a:extLst>
            </p:cNvPr>
            <p:cNvSpPr/>
            <p:nvPr/>
          </p:nvSpPr>
          <p:spPr>
            <a:xfrm rot="13096083">
              <a:off x="8802477" y="5004206"/>
              <a:ext cx="507344" cy="507345"/>
            </a:xfrm>
            <a:prstGeom prst="lef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A62CDF4-E795-4ABF-9A57-0B7083E6356C}"/>
              </a:ext>
            </a:extLst>
          </p:cNvPr>
          <p:cNvSpPr txBox="1"/>
          <p:nvPr/>
        </p:nvSpPr>
        <p:spPr>
          <a:xfrm>
            <a:off x="1208680" y="5257878"/>
            <a:ext cx="4887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Computation Cost:  GC/SS &lt; HE &lt; MKHE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>
                <a:solidFill>
                  <a:srgbClr val="FF0000"/>
                </a:solidFill>
              </a:rPr>
              <a:t>How much exactly?</a:t>
            </a:r>
          </a:p>
        </p:txBody>
      </p:sp>
    </p:spTree>
    <p:extLst>
      <p:ext uri="{BB962C8B-B14F-4D97-AF65-F5344CB8AC3E}">
        <p14:creationId xmlns:p14="http://schemas.microsoft.com/office/powerpoint/2010/main" val="5949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MKHE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5D79E-F1AD-4C01-821D-2DE64F582604}"/>
              </a:ext>
            </a:extLst>
          </p:cNvPr>
          <p:cNvSpPr txBox="1"/>
          <p:nvPr/>
        </p:nvSpPr>
        <p:spPr>
          <a:xfrm>
            <a:off x="568535" y="1458220"/>
            <a:ext cx="4635925" cy="512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NTRU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López-Alt et al. (STOC’12)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GSW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Clear-McGoldrick (Crypto’15)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Mukherjee-</a:t>
            </a:r>
            <a:r>
              <a:rPr lang="en-US" dirty="0" err="1"/>
              <a:t>Wichs</a:t>
            </a:r>
            <a:r>
              <a:rPr lang="en-US" dirty="0"/>
              <a:t> (EC’16)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Peikert-Shiehian</a:t>
            </a:r>
            <a:r>
              <a:rPr lang="en-US" dirty="0"/>
              <a:t> (TCC’16)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LWE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Brakerski</a:t>
            </a:r>
            <a:r>
              <a:rPr lang="en-US" dirty="0"/>
              <a:t>-Perlman (Crypto’16)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/>
                </a:solidFill>
              </a:rPr>
              <a:t>This work:</a:t>
            </a:r>
            <a:r>
              <a:rPr lang="en-US" dirty="0">
                <a:solidFill>
                  <a:schemeClr val="accent2"/>
                </a:solidFill>
              </a:rPr>
              <a:t> MK-TFHE (AC’19)</a:t>
            </a:r>
          </a:p>
          <a:p>
            <a:pPr lvl="1">
              <a:lnSpc>
                <a:spcPct val="120000"/>
              </a:lnSpc>
            </a:pPr>
            <a:endParaRPr lang="en-US" sz="10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Ring LWE (packing)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Chen-Zhang-Wang (TCC’17)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Chen-Dai-Kim-Song (CCS’19)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62AD2-3D44-4042-BB23-DF05C7358D3B}"/>
              </a:ext>
            </a:extLst>
          </p:cNvPr>
          <p:cNvSpPr txBox="1"/>
          <p:nvPr/>
        </p:nvSpPr>
        <p:spPr>
          <a:xfrm>
            <a:off x="4695887" y="2247654"/>
            <a:ext cx="7253271" cy="3662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200" b="1" dirty="0"/>
          </a:p>
          <a:p>
            <a:r>
              <a:rPr lang="en-US" sz="2200" b="1" dirty="0"/>
              <a:t>Our Results</a:t>
            </a:r>
          </a:p>
          <a:p>
            <a:pPr marL="342900" indent="-342900">
              <a:buAutoNum type="arabicPeriod"/>
            </a:pPr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/>
              <a:t>Design efficient MKHE from TFHE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Boolean gate &amp; Bootstrapping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First (</a:t>
            </a:r>
            <a:r>
              <a:rPr lang="en-US" sz="2000" dirty="0" err="1"/>
              <a:t>PoC</a:t>
            </a:r>
            <a:r>
              <a:rPr lang="en-US" sz="2000" dirty="0"/>
              <a:t>) implementation of MKHE</a:t>
            </a:r>
          </a:p>
          <a:p>
            <a:pPr marL="342900" indent="-342900">
              <a:buAutoNum type="arabicPeriod"/>
            </a:pPr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/>
              <a:t>Two Methods for MK External Products (RLWE-RGSW)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Improved version of previous method [MW16,BP16]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New approach with better storage, complexity, noise growth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556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EF6F-3A87-4393-A750-63166130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TFHE: Fast FHE over the Torus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9EB3C1-72D3-4DC3-A82A-12737507C4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59862" y="1682791"/>
                <a:ext cx="11698421" cy="494955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Torus: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1)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LWE secret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LWE ciphertext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𝕋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 </a:t>
                </a:r>
                <a:r>
                  <a:rPr lang="en-US" sz="2400" dirty="0"/>
                  <a:t>s</a:t>
                </a:r>
                <a:r>
                  <a:rPr lang="en-US" sz="2400" dirty="0" err="1"/>
                  <a:t>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RLWE secret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RLWE ciphertext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Gadget vector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m:rPr>
                            <m:lit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Gadget decomposition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↦(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s.t.</a:t>
                </a:r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−ℓ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</m:oMath>
                </a14:m>
                <a:r>
                  <a:rPr lang="en-US" sz="22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RGSW ciphertext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2ℓ×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9EB3C1-72D3-4DC3-A82A-12737507C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9862" y="1682791"/>
                <a:ext cx="11698421" cy="4949558"/>
              </a:xfrm>
              <a:blipFill>
                <a:blip r:embed="rId3"/>
                <a:stretch>
                  <a:fillRect l="-677" t="-12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17C0300-95EE-40F6-B499-44899C2C9A56}"/>
              </a:ext>
            </a:extLst>
          </p:cNvPr>
          <p:cNvGrpSpPr/>
          <p:nvPr/>
        </p:nvGrpSpPr>
        <p:grpSpPr>
          <a:xfrm>
            <a:off x="7682129" y="3546902"/>
            <a:ext cx="1081351" cy="547246"/>
            <a:chOff x="9543019" y="3316831"/>
            <a:chExt cx="1081351" cy="5472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99FD4B-EB9E-462B-978C-EA1B6D3B2C00}"/>
                </a:ext>
              </a:extLst>
            </p:cNvPr>
            <p:cNvSpPr/>
            <p:nvPr/>
          </p:nvSpPr>
          <p:spPr>
            <a:xfrm>
              <a:off x="9543019" y="3316831"/>
              <a:ext cx="1081351" cy="5472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6634E77-8347-4AA7-8B15-4D324A2653C1}"/>
                    </a:ext>
                  </a:extLst>
                </p:cNvPr>
                <p:cNvSpPr/>
                <p:nvPr/>
              </p:nvSpPr>
              <p:spPr>
                <a:xfrm>
                  <a:off x="9596999" y="3364026"/>
                  <a:ext cx="457200" cy="457200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6634E77-8347-4AA7-8B15-4D324A2653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6999" y="3364026"/>
                  <a:ext cx="457200" cy="4572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5C3F1A3-241F-4AA8-A02E-C8ECC7B58765}"/>
                    </a:ext>
                  </a:extLst>
                </p:cNvPr>
                <p:cNvSpPr/>
                <p:nvPr/>
              </p:nvSpPr>
              <p:spPr>
                <a:xfrm>
                  <a:off x="10107290" y="3364026"/>
                  <a:ext cx="464353" cy="45285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5C3F1A3-241F-4AA8-A02E-C8ECC7B587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290" y="3364026"/>
                  <a:ext cx="464353" cy="4528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2F1E46-C55D-415E-8864-6F22E1FE1BC4}"/>
              </a:ext>
            </a:extLst>
          </p:cNvPr>
          <p:cNvGrpSpPr/>
          <p:nvPr/>
        </p:nvGrpSpPr>
        <p:grpSpPr>
          <a:xfrm>
            <a:off x="7611959" y="4384993"/>
            <a:ext cx="4448711" cy="1934354"/>
            <a:chOff x="7679199" y="4378269"/>
            <a:chExt cx="4448711" cy="19343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757864-5D61-4E43-B40C-62CD48666A2A}"/>
                </a:ext>
              </a:extLst>
            </p:cNvPr>
            <p:cNvGrpSpPr/>
            <p:nvPr/>
          </p:nvGrpSpPr>
          <p:grpSpPr>
            <a:xfrm>
              <a:off x="7679199" y="4378270"/>
              <a:ext cx="1081351" cy="1934353"/>
              <a:chOff x="9540089" y="4148199"/>
              <a:chExt cx="1081351" cy="193435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71BFA7F-A993-46F2-B3A7-49F77566E00C}"/>
                  </a:ext>
                </a:extLst>
              </p:cNvPr>
              <p:cNvSpPr/>
              <p:nvPr/>
            </p:nvSpPr>
            <p:spPr>
              <a:xfrm>
                <a:off x="9540089" y="4148199"/>
                <a:ext cx="1081351" cy="193435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49D13131-C1AE-4EB3-9D1F-F26468BF12A4}"/>
                      </a:ext>
                    </a:extLst>
                  </p:cNvPr>
                  <p:cNvSpPr/>
                  <p:nvPr/>
                </p:nvSpPr>
                <p:spPr>
                  <a:xfrm>
                    <a:off x="9596999" y="4206875"/>
                    <a:ext cx="457200" cy="1828800"/>
                  </a:xfrm>
                  <a:prstGeom prst="rect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49D13131-C1AE-4EB3-9D1F-F26468BF12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96999" y="4206875"/>
                    <a:ext cx="457200" cy="18288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8575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214E4572-2BB5-4EDB-B68F-54B8C4CB00AF}"/>
                      </a:ext>
                    </a:extLst>
                  </p:cNvPr>
                  <p:cNvSpPr/>
                  <p:nvPr/>
                </p:nvSpPr>
                <p:spPr>
                  <a:xfrm>
                    <a:off x="10107291" y="4206875"/>
                    <a:ext cx="457200" cy="1828800"/>
                  </a:xfrm>
                  <a:prstGeom prst="rect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214E4572-2BB5-4EDB-B68F-54B8C4CB00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07291" y="4206875"/>
                    <a:ext cx="457200" cy="18288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28575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F108E79-7B7B-4AF5-A424-A44710ABB08E}"/>
                </a:ext>
              </a:extLst>
            </p:cNvPr>
            <p:cNvGrpSpPr/>
            <p:nvPr/>
          </p:nvGrpSpPr>
          <p:grpSpPr>
            <a:xfrm>
              <a:off x="8905280" y="4573254"/>
              <a:ext cx="565610" cy="1056250"/>
              <a:chOff x="9543020" y="3316831"/>
              <a:chExt cx="565610" cy="105625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97EF69-13E0-4D67-8488-A7FB86BAD561}"/>
                  </a:ext>
                </a:extLst>
              </p:cNvPr>
              <p:cNvSpPr/>
              <p:nvPr/>
            </p:nvSpPr>
            <p:spPr>
              <a:xfrm>
                <a:off x="9543020" y="3316831"/>
                <a:ext cx="565610" cy="105625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AF2D699F-973B-4AF9-B114-54B45012F2D1}"/>
                      </a:ext>
                    </a:extLst>
                  </p:cNvPr>
                  <p:cNvSpPr/>
                  <p:nvPr/>
                </p:nvSpPr>
                <p:spPr>
                  <a:xfrm>
                    <a:off x="9596999" y="3364026"/>
                    <a:ext cx="457200" cy="457200"/>
                  </a:xfrm>
                  <a:prstGeom prst="rect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AF2D699F-973B-4AF9-B114-54B45012F2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96999" y="3364026"/>
                    <a:ext cx="457200" cy="4572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8575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00981E1C-C4D4-43D5-A7D0-1C5433A9F396}"/>
                      </a:ext>
                    </a:extLst>
                  </p:cNvPr>
                  <p:cNvSpPr/>
                  <p:nvPr/>
                </p:nvSpPr>
                <p:spPr>
                  <a:xfrm>
                    <a:off x="9596999" y="3868421"/>
                    <a:ext cx="464353" cy="452857"/>
                  </a:xfrm>
                  <a:prstGeom prst="rect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00981E1C-C4D4-43D5-A7D0-1C5433A9F3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96999" y="3868421"/>
                    <a:ext cx="464353" cy="45285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28575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E741D91-64E2-4807-868C-30B61EF68319}"/>
                </a:ext>
              </a:extLst>
            </p:cNvPr>
            <p:cNvGrpSpPr/>
            <p:nvPr/>
          </p:nvGrpSpPr>
          <p:grpSpPr>
            <a:xfrm>
              <a:off x="11562300" y="4573254"/>
              <a:ext cx="565610" cy="1056250"/>
              <a:chOff x="9543020" y="3316831"/>
              <a:chExt cx="565610" cy="105625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3AA59E5-9528-4869-92AE-2C49445B8AE8}"/>
                  </a:ext>
                </a:extLst>
              </p:cNvPr>
              <p:cNvSpPr/>
              <p:nvPr/>
            </p:nvSpPr>
            <p:spPr>
              <a:xfrm>
                <a:off x="9543020" y="3316831"/>
                <a:ext cx="565610" cy="105625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4E997C50-A494-46D6-9FB2-57CC834992FB}"/>
                      </a:ext>
                    </a:extLst>
                  </p:cNvPr>
                  <p:cNvSpPr/>
                  <p:nvPr/>
                </p:nvSpPr>
                <p:spPr>
                  <a:xfrm>
                    <a:off x="9596999" y="3364026"/>
                    <a:ext cx="457200" cy="457200"/>
                  </a:xfrm>
                  <a:prstGeom prst="rect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4E997C50-A494-46D6-9FB2-57CC834992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96999" y="3364026"/>
                    <a:ext cx="457200" cy="4572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8575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DCFCED80-0D43-4BF0-81FE-0EC115901A16}"/>
                      </a:ext>
                    </a:extLst>
                  </p:cNvPr>
                  <p:cNvSpPr/>
                  <p:nvPr/>
                </p:nvSpPr>
                <p:spPr>
                  <a:xfrm>
                    <a:off x="9596999" y="3868421"/>
                    <a:ext cx="464353" cy="452857"/>
                  </a:xfrm>
                  <a:prstGeom prst="rect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DCFCED80-0D43-4BF0-81FE-0EC115901A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96999" y="3868421"/>
                    <a:ext cx="464353" cy="45285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28575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B4DB1-5B6A-4914-8FF4-1EFB5EA317EF}"/>
                </a:ext>
              </a:extLst>
            </p:cNvPr>
            <p:cNvGrpSpPr/>
            <p:nvPr/>
          </p:nvGrpSpPr>
          <p:grpSpPr>
            <a:xfrm>
              <a:off x="10384864" y="4378269"/>
              <a:ext cx="1081351" cy="1934353"/>
              <a:chOff x="10384864" y="4378269"/>
              <a:chExt cx="1081351" cy="1934353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C28A6D-D45A-4417-96F9-9CFEACEA9264}"/>
                  </a:ext>
                </a:extLst>
              </p:cNvPr>
              <p:cNvSpPr/>
              <p:nvPr/>
            </p:nvSpPr>
            <p:spPr>
              <a:xfrm>
                <a:off x="10384864" y="4378269"/>
                <a:ext cx="1081351" cy="193435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81D25E8-6765-4801-86A8-369AA10671FA}"/>
                      </a:ext>
                    </a:extLst>
                  </p:cNvPr>
                  <p:cNvSpPr/>
                  <p:nvPr/>
                </p:nvSpPr>
                <p:spPr>
                  <a:xfrm>
                    <a:off x="10442742" y="4416785"/>
                    <a:ext cx="457200" cy="91440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𝐠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81D25E8-6765-4801-86A8-369AA10671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2742" y="4416785"/>
                    <a:ext cx="457200" cy="9144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09EC7913-DA8A-4B8F-96C7-36045A2496A4}"/>
                      </a:ext>
                    </a:extLst>
                  </p:cNvPr>
                  <p:cNvSpPr/>
                  <p:nvPr/>
                </p:nvSpPr>
                <p:spPr>
                  <a:xfrm>
                    <a:off x="10441355" y="5366123"/>
                    <a:ext cx="457200" cy="91440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09EC7913-DA8A-4B8F-96C7-36045A2496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1355" y="5366123"/>
                    <a:ext cx="457200" cy="91440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9A5AE69C-8A7D-44F5-B654-05ED07A4D5FC}"/>
                      </a:ext>
                    </a:extLst>
                  </p:cNvPr>
                  <p:cNvSpPr/>
                  <p:nvPr/>
                </p:nvSpPr>
                <p:spPr>
                  <a:xfrm>
                    <a:off x="10952534" y="4416785"/>
                    <a:ext cx="457200" cy="91440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9A5AE69C-8A7D-44F5-B654-05ED07A4D5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2534" y="4416785"/>
                    <a:ext cx="457200" cy="9144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A58D96A9-8674-46FB-8323-5D2C204CDC85}"/>
                      </a:ext>
                    </a:extLst>
                  </p:cNvPr>
                  <p:cNvSpPr/>
                  <p:nvPr/>
                </p:nvSpPr>
                <p:spPr>
                  <a:xfrm>
                    <a:off x="10951147" y="5366123"/>
                    <a:ext cx="457200" cy="91440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𝐠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A58D96A9-8674-46FB-8323-5D2C204CDC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1147" y="5366123"/>
                    <a:ext cx="457200" cy="9144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598B8FB-6960-452A-89E0-A6225E666BA0}"/>
                    </a:ext>
                  </a:extLst>
                </p:cNvPr>
                <p:cNvSpPr txBox="1"/>
                <p:nvPr/>
              </p:nvSpPr>
              <p:spPr>
                <a:xfrm>
                  <a:off x="9566975" y="4784964"/>
                  <a:ext cx="8266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400" dirty="0"/>
                    <a:t>*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598B8FB-6960-452A-89E0-A6225E666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6975" y="4784964"/>
                  <a:ext cx="826637" cy="461665"/>
                </a:xfrm>
                <a:prstGeom prst="rect">
                  <a:avLst/>
                </a:prstGeom>
                <a:blipFill>
                  <a:blip r:embed="rId16"/>
                  <a:stretch>
                    <a:fillRect t="-10526" r="-10294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963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EF6F-3A87-4393-A750-63166130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TFHE: External (Internal)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9EB3C1-72D3-4DC3-A82A-12737507C4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772081" y="1581294"/>
                <a:ext cx="9065717" cy="11283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 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RLWE</a:t>
                </a:r>
                <a:r>
                  <a:rPr lang="en-US" sz="2400" dirty="0"/>
                  <a:t> (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RGSW</a:t>
                </a:r>
                <a:r>
                  <a:rPr lang="en-US" sz="2400" dirty="0"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RGSW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RLWE</a:t>
                </a:r>
                <a:r>
                  <a:rPr lang="en-US" sz="2400" dirty="0"/>
                  <a:t> (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RGSW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>
                    <a:ea typeface="Cambria Math" panose="02040503050406030204" pitchFamily="18" charset="0"/>
                  </a:rPr>
                  <a:t> 	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↦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𝑐𝑡</m:t>
                    </m:r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𝐶𝑇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𝐶𝑇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9EB3C1-72D3-4DC3-A82A-12737507C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72081" y="1581294"/>
                <a:ext cx="9065717" cy="1128371"/>
              </a:xfrm>
              <a:blipFill>
                <a:blip r:embed="rId3"/>
                <a:stretch>
                  <a:fillRect l="-336" t="-7568" b="-4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C68BD45-1250-49DD-82AF-30B4D0FAD19C}"/>
              </a:ext>
            </a:extLst>
          </p:cNvPr>
          <p:cNvGrpSpPr/>
          <p:nvPr/>
        </p:nvGrpSpPr>
        <p:grpSpPr>
          <a:xfrm>
            <a:off x="1354202" y="2566855"/>
            <a:ext cx="9662520" cy="1934356"/>
            <a:chOff x="1369957" y="4737814"/>
            <a:chExt cx="9662520" cy="19343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0294DB9-032B-4AC3-8EB5-C746A9E34B58}"/>
                    </a:ext>
                  </a:extLst>
                </p:cNvPr>
                <p:cNvSpPr/>
                <p:nvPr/>
              </p:nvSpPr>
              <p:spPr>
                <a:xfrm>
                  <a:off x="2603549" y="5328378"/>
                  <a:ext cx="8428928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a14:m>
                  <a:r>
                    <a:rPr lang="en-US" sz="2800" dirty="0"/>
                    <a:t> 		</a:t>
                  </a:r>
                  <a14:m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			</a:t>
                  </a:r>
                  <a14:m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a14:m>
                  <a:r>
                    <a:rPr lang="en-US" sz="2800" dirty="0"/>
                    <a:t>		</a:t>
                  </a:r>
                  <a14:m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0294DB9-032B-4AC3-8EB5-C746A9E34B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549" y="5328378"/>
                  <a:ext cx="8428928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6F478D4-E65B-454B-A49C-C3D6040E7835}"/>
                </a:ext>
              </a:extLst>
            </p:cNvPr>
            <p:cNvGrpSpPr/>
            <p:nvPr/>
          </p:nvGrpSpPr>
          <p:grpSpPr>
            <a:xfrm>
              <a:off x="1369957" y="4737815"/>
              <a:ext cx="1081351" cy="1934353"/>
              <a:chOff x="9540089" y="4148199"/>
              <a:chExt cx="1081351" cy="1934353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DFAEC1D-1230-4D9C-BCF5-4ECACB85F3D6}"/>
                  </a:ext>
                </a:extLst>
              </p:cNvPr>
              <p:cNvSpPr/>
              <p:nvPr/>
            </p:nvSpPr>
            <p:spPr>
              <a:xfrm>
                <a:off x="9540089" y="4148199"/>
                <a:ext cx="1081351" cy="193435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957F26B-4B5F-4A1B-AA62-F2951480E190}"/>
                  </a:ext>
                </a:extLst>
              </p:cNvPr>
              <p:cNvSpPr/>
              <p:nvPr/>
            </p:nvSpPr>
            <p:spPr>
              <a:xfrm>
                <a:off x="9596999" y="4206875"/>
                <a:ext cx="457200" cy="182880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5AC7836-8B88-4DE9-A5D9-7FC4F60F3336}"/>
                  </a:ext>
                </a:extLst>
              </p:cNvPr>
              <p:cNvSpPr/>
              <p:nvPr/>
            </p:nvSpPr>
            <p:spPr>
              <a:xfrm>
                <a:off x="10107291" y="4206875"/>
                <a:ext cx="457200" cy="182880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B3CBF24-0F79-4BEC-836A-9397FD0B26D2}"/>
                </a:ext>
              </a:extLst>
            </p:cNvPr>
            <p:cNvGrpSpPr/>
            <p:nvPr/>
          </p:nvGrpSpPr>
          <p:grpSpPr>
            <a:xfrm>
              <a:off x="3183008" y="4737817"/>
              <a:ext cx="1081351" cy="1934353"/>
              <a:chOff x="9540089" y="4148199"/>
              <a:chExt cx="1081351" cy="1934353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0113747-E759-49F0-B133-C89A3B038E8B}"/>
                  </a:ext>
                </a:extLst>
              </p:cNvPr>
              <p:cNvSpPr/>
              <p:nvPr/>
            </p:nvSpPr>
            <p:spPr>
              <a:xfrm>
                <a:off x="9540089" y="4148199"/>
                <a:ext cx="1081351" cy="193435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0D2EA09-7097-48F7-8401-00AE8AA3804B}"/>
                  </a:ext>
                </a:extLst>
              </p:cNvPr>
              <p:cNvSpPr/>
              <p:nvPr/>
            </p:nvSpPr>
            <p:spPr>
              <a:xfrm>
                <a:off x="9596999" y="4206875"/>
                <a:ext cx="457200" cy="182880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ADABB06-12B9-4F6F-AF82-ADE7BE60633E}"/>
                  </a:ext>
                </a:extLst>
              </p:cNvPr>
              <p:cNvSpPr/>
              <p:nvPr/>
            </p:nvSpPr>
            <p:spPr>
              <a:xfrm>
                <a:off x="10107291" y="4206875"/>
                <a:ext cx="457200" cy="182880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8397958-11E1-4E51-B145-C66783FF155D}"/>
                </a:ext>
              </a:extLst>
            </p:cNvPr>
            <p:cNvGrpSpPr/>
            <p:nvPr/>
          </p:nvGrpSpPr>
          <p:grpSpPr>
            <a:xfrm>
              <a:off x="9588451" y="4737816"/>
              <a:ext cx="1081351" cy="1934353"/>
              <a:chOff x="9540089" y="4148199"/>
              <a:chExt cx="1081351" cy="1934353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755640D-BD3D-4B7B-A426-391DF484FE64}"/>
                  </a:ext>
                </a:extLst>
              </p:cNvPr>
              <p:cNvSpPr/>
              <p:nvPr/>
            </p:nvSpPr>
            <p:spPr>
              <a:xfrm>
                <a:off x="9540089" y="4148199"/>
                <a:ext cx="1081351" cy="193435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05191A6-3C25-4A50-A45F-1B9B7C1B9055}"/>
                  </a:ext>
                </a:extLst>
              </p:cNvPr>
              <p:cNvSpPr/>
              <p:nvPr/>
            </p:nvSpPr>
            <p:spPr>
              <a:xfrm>
                <a:off x="9596999" y="4206875"/>
                <a:ext cx="457200" cy="182880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DEC610-00CF-4D1D-A518-71808FD2128F}"/>
                  </a:ext>
                </a:extLst>
              </p:cNvPr>
              <p:cNvSpPr/>
              <p:nvPr/>
            </p:nvSpPr>
            <p:spPr>
              <a:xfrm>
                <a:off x="10107291" y="4206875"/>
                <a:ext cx="457200" cy="182880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656290B-03FA-440C-91E9-49374360DBC8}"/>
                </a:ext>
              </a:extLst>
            </p:cNvPr>
            <p:cNvGrpSpPr/>
            <p:nvPr/>
          </p:nvGrpSpPr>
          <p:grpSpPr>
            <a:xfrm>
              <a:off x="7786420" y="4737814"/>
              <a:ext cx="1081351" cy="1934353"/>
              <a:chOff x="9540089" y="4148199"/>
              <a:chExt cx="1081351" cy="1934353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5C0CEFF-1FE1-43B5-B291-1B2F55D390B3}"/>
                  </a:ext>
                </a:extLst>
              </p:cNvPr>
              <p:cNvSpPr/>
              <p:nvPr/>
            </p:nvSpPr>
            <p:spPr>
              <a:xfrm>
                <a:off x="9540089" y="4148199"/>
                <a:ext cx="1081351" cy="193435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D9E00E6-36E4-4D9B-AF63-73F8FEC1728B}"/>
                  </a:ext>
                </a:extLst>
              </p:cNvPr>
              <p:cNvSpPr/>
              <p:nvPr/>
            </p:nvSpPr>
            <p:spPr>
              <a:xfrm>
                <a:off x="9596999" y="4206875"/>
                <a:ext cx="457200" cy="182880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9E6AA04-4EDA-4A0D-8A66-83F8A8B2E111}"/>
                  </a:ext>
                </a:extLst>
              </p:cNvPr>
              <p:cNvSpPr/>
              <p:nvPr/>
            </p:nvSpPr>
            <p:spPr>
              <a:xfrm>
                <a:off x="10107291" y="4206875"/>
                <a:ext cx="457200" cy="182880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34DC9FC-9BD5-4EED-90FF-B6AA8ED747EE}"/>
                </a:ext>
              </a:extLst>
            </p:cNvPr>
            <p:cNvGrpSpPr/>
            <p:nvPr/>
          </p:nvGrpSpPr>
          <p:grpSpPr>
            <a:xfrm>
              <a:off x="4979432" y="4737814"/>
              <a:ext cx="2034901" cy="1934353"/>
              <a:chOff x="9540089" y="4148199"/>
              <a:chExt cx="1081351" cy="1934353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146D39E-6B53-475A-9479-E7242D93A13F}"/>
                  </a:ext>
                </a:extLst>
              </p:cNvPr>
              <p:cNvSpPr/>
              <p:nvPr/>
            </p:nvSpPr>
            <p:spPr>
              <a:xfrm>
                <a:off x="9540089" y="4148199"/>
                <a:ext cx="1081351" cy="193435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928FFCC-7A1F-4817-B264-5A41513114B9}"/>
                  </a:ext>
                </a:extLst>
              </p:cNvPr>
              <p:cNvSpPr/>
              <p:nvPr/>
            </p:nvSpPr>
            <p:spPr>
              <a:xfrm>
                <a:off x="9578188" y="4206875"/>
                <a:ext cx="485914" cy="182880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5BF2B09-C7E7-4D35-B54D-C606902EEAAC}"/>
                  </a:ext>
                </a:extLst>
              </p:cNvPr>
              <p:cNvSpPr/>
              <p:nvPr/>
            </p:nvSpPr>
            <p:spPr>
              <a:xfrm>
                <a:off x="10104155" y="4206875"/>
                <a:ext cx="485914" cy="182880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99FA331-14DB-4572-BB34-FE88ED3455F4}"/>
              </a:ext>
            </a:extLst>
          </p:cNvPr>
          <p:cNvGrpSpPr/>
          <p:nvPr/>
        </p:nvGrpSpPr>
        <p:grpSpPr>
          <a:xfrm>
            <a:off x="1359064" y="2560318"/>
            <a:ext cx="9657754" cy="1940890"/>
            <a:chOff x="1376761" y="2560318"/>
            <a:chExt cx="9657754" cy="19408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D0C0966-29F4-4370-82B5-8246B6E05035}"/>
                    </a:ext>
                  </a:extLst>
                </p:cNvPr>
                <p:cNvSpPr/>
                <p:nvPr/>
              </p:nvSpPr>
              <p:spPr>
                <a:xfrm>
                  <a:off x="2605587" y="3163959"/>
                  <a:ext cx="8428928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a14:m>
                  <a:r>
                    <a:rPr lang="en-US" sz="2800" dirty="0"/>
                    <a:t> 		</a:t>
                  </a:r>
                  <a14:m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			</a:t>
                  </a:r>
                  <a14:m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a14:m>
                  <a:r>
                    <a:rPr lang="en-US" sz="2800" dirty="0"/>
                    <a:t>		</a:t>
                  </a:r>
                  <a14:m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D0C0966-29F4-4370-82B5-8246B6E050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5587" y="3163959"/>
                  <a:ext cx="842892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5519814-B759-4B01-A6A7-CDA8B9039201}"/>
                </a:ext>
              </a:extLst>
            </p:cNvPr>
            <p:cNvGrpSpPr/>
            <p:nvPr/>
          </p:nvGrpSpPr>
          <p:grpSpPr>
            <a:xfrm>
              <a:off x="9593322" y="3155219"/>
              <a:ext cx="1081351" cy="547246"/>
              <a:chOff x="9574456" y="3316831"/>
              <a:chExt cx="1081351" cy="54724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A002C79-DAA6-4EBA-9E7D-F4B561B84B15}"/>
                  </a:ext>
                </a:extLst>
              </p:cNvPr>
              <p:cNvSpPr/>
              <p:nvPr/>
            </p:nvSpPr>
            <p:spPr>
              <a:xfrm>
                <a:off x="9574456" y="3316831"/>
                <a:ext cx="1081351" cy="547246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FA27B62-5880-48A8-A4EF-86B0E90C8B49}"/>
                  </a:ext>
                </a:extLst>
              </p:cNvPr>
              <p:cNvSpPr/>
              <p:nvPr/>
            </p:nvSpPr>
            <p:spPr>
              <a:xfrm>
                <a:off x="9620595" y="3364026"/>
                <a:ext cx="457200" cy="457200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C28D760-F5CD-40B8-B807-E4AECBCFF4AF}"/>
                  </a:ext>
                </a:extLst>
              </p:cNvPr>
              <p:cNvSpPr/>
              <p:nvPr/>
            </p:nvSpPr>
            <p:spPr>
              <a:xfrm>
                <a:off x="10130886" y="3364026"/>
                <a:ext cx="464353" cy="452857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DB6D462-7385-4A54-B6EE-119FBE5EC5CD}"/>
                </a:ext>
              </a:extLst>
            </p:cNvPr>
            <p:cNvGrpSpPr/>
            <p:nvPr/>
          </p:nvGrpSpPr>
          <p:grpSpPr>
            <a:xfrm>
              <a:off x="3183008" y="2560318"/>
              <a:ext cx="1081351" cy="1934353"/>
              <a:chOff x="9540089" y="4148199"/>
              <a:chExt cx="1081351" cy="1934353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9724A42-F7A8-4D98-975B-B1B5FF627FB5}"/>
                  </a:ext>
                </a:extLst>
              </p:cNvPr>
              <p:cNvSpPr/>
              <p:nvPr/>
            </p:nvSpPr>
            <p:spPr>
              <a:xfrm>
                <a:off x="9540089" y="4148199"/>
                <a:ext cx="1081351" cy="193435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1C8104D-F0BA-405F-9A36-219929909706}"/>
                  </a:ext>
                </a:extLst>
              </p:cNvPr>
              <p:cNvSpPr/>
              <p:nvPr/>
            </p:nvSpPr>
            <p:spPr>
              <a:xfrm>
                <a:off x="9596999" y="4206875"/>
                <a:ext cx="457200" cy="182880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D9D2103-A521-4C91-99AA-BB36D2E6CD15}"/>
                  </a:ext>
                </a:extLst>
              </p:cNvPr>
              <p:cNvSpPr/>
              <p:nvPr/>
            </p:nvSpPr>
            <p:spPr>
              <a:xfrm>
                <a:off x="10107291" y="4206875"/>
                <a:ext cx="457200" cy="182880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12CD058-9B79-4002-80A6-78388AE73F1D}"/>
                </a:ext>
              </a:extLst>
            </p:cNvPr>
            <p:cNvGrpSpPr/>
            <p:nvPr/>
          </p:nvGrpSpPr>
          <p:grpSpPr>
            <a:xfrm>
              <a:off x="4980956" y="3155219"/>
              <a:ext cx="2034901" cy="547246"/>
              <a:chOff x="9527344" y="3316831"/>
              <a:chExt cx="1081351" cy="547246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AABA946-F1B5-4FA2-8A98-FF6FBF8E9EC9}"/>
                  </a:ext>
                </a:extLst>
              </p:cNvPr>
              <p:cNvSpPr/>
              <p:nvPr/>
            </p:nvSpPr>
            <p:spPr>
              <a:xfrm>
                <a:off x="9527344" y="3316831"/>
                <a:ext cx="1081351" cy="547246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52EBDBF-7D06-4078-8F71-F8663C4594CD}"/>
                  </a:ext>
                </a:extLst>
              </p:cNvPr>
              <p:cNvSpPr/>
              <p:nvPr/>
            </p:nvSpPr>
            <p:spPr>
              <a:xfrm>
                <a:off x="9565901" y="3362012"/>
                <a:ext cx="485914" cy="457200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A1BEC77-32F7-4BC0-ABF7-977EE96A7300}"/>
                  </a:ext>
                </a:extLst>
              </p:cNvPr>
              <p:cNvSpPr/>
              <p:nvPr/>
            </p:nvSpPr>
            <p:spPr>
              <a:xfrm>
                <a:off x="10094750" y="3364026"/>
                <a:ext cx="485914" cy="452857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031F729-380C-4096-9FF5-8A494FC1E3B8}"/>
                </a:ext>
              </a:extLst>
            </p:cNvPr>
            <p:cNvGrpSpPr/>
            <p:nvPr/>
          </p:nvGrpSpPr>
          <p:grpSpPr>
            <a:xfrm>
              <a:off x="7791445" y="2566855"/>
              <a:ext cx="1081351" cy="1934353"/>
              <a:chOff x="9540089" y="4148199"/>
              <a:chExt cx="1081351" cy="1934353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E7E2A94-13F4-46C0-8D61-52182F4E0912}"/>
                  </a:ext>
                </a:extLst>
              </p:cNvPr>
              <p:cNvSpPr/>
              <p:nvPr/>
            </p:nvSpPr>
            <p:spPr>
              <a:xfrm>
                <a:off x="9540089" y="4148199"/>
                <a:ext cx="1081351" cy="193435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B699719-7FC0-4E8D-AE8E-524AA2FAE648}"/>
                  </a:ext>
                </a:extLst>
              </p:cNvPr>
              <p:cNvSpPr/>
              <p:nvPr/>
            </p:nvSpPr>
            <p:spPr>
              <a:xfrm>
                <a:off x="9596999" y="4206875"/>
                <a:ext cx="457200" cy="182880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308E872-7679-40F3-9412-CF3E0FE0083A}"/>
                  </a:ext>
                </a:extLst>
              </p:cNvPr>
              <p:cNvSpPr/>
              <p:nvPr/>
            </p:nvSpPr>
            <p:spPr>
              <a:xfrm>
                <a:off x="10107291" y="4206875"/>
                <a:ext cx="457200" cy="182880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FFA94B7-2B41-4213-9991-7CE4FF0E578F}"/>
                </a:ext>
              </a:extLst>
            </p:cNvPr>
            <p:cNvGrpSpPr/>
            <p:nvPr/>
          </p:nvGrpSpPr>
          <p:grpSpPr>
            <a:xfrm>
              <a:off x="1376761" y="3198198"/>
              <a:ext cx="1081351" cy="547246"/>
              <a:chOff x="9478130" y="3316831"/>
              <a:chExt cx="1081351" cy="547246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C946139-52E0-4845-ABDC-1E4C08A0ADA8}"/>
                  </a:ext>
                </a:extLst>
              </p:cNvPr>
              <p:cNvSpPr/>
              <p:nvPr/>
            </p:nvSpPr>
            <p:spPr>
              <a:xfrm>
                <a:off x="9478130" y="3316831"/>
                <a:ext cx="1081351" cy="547246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75A7054-C1B2-4C5F-B77D-A64508D3724F}"/>
                  </a:ext>
                </a:extLst>
              </p:cNvPr>
              <p:cNvSpPr/>
              <p:nvPr/>
            </p:nvSpPr>
            <p:spPr>
              <a:xfrm>
                <a:off x="9526211" y="3364026"/>
                <a:ext cx="457200" cy="457200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0D363C7-F47C-4350-A953-AC52D674C438}"/>
                  </a:ext>
                </a:extLst>
              </p:cNvPr>
              <p:cNvSpPr/>
              <p:nvPr/>
            </p:nvSpPr>
            <p:spPr>
              <a:xfrm>
                <a:off x="10036502" y="3364026"/>
                <a:ext cx="464353" cy="452857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908DD09C-E7F6-4CDD-AA15-29C73AC470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7709" y="5086764"/>
                <a:ext cx="9774460" cy="15795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RGSW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Enc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Err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𝑐𝑡</m:t>
                        </m:r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𝐶𝑇</m:t>
                            </m:r>
                          </m:e>
                        </m:nary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Err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𝑐𝑡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908DD09C-E7F6-4CDD-AA15-29C73AC47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709" y="5086764"/>
                <a:ext cx="9774460" cy="1579508"/>
              </a:xfrm>
              <a:prstGeom prst="rect">
                <a:avLst/>
              </a:prstGeom>
              <a:blipFill>
                <a:blip r:embed="rId6"/>
                <a:stretch>
                  <a:fillRect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62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TFHE: MUX Gate (aka choice </a:t>
            </a:r>
            <a:r>
              <a:rPr lang="en-US" dirty="0" err="1"/>
              <a:t>ftn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340675E-2962-42A5-8226-883EBAC5905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772081" y="1581293"/>
                <a:ext cx="9065717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MUX</m:t>
                    </m:r>
                  </m:oMath>
                </a14:m>
                <a:r>
                  <a:rPr lang="en-US" sz="2400" dirty="0"/>
                  <a:t> : (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RLWE</a:t>
                </a:r>
                <a:r>
                  <a:rPr lang="en-US" sz="2400" dirty="0"/>
                  <a:t>,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RLWE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RGSW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RLWE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𝐶𝑇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340675E-2962-42A5-8226-883EBAC59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72081" y="1581293"/>
                <a:ext cx="9065717" cy="1325563"/>
              </a:xfrm>
              <a:blipFill>
                <a:blip r:embed="rId3"/>
                <a:stretch>
                  <a:fillRect l="-202" t="-6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E8B4E75-96A9-42AC-A3A9-0C04ACC226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5383" y="3197846"/>
                <a:ext cx="7433187" cy="30615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RGSW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Enc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1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MUX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encrypts the same plaintext as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Err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Err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Err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E8B4E75-96A9-42AC-A3A9-0C04ACC22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383" y="3197846"/>
                <a:ext cx="7433187" cy="3061550"/>
              </a:xfrm>
              <a:prstGeom prst="rect">
                <a:avLst/>
              </a:prstGeom>
              <a:blipFill>
                <a:blip r:embed="rId4"/>
                <a:stretch>
                  <a:fillRect t="-2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BB55BF-27C8-400C-895C-6904F4B83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53" y="2536790"/>
            <a:ext cx="3580751" cy="3398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07C636-212F-4F60-9359-834E72390A3C}"/>
              </a:ext>
            </a:extLst>
          </p:cNvPr>
          <p:cNvSpPr txBox="1"/>
          <p:nvPr/>
        </p:nvSpPr>
        <p:spPr>
          <a:xfrm>
            <a:off x="631353" y="6074730"/>
            <a:ext cx="291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borrowed from Ilaria’s slide</a:t>
            </a:r>
          </a:p>
        </p:txBody>
      </p:sp>
    </p:spTree>
    <p:extLst>
      <p:ext uri="{BB962C8B-B14F-4D97-AF65-F5344CB8AC3E}">
        <p14:creationId xmlns:p14="http://schemas.microsoft.com/office/powerpoint/2010/main" val="396570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3364</TotalTime>
  <Words>1658</Words>
  <Application>Microsoft Office PowerPoint</Application>
  <PresentationFormat>Widescreen</PresentationFormat>
  <Paragraphs>366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NimbusSanL-Regu</vt:lpstr>
      <vt:lpstr>Arial</vt:lpstr>
      <vt:lpstr>Calibri</vt:lpstr>
      <vt:lpstr>Calibri Light</vt:lpstr>
      <vt:lpstr>Cambria Math</vt:lpstr>
      <vt:lpstr>Euphemia</vt:lpstr>
      <vt:lpstr>Wingdings</vt:lpstr>
      <vt:lpstr>Office Theme</vt:lpstr>
      <vt:lpstr>Multi-key Homomorphic Encryption from TFHE</vt:lpstr>
      <vt:lpstr>Homomorphic Encryption (HE)</vt:lpstr>
      <vt:lpstr>Multi-key Homomorphic Encryption (MKHE)</vt:lpstr>
      <vt:lpstr>Building (2-round) MPC protocol      from MKHE  (MW’16)</vt:lpstr>
      <vt:lpstr>Advantages of (MPC from) MKHE</vt:lpstr>
      <vt:lpstr>History of MKHE</vt:lpstr>
      <vt:lpstr>Overview of TFHE: Fast FHE over the Torus</vt:lpstr>
      <vt:lpstr>Overview of TFHE: External (Internal) Product</vt:lpstr>
      <vt:lpstr>Overview of TFHE: MUX Gate (aka choice ftn)</vt:lpstr>
      <vt:lpstr>Overview of TFHE: Gate Bootstrapping</vt:lpstr>
      <vt:lpstr>MK TFHE: Setup</vt:lpstr>
      <vt:lpstr>MK TFHE: Our Hope</vt:lpstr>
      <vt:lpstr>MK TFHE: Our Hope</vt:lpstr>
      <vt:lpstr>MK TFHE: External Product (Setup)</vt:lpstr>
      <vt:lpstr>MK TFHE: External Product (First Method)</vt:lpstr>
      <vt:lpstr>MK TFHE: External Product (Second Method)</vt:lpstr>
      <vt:lpstr>MK TFHE: Implementation</vt:lpstr>
      <vt:lpstr>MK TFHE: Parameter</vt:lpstr>
      <vt:lpstr>MK TFHE: Experimental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Multi-key Homomorphic Encryption</dc:title>
  <dc:creator>Yongsoo Song</dc:creator>
  <cp:lastModifiedBy>Yongsoo Song</cp:lastModifiedBy>
  <cp:revision>243</cp:revision>
  <dcterms:created xsi:type="dcterms:W3CDTF">2019-11-07T00:04:21Z</dcterms:created>
  <dcterms:modified xsi:type="dcterms:W3CDTF">2019-12-10T06:27:43Z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yoso@microsoft.com</vt:lpwstr>
  </property>
  <property fmtid="{D5CDD505-2E9C-101B-9397-08002B2CF9AE}" pid="5" name="MSIP_Label_f42aa342-8706-4288-bd11-ebb85995028c_SetDate">
    <vt:lpwstr>2019-11-07T01:58:05.2531545Z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9e05f2fd-1b67-4301-ac9d-286af149ce8a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