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2"/>
  </p:notesMasterIdLst>
  <p:handoutMasterIdLst>
    <p:handoutMasterId r:id="rId23"/>
  </p:handoutMasterIdLst>
  <p:sldIdLst>
    <p:sldId id="269" r:id="rId5"/>
    <p:sldId id="411" r:id="rId6"/>
    <p:sldId id="458" r:id="rId7"/>
    <p:sldId id="461" r:id="rId8"/>
    <p:sldId id="462" r:id="rId9"/>
    <p:sldId id="464" r:id="rId10"/>
    <p:sldId id="463" r:id="rId11"/>
    <p:sldId id="465" r:id="rId12"/>
    <p:sldId id="466" r:id="rId13"/>
    <p:sldId id="467" r:id="rId14"/>
    <p:sldId id="468" r:id="rId15"/>
    <p:sldId id="469" r:id="rId16"/>
    <p:sldId id="476" r:id="rId17"/>
    <p:sldId id="475" r:id="rId18"/>
    <p:sldId id="439" r:id="rId19"/>
    <p:sldId id="441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8" autoAdjust="0"/>
    <p:restoredTop sz="94715" autoAdjust="0"/>
  </p:normalViewPr>
  <p:slideViewPr>
    <p:cSldViewPr snapToGrid="0" showGuides="1">
      <p:cViewPr varScale="1">
        <p:scale>
          <a:sx n="139" d="100"/>
          <a:sy n="139" d="100"/>
        </p:scale>
        <p:origin x="13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80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71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1015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1065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0857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9435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250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95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the details in our paper on the </a:t>
            </a:r>
            <a:r>
              <a:rPr lang="en-US" dirty="0" err="1"/>
              <a:t>eprint</a:t>
            </a:r>
            <a:r>
              <a:rPr lang="en-US" dirty="0"/>
              <a:t>. Thank you for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5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81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065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033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7084-5CB7-4CF9-A556-DB1757DD9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7679D-5D6E-49AD-AC81-2510FD3B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FF20-31FF-4876-BB4C-569404E8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5E64-5A3D-4264-B766-2D4DF1C7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36CF-8D6A-4860-95ED-7FB79297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FACE-6EA4-41B6-8135-01E2B926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7E91F-4C1A-4B76-B083-2B61DBFA3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9680-FBA3-497F-9F51-4F32BC65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B52D-3E31-424A-9E1F-C7D7D7E8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8ABB-B1D9-4CA1-B198-ADC4106A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1F5E1-86A9-4EAA-8B07-EBD7DB37C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D08C0-9CEB-44C0-9EC8-F7845FA3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35F2-E2F0-4304-A6C5-C8933EF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81A6-3862-405F-8F75-6A253993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E1A0-AF20-42AA-BF86-4A1C77BC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6EF3-3F33-4B98-A1EB-0C506CC1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AB2E-6D77-401D-A9E0-2AE6574D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462E-D9ED-4FC8-BC1F-F0418A4F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FA03-C90C-482E-B300-67F1006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932D-227E-4CA2-ABA3-39C448D4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FEAB-BE9D-4674-A98A-5C8C426B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61E0-5DDD-4439-B2CC-A8C16A96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4341-0727-493D-9B6D-E3F181CC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941B-92C5-40AE-9E8F-746D5962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D159-81AE-4310-8D09-4E15762D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ED20-40C6-4A1C-9DAC-91734B62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68C0-5D11-4305-8342-FB41A056D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9ACC-F7CB-4C12-9D61-64EB67C7F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7525-B8C0-48A0-AA14-2AC65433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BF6C-D557-4F05-92A7-85057228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18E49-3E46-486B-91A7-73AC5055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C085-1D03-46A0-A6DC-48F593C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E1EA8-A576-4418-B144-9725F9A1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BA0BB-303C-4B08-9353-ACDF2A1F5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CD887-4826-46D2-BF9D-996AB6E5F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36D59-212C-4AA0-999A-ADA404C44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4F9AC-0D82-4FDE-AE8D-27545C53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E9428-9FEF-47AC-B165-9C33A4AA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FDE93-80E4-4044-8A9A-E6F985C4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D7EF-941E-4B25-A133-1A2A9048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91089-8C0A-4B26-BCE6-0526075B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52ECB-D343-49E0-81DF-3F0DE0F6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CD431-3949-4470-9125-054420F2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9FAFE-E9BB-41BF-A0CF-D17D5ACA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D52D7-14BD-4438-BF59-3CFE1B96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09007-D4B3-4B6D-A3CC-4D15694F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2FED-AB07-45B3-8FFB-2B49E6A4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5CC7-6330-4262-BD5B-7D5999BA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0A6B-6AF7-456B-BE54-0C354C64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7EF1-302E-4C00-BF2F-83E7201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10A26-BBF0-40E5-986F-B7E21E7B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AD3C3-1045-4553-BA49-899A7723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9FFF-2883-4965-8122-546CF4C2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3A320-5B39-46DF-A9E7-7DF1250CA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8D05F-E59B-4D1A-95C0-D518FF82A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3191-3EEF-4247-9AA8-BAF2F6E2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6A58-523E-40C3-BD57-17B352BC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415BB-DBBD-4ABD-9829-8DEC0B61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B3517-6899-4B0D-9445-02CCFB21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45CC-28CA-4BBC-AD27-045BB326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C9CD5-F049-40C7-A18A-5F089D1C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8940-20D4-401D-AF60-3C279A340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28B9-01C3-436D-8A3A-01D34028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9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2.png"/><Relationship Id="rId5" Type="http://schemas.openxmlformats.org/officeDocument/2006/relationships/image" Target="../media/image26.png"/><Relationship Id="rId15" Type="http://schemas.openxmlformats.org/officeDocument/2006/relationships/image" Target="../media/image29.png"/><Relationship Id="rId10" Type="http://schemas.openxmlformats.org/officeDocument/2006/relationships/image" Target="../media/image260.png"/><Relationship Id="rId4" Type="http://schemas.openxmlformats.org/officeDocument/2006/relationships/image" Target="../media/image25.jpg"/><Relationship Id="rId9" Type="http://schemas.openxmlformats.org/officeDocument/2006/relationships/image" Target="../media/image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031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60000"/>
              </a:lnSpc>
            </a:pPr>
            <a:r>
              <a:rPr lang="en-US" sz="4000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Multi-key Homomorphic Encryption</a:t>
            </a:r>
            <a:br>
              <a:rPr lang="en-US" sz="4000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		with Packed Ciphertexts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 dirty="0">
              <a:solidFill>
                <a:srgbClr val="000000"/>
              </a:solidFill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Hao Chen, Wei Dai, </a:t>
            </a:r>
            <a:r>
              <a:rPr lang="en-US" sz="2000" dirty="0">
                <a:solidFill>
                  <a:srgbClr val="0070C0"/>
                </a:solidFill>
              </a:rPr>
              <a:t>Yongsoo Song </a:t>
            </a:r>
            <a:r>
              <a:rPr lang="en-US" sz="2000" dirty="0">
                <a:solidFill>
                  <a:srgbClr val="000000"/>
                </a:solidFill>
              </a:rPr>
              <a:t>(Microsoft Research, Redmond)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Miran Kim (UT Health Science Center at Houston)</a:t>
            </a:r>
          </a:p>
          <a:p>
            <a:pPr algn="l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ACM CCS 2019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Nov 12, London</a:t>
            </a:r>
          </a:p>
        </p:txBody>
      </p:sp>
    </p:spTree>
    <p:extLst>
      <p:ext uri="{BB962C8B-B14F-4D97-AF65-F5344CB8AC3E}">
        <p14:creationId xmlns:p14="http://schemas.microsoft.com/office/powerpoint/2010/main" val="37486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(Incomplete) Overview of </a:t>
            </a:r>
            <a:r>
              <a:rPr lang="en-US" dirty="0">
                <a:solidFill>
                  <a:schemeClr val="accent1"/>
                </a:solidFill>
              </a:rPr>
              <a:t>MK</a:t>
            </a:r>
            <a:r>
              <a:rPr lang="en-US" dirty="0"/>
              <a:t>HE over 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/>
              <p:nvPr/>
            </p:nvSpPr>
            <p:spPr>
              <a:xfrm>
                <a:off x="568534" y="1755400"/>
                <a:ext cx="9596546" cy="4292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Ciphertext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𝑐𝑡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Secret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𝑐𝑡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 encoding of plaintext with Gaussian noise</a:t>
                </a: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Generate &amp; publish a </a:t>
                </a:r>
                <a:r>
                  <a:rPr lang="en-US" sz="2200" dirty="0" err="1"/>
                  <a:t>relinearization</a:t>
                </a:r>
                <a:r>
                  <a:rPr lang="en-US" sz="2200" dirty="0"/>
                  <a:t> (evaluation) key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b="0" dirty="0"/>
                  <a:t>		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𝑒𝑣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200" dirty="0"/>
                  <a:t>     such that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𝑒𝑣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Compute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𝑒𝑣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4" y="1755400"/>
                <a:ext cx="9596546" cy="4292457"/>
              </a:xfrm>
              <a:prstGeom prst="rect">
                <a:avLst/>
              </a:prstGeom>
              <a:blipFill>
                <a:blip r:embed="rId3"/>
                <a:stretch>
                  <a:fillRect l="-698" b="-17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2F08487-047C-45EC-9C19-86305F3A1635}"/>
              </a:ext>
            </a:extLst>
          </p:cNvPr>
          <p:cNvSpPr txBox="1"/>
          <p:nvPr/>
        </p:nvSpPr>
        <p:spPr>
          <a:xfrm>
            <a:off x="9281160" y="4785360"/>
            <a:ext cx="150114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By whom?</a:t>
            </a:r>
          </a:p>
        </p:txBody>
      </p:sp>
    </p:spTree>
    <p:extLst>
      <p:ext uri="{BB962C8B-B14F-4D97-AF65-F5344CB8AC3E}">
        <p14:creationId xmlns:p14="http://schemas.microsoft.com/office/powerpoint/2010/main" val="12507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/>
              <p:nvPr/>
            </p:nvSpPr>
            <p:spPr>
              <a:xfrm>
                <a:off x="640080" y="1371600"/>
                <a:ext cx="10907186" cy="4333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Common Reference String (CRS) : a polynomial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b="0" dirty="0"/>
                  <a:t>Each party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="0" dirty="0"/>
                  <a:t> generates &amp; publishes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/>
                  <a:t> as follows: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Sample small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    set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Method 1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 &amp;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    compute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𝑒𝑣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/>
                  <a:t>						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𝑒𝑣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/>
                  <a:t>, 	 compute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𝑒𝑣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200" dirty="0"/>
              </a:p>
              <a:p>
                <a:pPr lvl="1">
                  <a:lnSpc>
                    <a:spcPct val="12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371600"/>
                <a:ext cx="10907186" cy="4333109"/>
              </a:xfrm>
              <a:prstGeom prst="rect">
                <a:avLst/>
              </a:prstGeom>
              <a:blipFill>
                <a:blip r:embed="rId3"/>
                <a:stretch>
                  <a:fillRect l="-615" b="-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BD1454F1-A020-4ED5-ABB5-526379B9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(Incomplete) </a:t>
            </a:r>
            <a:r>
              <a:rPr lang="en-US" dirty="0" err="1"/>
              <a:t>Relinearization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5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/>
              <p:nvPr/>
            </p:nvSpPr>
            <p:spPr>
              <a:xfrm>
                <a:off x="640080" y="1371600"/>
                <a:ext cx="11303426" cy="4333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Common Reference String (CRS) : a vector of polynomials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b="0" dirty="0"/>
                  <a:t>Each party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="0" dirty="0"/>
                  <a:t> generates &amp; publishes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/>
                  <a:t> as follows: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Sample small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    set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2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</a:t>
                </a: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Method 1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 &amp;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    compute  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𝒆𝒗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/>
                  <a:t>						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𝒆𝒗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200" dirty="0"/>
                  <a:t>,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/>
                  <a:t>, 	 compute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𝒆𝒗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200" dirty="0"/>
              </a:p>
              <a:p>
                <a:pPr lvl="1">
                  <a:lnSpc>
                    <a:spcPct val="12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371600"/>
                <a:ext cx="11303426" cy="4333109"/>
              </a:xfrm>
              <a:prstGeom prst="rect">
                <a:avLst/>
              </a:prstGeom>
              <a:blipFill>
                <a:blip r:embed="rId3"/>
                <a:stretch>
                  <a:fillRect l="-593" b="-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E64F94-A890-4F84-B45A-6EC2207A7462}"/>
                  </a:ext>
                </a:extLst>
              </p:cNvPr>
              <p:cNvSpPr txBox="1"/>
              <p:nvPr/>
            </p:nvSpPr>
            <p:spPr>
              <a:xfrm>
                <a:off x="8514430" y="287114"/>
                <a:ext cx="3435382" cy="2308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Gadget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dirty="0"/>
                  <a:t> &amp; decomposition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   </a:t>
                </a:r>
                <a:r>
                  <a:rPr lang="en-US" dirty="0" err="1"/>
                  <a:t>s.t.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(External) product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E64F94-A890-4F84-B45A-6EC2207A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30" y="287114"/>
                <a:ext cx="3435382" cy="2308324"/>
              </a:xfrm>
              <a:prstGeom prst="rect">
                <a:avLst/>
              </a:prstGeom>
              <a:blipFill>
                <a:blip r:embed="rId4"/>
                <a:stretch>
                  <a:fillRect l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FACFA453-776E-4C44-917B-9C6A74EE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Relinearization</a:t>
            </a:r>
            <a:r>
              <a:rPr lang="en-US" dirty="0"/>
              <a:t> (Method 1)</a:t>
            </a:r>
          </a:p>
        </p:txBody>
      </p:sp>
    </p:spTree>
    <p:extLst>
      <p:ext uri="{BB962C8B-B14F-4D97-AF65-F5344CB8AC3E}">
        <p14:creationId xmlns:p14="http://schemas.microsoft.com/office/powerpoint/2010/main" val="39047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/>
              <p:nvPr/>
            </p:nvSpPr>
            <p:spPr>
              <a:xfrm>
                <a:off x="640080" y="1371600"/>
                <a:ext cx="11303426" cy="4801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Common Reference String (CRS) : a vector of polynomials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b="0" dirty="0"/>
                  <a:t>Each party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="0" dirty="0"/>
                  <a:t> generates &amp; publishes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/>
                  <a:t> as follows: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Sample small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    set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2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Method 2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 &amp;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    </a:t>
                </a:r>
                <a:r>
                  <a:rPr lang="en-US" sz="2200" strike="sngStrike" dirty="0"/>
                  <a:t>compute     </a:t>
                </a:r>
                <a14:m>
                  <m:oMath xmlns:m="http://schemas.openxmlformats.org/officeDocument/2006/math">
                    <m:r>
                      <a:rPr lang="en-US" sz="2200" b="1" i="1" strike="sngStrike" smtClean="0">
                        <a:latin typeface="Cambria Math" panose="02040503050406030204" pitchFamily="18" charset="0"/>
                      </a:rPr>
                      <m:t>𝒆𝒗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strike="sngStrike" dirty="0"/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/>
                  <a:t>	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𝒆𝒗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/>
                  <a:t>, 	 </a:t>
                </a:r>
                <a:r>
                  <a:rPr lang="en-US" sz="2200" strike="sngStrike" dirty="0"/>
                  <a:t>compute   </a:t>
                </a:r>
                <a14:m>
                  <m:oMath xmlns:m="http://schemas.openxmlformats.org/officeDocument/2006/math">
                    <m:r>
                      <a:rPr lang="en-US" sz="2200" i="1" strike="sngStrike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trike="sngStrik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 strike="sngStrike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  <m:sup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trike="sngStrike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 strike="sngStrik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 strike="sngStrike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 strike="sngStrik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strike="sngStrik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strike="sngStrik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trike="sngStrike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 strike="sngStrike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 strike="sngStrik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 strike="sngStrik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𝒆𝒗</m:t>
                        </m:r>
                        <m:sSub>
                          <m:sSubPr>
                            <m:ctrlP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trike="sngStrike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2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/>
                  <a:t>		compute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=∑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lnSpc>
                    <a:spcPct val="12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371600"/>
                <a:ext cx="11303426" cy="4801058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C84C97FA-D9B5-45FE-B52A-1E007AC8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Relinearization</a:t>
            </a:r>
            <a:r>
              <a:rPr lang="en-US" dirty="0"/>
              <a:t> (Method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D418A-3C1E-4CE6-92BE-FAFED5844213}"/>
                  </a:ext>
                </a:extLst>
              </p:cNvPr>
              <p:cNvSpPr txBox="1"/>
              <p:nvPr/>
            </p:nvSpPr>
            <p:spPr>
              <a:xfrm>
                <a:off x="8514430" y="287114"/>
                <a:ext cx="3435382" cy="23083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Gadget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dirty="0"/>
                  <a:t> &amp; decomposition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   </a:t>
                </a:r>
                <a:r>
                  <a:rPr lang="en-US" dirty="0" err="1"/>
                  <a:t>s.t.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(External) product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D418A-3C1E-4CE6-92BE-FAFED5844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30" y="287114"/>
                <a:ext cx="3435382" cy="2308324"/>
              </a:xfrm>
              <a:prstGeom prst="rect">
                <a:avLst/>
              </a:prstGeom>
              <a:blipFill>
                <a:blip r:embed="rId3"/>
                <a:stretch>
                  <a:fillRect l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9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/>
              <p:nvPr/>
            </p:nvSpPr>
            <p:spPr>
              <a:xfrm>
                <a:off x="640080" y="1371600"/>
                <a:ext cx="11303426" cy="4801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Common Reference String (CRS) : a vector of polynomials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b="0" dirty="0"/>
                  <a:t>Each party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="0" dirty="0"/>
                  <a:t> generates &amp; publishes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/>
                  <a:t> as follows: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Sample small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    set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2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Method 2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 &amp;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    </a:t>
                </a:r>
                <a:r>
                  <a:rPr lang="en-US" sz="2200" strike="sngStrike" dirty="0"/>
                  <a:t>compute     </a:t>
                </a:r>
                <a14:m>
                  <m:oMath xmlns:m="http://schemas.openxmlformats.org/officeDocument/2006/math">
                    <m:r>
                      <a:rPr lang="en-US" sz="2200" b="1" i="1" strike="sngStrike" smtClean="0">
                        <a:latin typeface="Cambria Math" panose="02040503050406030204" pitchFamily="18" charset="0"/>
                      </a:rPr>
                      <m:t>𝒆𝒗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strike="sngStrike" dirty="0"/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/>
                  <a:t>	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𝒆𝒗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dirty="0"/>
                  <a:t>, 	 </a:t>
                </a:r>
                <a:r>
                  <a:rPr lang="en-US" sz="2200" strike="sngStrike" dirty="0"/>
                  <a:t>compute   </a:t>
                </a:r>
                <a14:m>
                  <m:oMath xmlns:m="http://schemas.openxmlformats.org/officeDocument/2006/math">
                    <m:r>
                      <a:rPr lang="en-US" sz="2200" i="1" strike="sngStrike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strike="sngStrik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 strike="sngStrike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  <m:sup>
                        <m:r>
                          <a:rPr lang="en-US" sz="2200" b="0" i="1" strike="sngStrike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trike="sngStrike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0" i="1" strike="sngStrike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 strike="sngStrik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 strike="sngStrike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 strike="sngStrik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strike="sngStrik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strike="sngStrik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trike="sngStrike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 strike="sngStrike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 strike="sngStrik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 strike="sngStrik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sz="2200" b="1" i="1" strike="sngStrike" smtClean="0">
                            <a:latin typeface="Cambria Math" panose="02040503050406030204" pitchFamily="18" charset="0"/>
                          </a:rPr>
                          <m:t>𝒆𝒗</m:t>
                        </m:r>
                        <m:sSub>
                          <m:sSubPr>
                            <m:ctrlP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trike="sngStrike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b="0" i="1" strike="sngStrike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i="1" strike="sngStrike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2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/>
                  <a:t>		compute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=∑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lnSpc>
                    <a:spcPct val="12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371600"/>
                <a:ext cx="11303426" cy="4801058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53CB1306-7573-4B32-B11D-9D0AC414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Relinearization</a:t>
            </a:r>
            <a:r>
              <a:rPr lang="en-US" dirty="0"/>
              <a:t> (Method 2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A47AF9-9437-42E4-9A37-DDE917DDA7A7}"/>
                  </a:ext>
                </a:extLst>
              </p:cNvPr>
              <p:cNvSpPr txBox="1"/>
              <p:nvPr/>
            </p:nvSpPr>
            <p:spPr>
              <a:xfrm>
                <a:off x="8514430" y="287114"/>
                <a:ext cx="3435382" cy="226215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Gadget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dirty="0"/>
                  <a:t> &amp; decomposition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   </a:t>
                </a:r>
                <a:r>
                  <a:rPr lang="en-US" dirty="0" err="1"/>
                  <a:t>s.t.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(External) product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5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5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⌊"/>
                        <m:endChr m:val="⌋"/>
                        <m:ctrlPr>
                          <a:rPr lang="en-US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sz="1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sz="1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5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500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A47AF9-9437-42E4-9A37-DDE917DD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30" y="287114"/>
                <a:ext cx="3435382" cy="2262158"/>
              </a:xfrm>
              <a:prstGeom prst="rect">
                <a:avLst/>
              </a:prstGeom>
              <a:blipFill>
                <a:blip r:embed="rId4"/>
                <a:stretch>
                  <a:fillRect l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54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4D97CF-3A6E-4D15-9FFA-837D474BF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32" y="2109200"/>
            <a:ext cx="5312016" cy="3868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DC0C3-636D-4334-B38A-14C1B464256B}"/>
              </a:ext>
            </a:extLst>
          </p:cNvPr>
          <p:cNvSpPr txBox="1"/>
          <p:nvPr/>
        </p:nvSpPr>
        <p:spPr>
          <a:xfrm>
            <a:off x="310171" y="3048295"/>
            <a:ext cx="124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n = 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17AC0-743C-49F0-8CEC-18B16C1C158A}"/>
              </a:ext>
            </a:extLst>
          </p:cNvPr>
          <p:cNvSpPr txBox="1"/>
          <p:nvPr/>
        </p:nvSpPr>
        <p:spPr>
          <a:xfrm>
            <a:off x="310171" y="4043653"/>
            <a:ext cx="124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n =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43B42-020C-4E07-A26C-86AA6ED6AC7A}"/>
              </a:ext>
            </a:extLst>
          </p:cNvPr>
          <p:cNvSpPr txBox="1"/>
          <p:nvPr/>
        </p:nvSpPr>
        <p:spPr>
          <a:xfrm>
            <a:off x="310171" y="5081032"/>
            <a:ext cx="124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n =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6AD56-2B0A-1D4A-9D4E-DCD2387CD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943" y="2534012"/>
            <a:ext cx="4379910" cy="3388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4D4140-4C1D-3F4B-9661-F248664A730E}"/>
              </a:ext>
            </a:extLst>
          </p:cNvPr>
          <p:cNvSpPr txBox="1"/>
          <p:nvPr/>
        </p:nvSpPr>
        <p:spPr>
          <a:xfrm>
            <a:off x="9042242" y="1815493"/>
            <a:ext cx="124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n = 13</a:t>
            </a:r>
          </a:p>
        </p:txBody>
      </p:sp>
    </p:spTree>
    <p:extLst>
      <p:ext uri="{BB962C8B-B14F-4D97-AF65-F5344CB8AC3E}">
        <p14:creationId xmlns:p14="http://schemas.microsoft.com/office/powerpoint/2010/main" val="128600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Inference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E9F49-69A1-4F98-8ECF-10047E2A0675}"/>
              </a:ext>
            </a:extLst>
          </p:cNvPr>
          <p:cNvGrpSpPr/>
          <p:nvPr/>
        </p:nvGrpSpPr>
        <p:grpSpPr>
          <a:xfrm>
            <a:off x="742386" y="1518645"/>
            <a:ext cx="8404126" cy="4211029"/>
            <a:chOff x="272187" y="1407681"/>
            <a:chExt cx="8404126" cy="421102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8E3CAF1-A6B8-47C9-BE84-A5C3397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252" y="2186228"/>
              <a:ext cx="4349061" cy="1584032"/>
            </a:xfrm>
            <a:prstGeom prst="rect">
              <a:avLst/>
            </a:prstGeom>
          </p:spPr>
        </p:pic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9F5586C3-D5D3-F346-96B0-C524FBE127A3}"/>
                </a:ext>
              </a:extLst>
            </p:cNvPr>
            <p:cNvSpPr/>
            <p:nvPr/>
          </p:nvSpPr>
          <p:spPr>
            <a:xfrm rot="13433576">
              <a:off x="3111767" y="3095903"/>
              <a:ext cx="394581" cy="20523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15">
              <a:extLst>
                <a:ext uri="{FF2B5EF4-FFF2-40B4-BE49-F238E27FC236}">
                  <a16:creationId xmlns:a16="http://schemas.microsoft.com/office/drawing/2014/main" id="{E588F7C8-F8E2-4396-84FC-21D4E1AB8753}"/>
                </a:ext>
              </a:extLst>
            </p:cNvPr>
            <p:cNvSpPr/>
            <p:nvPr/>
          </p:nvSpPr>
          <p:spPr>
            <a:xfrm rot="16200000">
              <a:off x="3259557" y="1971486"/>
              <a:ext cx="394581" cy="113303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F0D7778-D06E-4A9E-8808-2DFA61813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18" y="4174479"/>
              <a:ext cx="544046" cy="5440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DDFFA24-FA55-4981-A6BD-1BDD8B869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87" y="1407681"/>
              <a:ext cx="566013" cy="56601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668DC5-B5E1-4472-8F1F-954641A2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388228"/>
              <a:ext cx="1245131" cy="12304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8EFA82-0A00-4BC0-A41D-37EF59066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15" y="1918255"/>
              <a:ext cx="2059764" cy="1588407"/>
            </a:xfrm>
            <a:prstGeom prst="rect">
              <a:avLst/>
            </a:prstGeom>
          </p:spPr>
        </p:pic>
      </p:grp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92A332-2B88-4E07-8B8C-205D25B4EA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13" y="4231373"/>
            <a:ext cx="4251387" cy="2261502"/>
          </a:xfrm>
          <a:prstGeom prst="rect">
            <a:avLst/>
          </a:prstGeom>
        </p:spPr>
      </p:pic>
      <p:pic>
        <p:nvPicPr>
          <p:cNvPr id="4" name="Picture 3" descr="A picture containing table, cake, sitting, holding&#10;&#10;Description automatically generated">
            <a:extLst>
              <a:ext uri="{FF2B5EF4-FFF2-40B4-BE49-F238E27FC236}">
                <a16:creationId xmlns:a16="http://schemas.microsoft.com/office/drawing/2014/main" id="{10456D5A-19A3-48CC-ABCD-EDEA9AACC1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50" y="490127"/>
            <a:ext cx="3232839" cy="20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5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oy, doll, girl, woman&#10;&#10;Description automatically generated">
            <a:extLst>
              <a:ext uri="{FF2B5EF4-FFF2-40B4-BE49-F238E27FC236}">
                <a16:creationId xmlns:a16="http://schemas.microsoft.com/office/drawing/2014/main" id="{A727B50E-EF9F-4BA5-BFD7-70D59362B7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6791"/>
            <a:ext cx="3137887" cy="3137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57" y="939322"/>
            <a:ext cx="1851998" cy="1665113"/>
          </a:xfrm>
          <a:prstGeom prst="rect">
            <a:avLst/>
          </a:prstGeom>
        </p:spPr>
      </p:pic>
      <p:pic>
        <p:nvPicPr>
          <p:cNvPr id="8" name="Picture 7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4B711A2-B1C8-4EA0-B362-67DED5613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5" y="2175738"/>
            <a:ext cx="5953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2E15D0B-F5BA-41F4-B180-A843B740025E}"/>
              </a:ext>
            </a:extLst>
          </p:cNvPr>
          <p:cNvGrpSpPr/>
          <p:nvPr/>
        </p:nvGrpSpPr>
        <p:grpSpPr>
          <a:xfrm>
            <a:off x="8147472" y="2135341"/>
            <a:ext cx="2268180" cy="1912562"/>
            <a:chOff x="8147472" y="2135341"/>
            <a:chExt cx="2268180" cy="1912562"/>
          </a:xfrm>
        </p:grpSpPr>
        <p:pic>
          <p:nvPicPr>
            <p:cNvPr id="25" name="Picture 24" descr="A picture containing looking, sitting, white&#10;&#10;Description automatically generated">
              <a:extLst>
                <a:ext uri="{FF2B5EF4-FFF2-40B4-BE49-F238E27FC236}">
                  <a16:creationId xmlns:a16="http://schemas.microsoft.com/office/drawing/2014/main" id="{A6695DAF-E34B-4C0C-8986-25CE415E9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7472" y="2135341"/>
              <a:ext cx="2006623" cy="1912562"/>
            </a:xfrm>
            <a:prstGeom prst="rect">
              <a:avLst/>
            </a:prstGeom>
          </p:spPr>
        </p:pic>
        <p:pic>
          <p:nvPicPr>
            <p:cNvPr id="26" name="그림 17">
              <a:extLst>
                <a:ext uri="{FF2B5EF4-FFF2-40B4-BE49-F238E27FC236}">
                  <a16:creationId xmlns:a16="http://schemas.microsoft.com/office/drawing/2014/main" id="{24DC31C9-A1F5-42E1-9EBF-F8576D4A0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946">
              <a:off x="9935312" y="2516038"/>
              <a:ext cx="480340" cy="480340"/>
            </a:xfrm>
            <a:prstGeom prst="rect">
              <a:avLst/>
            </a:prstGeom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Homomorphic Encryption (HE)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884700-6F1E-408F-A7E7-BF8933AD4E84}"/>
              </a:ext>
            </a:extLst>
          </p:cNvPr>
          <p:cNvGrpSpPr/>
          <p:nvPr/>
        </p:nvGrpSpPr>
        <p:grpSpPr>
          <a:xfrm>
            <a:off x="8326792" y="2286839"/>
            <a:ext cx="2457742" cy="1644229"/>
            <a:chOff x="8326792" y="2286839"/>
            <a:chExt cx="2457742" cy="1644229"/>
          </a:xfrm>
        </p:grpSpPr>
        <p:pic>
          <p:nvPicPr>
            <p:cNvPr id="3" name="Picture 2" descr="A picture containing yellow, air&#10;&#10;Description automatically generated">
              <a:extLst>
                <a:ext uri="{FF2B5EF4-FFF2-40B4-BE49-F238E27FC236}">
                  <a16:creationId xmlns:a16="http://schemas.microsoft.com/office/drawing/2014/main" id="{89B7F3D6-5888-4452-A27A-0EF55B7A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792" y="2286839"/>
              <a:ext cx="2457742" cy="164422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67EA010-DEBA-4B45-B36D-535111AA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946">
              <a:off x="9935312" y="2516038"/>
              <a:ext cx="480340" cy="480340"/>
            </a:xfrm>
            <a:prstGeom prst="rect">
              <a:avLst/>
            </a:prstGeom>
          </p:spPr>
        </p:pic>
      </p:grpSp>
      <p:pic>
        <p:nvPicPr>
          <p:cNvPr id="9" name="Picture 8" descr="A close up of a toy doll&#10;&#10;Description automatically generated">
            <a:extLst>
              <a:ext uri="{FF2B5EF4-FFF2-40B4-BE49-F238E27FC236}">
                <a16:creationId xmlns:a16="http://schemas.microsoft.com/office/drawing/2014/main" id="{441F3A8F-10AC-4FAF-AE5E-8F406452E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83" y="1412388"/>
            <a:ext cx="4513568" cy="29126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5440564-D341-49E5-B2C9-7EC76AA02FFD}"/>
              </a:ext>
            </a:extLst>
          </p:cNvPr>
          <p:cNvGrpSpPr/>
          <p:nvPr/>
        </p:nvGrpSpPr>
        <p:grpSpPr>
          <a:xfrm>
            <a:off x="1548351" y="4409767"/>
            <a:ext cx="4237443" cy="624365"/>
            <a:chOff x="1548351" y="4409767"/>
            <a:chExt cx="4237443" cy="62436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BBC32E2-DF6D-4EC2-BCA1-3EE3419E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29364" y="4719220"/>
              <a:ext cx="314912" cy="31491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B9E443-71D5-4076-B2E8-7D760D8366C7}"/>
                    </a:ext>
                  </a:extLst>
                </p:cNvPr>
                <p:cNvSpPr txBox="1"/>
                <p:nvPr/>
              </p:nvSpPr>
              <p:spPr>
                <a:xfrm>
                  <a:off x="154835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B9E443-71D5-4076-B2E8-7D760D836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351" y="4409767"/>
                  <a:ext cx="883919" cy="4770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B002580-CF46-44EF-8052-8D6C0991557F}"/>
                    </a:ext>
                  </a:extLst>
                </p:cNvPr>
                <p:cNvSpPr txBox="1"/>
                <p:nvPr/>
              </p:nvSpPr>
              <p:spPr>
                <a:xfrm>
                  <a:off x="319736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B002580-CF46-44EF-8052-8D6C09915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361" y="4409767"/>
                  <a:ext cx="883919" cy="4770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CDF9D0E-68B7-496E-A3F7-06BD046FECFA}"/>
                    </a:ext>
                  </a:extLst>
                </p:cNvPr>
                <p:cNvSpPr txBox="1"/>
                <p:nvPr/>
              </p:nvSpPr>
              <p:spPr>
                <a:xfrm>
                  <a:off x="484637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CDF9D0E-68B7-496E-A3F7-06BD046F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371" y="4409767"/>
                  <a:ext cx="883919" cy="4770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2F06AB3-0F4B-499F-9E97-9013FC078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1288" y="4719220"/>
              <a:ext cx="314912" cy="31491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D30CF99-1BE7-4C70-843D-9D4D8F064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0882" y="4713945"/>
              <a:ext cx="314912" cy="31491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7F53BB6-DACE-4D66-B436-BC6E040E4B5A}"/>
              </a:ext>
            </a:extLst>
          </p:cNvPr>
          <p:cNvGrpSpPr/>
          <p:nvPr/>
        </p:nvGrpSpPr>
        <p:grpSpPr>
          <a:xfrm>
            <a:off x="2638148" y="4408821"/>
            <a:ext cx="7443112" cy="582060"/>
            <a:chOff x="2638148" y="4408821"/>
            <a:chExt cx="7443112" cy="58206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188092-CA57-A04D-8A89-1DA30C320D58}"/>
                </a:ext>
              </a:extLst>
            </p:cNvPr>
            <p:cNvCxnSpPr>
              <a:cxnSpLocks/>
            </p:cNvCxnSpPr>
            <p:nvPr/>
          </p:nvCxnSpPr>
          <p:spPr>
            <a:xfrm>
              <a:off x="6122636" y="4647348"/>
              <a:ext cx="16630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Plus 52">
              <a:extLst>
                <a:ext uri="{FF2B5EF4-FFF2-40B4-BE49-F238E27FC236}">
                  <a16:creationId xmlns:a16="http://schemas.microsoft.com/office/drawing/2014/main" id="{FD9F95D4-889B-402F-8791-FADE64E15574}"/>
                </a:ext>
              </a:extLst>
            </p:cNvPr>
            <p:cNvSpPr/>
            <p:nvPr/>
          </p:nvSpPr>
          <p:spPr>
            <a:xfrm>
              <a:off x="4305632" y="4468896"/>
              <a:ext cx="377347" cy="364529"/>
            </a:xfrm>
            <a:prstGeom prst="mathPlus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53">
              <a:extLst>
                <a:ext uri="{FF2B5EF4-FFF2-40B4-BE49-F238E27FC236}">
                  <a16:creationId xmlns:a16="http://schemas.microsoft.com/office/drawing/2014/main" id="{701A7A64-F1DC-463A-BE22-719C98F7276C}"/>
                </a:ext>
              </a:extLst>
            </p:cNvPr>
            <p:cNvSpPr/>
            <p:nvPr/>
          </p:nvSpPr>
          <p:spPr>
            <a:xfrm>
              <a:off x="2638148" y="4468896"/>
              <a:ext cx="392781" cy="379746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3552D7-0963-4D67-8F6A-E0BEA2A43558}"/>
                    </a:ext>
                  </a:extLst>
                </p:cNvPr>
                <p:cNvSpPr txBox="1"/>
                <p:nvPr/>
              </p:nvSpPr>
              <p:spPr>
                <a:xfrm>
                  <a:off x="8338498" y="4408821"/>
                  <a:ext cx="17427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𝒂𝒃</m:t>
                            </m:r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3552D7-0963-4D67-8F6A-E0BEA2A43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498" y="4408821"/>
                  <a:ext cx="1742762" cy="4770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825FE3A-AAD2-4220-98F8-EB080E539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66348" y="4675969"/>
              <a:ext cx="314912" cy="31491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7703E-D5D3-440E-BF39-8182016AD1A2}"/>
              </a:ext>
            </a:extLst>
          </p:cNvPr>
          <p:cNvGrpSpPr/>
          <p:nvPr/>
        </p:nvGrpSpPr>
        <p:grpSpPr>
          <a:xfrm>
            <a:off x="8363921" y="5028857"/>
            <a:ext cx="1742762" cy="1289578"/>
            <a:chOff x="8363921" y="5028857"/>
            <a:chExt cx="1742762" cy="1289578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DF1D070-A979-4975-A9FC-2373327F1BAC}"/>
                </a:ext>
              </a:extLst>
            </p:cNvPr>
            <p:cNvCxnSpPr>
              <a:cxnSpLocks/>
            </p:cNvCxnSpPr>
            <p:nvPr/>
          </p:nvCxnSpPr>
          <p:spPr>
            <a:xfrm>
              <a:off x="9244752" y="5028857"/>
              <a:ext cx="0" cy="7436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35D092-C1FD-4EC5-A64A-A3B0F8EF02BE}"/>
                    </a:ext>
                  </a:extLst>
                </p:cNvPr>
                <p:cNvSpPr txBox="1"/>
                <p:nvPr/>
              </p:nvSpPr>
              <p:spPr>
                <a:xfrm>
                  <a:off x="8363921" y="5841381"/>
                  <a:ext cx="17427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35D092-C1FD-4EC5-A64A-A3B0F8EF0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921" y="5841381"/>
                  <a:ext cx="1742762" cy="4770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87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Multi-key Homomorphic Encryption (MKHE)</a:t>
            </a:r>
          </a:p>
        </p:txBody>
      </p:sp>
      <p:pic>
        <p:nvPicPr>
          <p:cNvPr id="9" name="Picture 8" descr="A close up of a toy doll&#10;&#10;Description automatically generated">
            <a:extLst>
              <a:ext uri="{FF2B5EF4-FFF2-40B4-BE49-F238E27FC236}">
                <a16:creationId xmlns:a16="http://schemas.microsoft.com/office/drawing/2014/main" id="{441F3A8F-10AC-4FAF-AE5E-8F406452E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83" y="1412388"/>
            <a:ext cx="4513568" cy="291269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52E33A9-A71D-4274-861F-A011CBD3F076}"/>
              </a:ext>
            </a:extLst>
          </p:cNvPr>
          <p:cNvGrpSpPr/>
          <p:nvPr/>
        </p:nvGrpSpPr>
        <p:grpSpPr>
          <a:xfrm>
            <a:off x="8363921" y="5028857"/>
            <a:ext cx="1742762" cy="1289578"/>
            <a:chOff x="8363921" y="5028857"/>
            <a:chExt cx="1742762" cy="1289578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DF1D070-A979-4975-A9FC-2373327F1BAC}"/>
                </a:ext>
              </a:extLst>
            </p:cNvPr>
            <p:cNvCxnSpPr>
              <a:cxnSpLocks/>
            </p:cNvCxnSpPr>
            <p:nvPr/>
          </p:nvCxnSpPr>
          <p:spPr>
            <a:xfrm>
              <a:off x="9244752" y="5028857"/>
              <a:ext cx="0" cy="7436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35D092-C1FD-4EC5-A64A-A3B0F8EF02BE}"/>
                    </a:ext>
                  </a:extLst>
                </p:cNvPr>
                <p:cNvSpPr txBox="1"/>
                <p:nvPr/>
              </p:nvSpPr>
              <p:spPr>
                <a:xfrm>
                  <a:off x="8363921" y="5841381"/>
                  <a:ext cx="17427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35D092-C1FD-4EC5-A64A-A3B0F8EF0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921" y="5841381"/>
                  <a:ext cx="1742762" cy="4770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BA76A08-69BC-42F6-BB81-B3CDFAC0AE6B}"/>
              </a:ext>
            </a:extLst>
          </p:cNvPr>
          <p:cNvGrpSpPr/>
          <p:nvPr/>
        </p:nvGrpSpPr>
        <p:grpSpPr>
          <a:xfrm>
            <a:off x="1548351" y="4409767"/>
            <a:ext cx="4181939" cy="615619"/>
            <a:chOff x="1548351" y="4409767"/>
            <a:chExt cx="4181939" cy="6156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B9E443-71D5-4076-B2E8-7D760D8366C7}"/>
                    </a:ext>
                  </a:extLst>
                </p:cNvPr>
                <p:cNvSpPr txBox="1"/>
                <p:nvPr/>
              </p:nvSpPr>
              <p:spPr>
                <a:xfrm>
                  <a:off x="154835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B9E443-71D5-4076-B2E8-7D760D836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351" y="4409767"/>
                  <a:ext cx="883919" cy="4770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B002580-CF46-44EF-8052-8D6C0991557F}"/>
                    </a:ext>
                  </a:extLst>
                </p:cNvPr>
                <p:cNvSpPr txBox="1"/>
                <p:nvPr/>
              </p:nvSpPr>
              <p:spPr>
                <a:xfrm>
                  <a:off x="319736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B002580-CF46-44EF-8052-8D6C09915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361" y="4409767"/>
                  <a:ext cx="883919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CDF9D0E-68B7-496E-A3F7-06BD046FECFA}"/>
                    </a:ext>
                  </a:extLst>
                </p:cNvPr>
                <p:cNvSpPr txBox="1"/>
                <p:nvPr/>
              </p:nvSpPr>
              <p:spPr>
                <a:xfrm>
                  <a:off x="4846371" y="4409767"/>
                  <a:ext cx="88391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CDF9D0E-68B7-496E-A3F7-06BD046FE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371" y="4409767"/>
                  <a:ext cx="883919" cy="4770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그림 27">
              <a:extLst>
                <a:ext uri="{FF2B5EF4-FFF2-40B4-BE49-F238E27FC236}">
                  <a16:creationId xmlns:a16="http://schemas.microsoft.com/office/drawing/2014/main" id="{03A6BDF7-0CF5-44A4-9CE2-12A89651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362" y="4737445"/>
              <a:ext cx="287941" cy="287941"/>
            </a:xfrm>
            <a:prstGeom prst="rect">
              <a:avLst/>
            </a:prstGeom>
          </p:spPr>
        </p:pic>
        <p:pic>
          <p:nvPicPr>
            <p:cNvPr id="20" name="그림 28">
              <a:extLst>
                <a:ext uri="{FF2B5EF4-FFF2-40B4-BE49-F238E27FC236}">
                  <a16:creationId xmlns:a16="http://schemas.microsoft.com/office/drawing/2014/main" id="{45B98516-B4F6-40B4-9DB3-CE177DF53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04754" y="4737445"/>
              <a:ext cx="192179" cy="23540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E10E676-D7B5-447B-89A7-64FE9881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96021" y="4705244"/>
              <a:ext cx="314912" cy="31491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DBC89-7810-4C94-975B-1D75BB703140}"/>
              </a:ext>
            </a:extLst>
          </p:cNvPr>
          <p:cNvGrpSpPr/>
          <p:nvPr/>
        </p:nvGrpSpPr>
        <p:grpSpPr>
          <a:xfrm>
            <a:off x="2638148" y="4408821"/>
            <a:ext cx="7573596" cy="669802"/>
            <a:chOff x="2638148" y="4408821"/>
            <a:chExt cx="7573596" cy="66980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188092-CA57-A04D-8A89-1DA30C320D58}"/>
                </a:ext>
              </a:extLst>
            </p:cNvPr>
            <p:cNvCxnSpPr>
              <a:cxnSpLocks/>
            </p:cNvCxnSpPr>
            <p:nvPr/>
          </p:nvCxnSpPr>
          <p:spPr>
            <a:xfrm>
              <a:off x="6122636" y="4647348"/>
              <a:ext cx="16630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Plus 52">
              <a:extLst>
                <a:ext uri="{FF2B5EF4-FFF2-40B4-BE49-F238E27FC236}">
                  <a16:creationId xmlns:a16="http://schemas.microsoft.com/office/drawing/2014/main" id="{FD9F95D4-889B-402F-8791-FADE64E15574}"/>
                </a:ext>
              </a:extLst>
            </p:cNvPr>
            <p:cNvSpPr/>
            <p:nvPr/>
          </p:nvSpPr>
          <p:spPr>
            <a:xfrm>
              <a:off x="4305632" y="4468896"/>
              <a:ext cx="377347" cy="364529"/>
            </a:xfrm>
            <a:prstGeom prst="mathPlus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53">
              <a:extLst>
                <a:ext uri="{FF2B5EF4-FFF2-40B4-BE49-F238E27FC236}">
                  <a16:creationId xmlns:a16="http://schemas.microsoft.com/office/drawing/2014/main" id="{701A7A64-F1DC-463A-BE22-719C98F7276C}"/>
                </a:ext>
              </a:extLst>
            </p:cNvPr>
            <p:cNvSpPr/>
            <p:nvPr/>
          </p:nvSpPr>
          <p:spPr>
            <a:xfrm>
              <a:off x="2638148" y="4468896"/>
              <a:ext cx="392781" cy="379746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3552D7-0963-4D67-8F6A-E0BEA2A43558}"/>
                    </a:ext>
                  </a:extLst>
                </p:cNvPr>
                <p:cNvSpPr txBox="1"/>
                <p:nvPr/>
              </p:nvSpPr>
              <p:spPr>
                <a:xfrm>
                  <a:off x="8338498" y="4408821"/>
                  <a:ext cx="17427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𝒂𝒃</m:t>
                            </m:r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3552D7-0963-4D67-8F6A-E0BEA2A43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498" y="4408821"/>
                  <a:ext cx="1742762" cy="4770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그림 27">
              <a:extLst>
                <a:ext uri="{FF2B5EF4-FFF2-40B4-BE49-F238E27FC236}">
                  <a16:creationId xmlns:a16="http://schemas.microsoft.com/office/drawing/2014/main" id="{7B3D6C4D-BF8F-4364-AC94-1754E167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803" y="4593474"/>
              <a:ext cx="287941" cy="287941"/>
            </a:xfrm>
            <a:prstGeom prst="rect">
              <a:avLst/>
            </a:prstGeom>
          </p:spPr>
        </p:pic>
        <p:pic>
          <p:nvPicPr>
            <p:cNvPr id="23" name="그림 28">
              <a:extLst>
                <a:ext uri="{FF2B5EF4-FFF2-40B4-BE49-F238E27FC236}">
                  <a16:creationId xmlns:a16="http://schemas.microsoft.com/office/drawing/2014/main" id="{E681C385-9DF8-447B-B534-EA26A2DB7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95329" y="4646008"/>
              <a:ext cx="192179" cy="23540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72A6534-9684-4E6B-85E2-21CE6797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68182" y="4763711"/>
              <a:ext cx="314912" cy="31491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179AE1-E1F0-457F-B681-CD255407A189}"/>
              </a:ext>
            </a:extLst>
          </p:cNvPr>
          <p:cNvGrpSpPr/>
          <p:nvPr/>
        </p:nvGrpSpPr>
        <p:grpSpPr>
          <a:xfrm>
            <a:off x="8326792" y="2286839"/>
            <a:ext cx="2457742" cy="1644229"/>
            <a:chOff x="8326792" y="2286839"/>
            <a:chExt cx="2457742" cy="1644229"/>
          </a:xfrm>
        </p:grpSpPr>
        <p:pic>
          <p:nvPicPr>
            <p:cNvPr id="29" name="Picture 28" descr="A picture containing yellow, air&#10;&#10;Description automatically generated">
              <a:extLst>
                <a:ext uri="{FF2B5EF4-FFF2-40B4-BE49-F238E27FC236}">
                  <a16:creationId xmlns:a16="http://schemas.microsoft.com/office/drawing/2014/main" id="{62B742FF-96A9-4832-A5D2-7D03215C6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792" y="2286839"/>
              <a:ext cx="2457742" cy="1644229"/>
            </a:xfrm>
            <a:prstGeom prst="rect">
              <a:avLst/>
            </a:prstGeom>
          </p:spPr>
        </p:pic>
        <p:pic>
          <p:nvPicPr>
            <p:cNvPr id="25" name="그림 7">
              <a:extLst>
                <a:ext uri="{FF2B5EF4-FFF2-40B4-BE49-F238E27FC236}">
                  <a16:creationId xmlns:a16="http://schemas.microsoft.com/office/drawing/2014/main" id="{C7316C9B-B998-4AA8-8973-5C895A68E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067773" y="2419258"/>
              <a:ext cx="364529" cy="364529"/>
            </a:xfrm>
            <a:prstGeom prst="rect">
              <a:avLst/>
            </a:prstGeom>
          </p:spPr>
        </p:pic>
        <p:pic>
          <p:nvPicPr>
            <p:cNvPr id="26" name="그림 17">
              <a:extLst>
                <a:ext uri="{FF2B5EF4-FFF2-40B4-BE49-F238E27FC236}">
                  <a16:creationId xmlns:a16="http://schemas.microsoft.com/office/drawing/2014/main" id="{A4885955-64DE-47ED-B876-1FDD1C17D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946">
              <a:off x="10217835" y="2741625"/>
              <a:ext cx="254220" cy="254220"/>
            </a:xfrm>
            <a:prstGeom prst="rect">
              <a:avLst/>
            </a:prstGeom>
          </p:spPr>
        </p:pic>
        <p:pic>
          <p:nvPicPr>
            <p:cNvPr id="28" name="그림 13">
              <a:extLst>
                <a:ext uri="{FF2B5EF4-FFF2-40B4-BE49-F238E27FC236}">
                  <a16:creationId xmlns:a16="http://schemas.microsoft.com/office/drawing/2014/main" id="{EC155DA0-66E2-488B-9000-ACF55A32F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17936" y="2646194"/>
              <a:ext cx="338338" cy="338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73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Secure Protocol w/ MKHE  (MW’16)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83893-F2C2-4E74-BA1A-D1208D2A7BAA}"/>
              </a:ext>
            </a:extLst>
          </p:cNvPr>
          <p:cNvSpPr txBox="1"/>
          <p:nvPr/>
        </p:nvSpPr>
        <p:spPr>
          <a:xfrm>
            <a:off x="6096000" y="2849624"/>
            <a:ext cx="343301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Distributed decryption!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F9BD1B-02E0-45DA-B4BF-25FAC1016901}"/>
              </a:ext>
            </a:extLst>
          </p:cNvPr>
          <p:cNvGrpSpPr/>
          <p:nvPr/>
        </p:nvGrpSpPr>
        <p:grpSpPr>
          <a:xfrm>
            <a:off x="1889179" y="3072711"/>
            <a:ext cx="4990547" cy="3083605"/>
            <a:chOff x="1889179" y="3072711"/>
            <a:chExt cx="4990547" cy="30836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E75681-8D41-4CD9-B0D8-80BA915024E5}"/>
                </a:ext>
              </a:extLst>
            </p:cNvPr>
            <p:cNvGrpSpPr/>
            <p:nvPr/>
          </p:nvGrpSpPr>
          <p:grpSpPr>
            <a:xfrm>
              <a:off x="1889179" y="5453564"/>
              <a:ext cx="905952" cy="615619"/>
              <a:chOff x="1548351" y="4409767"/>
              <a:chExt cx="905952" cy="6156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6B9E443-71D5-4076-B2E8-7D760D8366C7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351" y="4409767"/>
                    <a:ext cx="883919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oMath>
                      </m:oMathPara>
                    </a14:m>
                    <a:endParaRPr lang="en-US" sz="2500" b="1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6B9E443-71D5-4076-B2E8-7D760D8366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351" y="4409767"/>
                    <a:ext cx="883919" cy="4770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" name="그림 27">
                <a:extLst>
                  <a:ext uri="{FF2B5EF4-FFF2-40B4-BE49-F238E27FC236}">
                    <a16:creationId xmlns:a16="http://schemas.microsoft.com/office/drawing/2014/main" id="{03A6BDF7-0CF5-44A4-9CE2-12A896511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6362" y="4737445"/>
                <a:ext cx="287941" cy="287941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5CBF0-3612-4B70-BB09-68F90C4DF627}"/>
                </a:ext>
              </a:extLst>
            </p:cNvPr>
            <p:cNvGrpSpPr/>
            <p:nvPr/>
          </p:nvGrpSpPr>
          <p:grpSpPr>
            <a:xfrm>
              <a:off x="5995807" y="5593231"/>
              <a:ext cx="883919" cy="563085"/>
              <a:chOff x="4846371" y="4409767"/>
              <a:chExt cx="883919" cy="5630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CDF9D0E-68B7-496E-A3F7-06BD046FECFA}"/>
                      </a:ext>
                    </a:extLst>
                  </p:cNvPr>
                  <p:cNvSpPr txBox="1"/>
                  <p:nvPr/>
                </p:nvSpPr>
                <p:spPr>
                  <a:xfrm>
                    <a:off x="4846371" y="4409767"/>
                    <a:ext cx="883919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sz="2500" b="1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CDF9D0E-68B7-496E-A3F7-06BD046FE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6371" y="4409767"/>
                    <a:ext cx="883919" cy="4770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" name="그림 28">
                <a:extLst>
                  <a:ext uri="{FF2B5EF4-FFF2-40B4-BE49-F238E27FC236}">
                    <a16:creationId xmlns:a16="http://schemas.microsoft.com/office/drawing/2014/main" id="{45B98516-B4F6-40B4-9DB3-CE177DF53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504754" y="4737445"/>
                <a:ext cx="192179" cy="235407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1A879F-A920-4D16-AEFD-786BB9F6E7EC}"/>
                </a:ext>
              </a:extLst>
            </p:cNvPr>
            <p:cNvGrpSpPr/>
            <p:nvPr/>
          </p:nvGrpSpPr>
          <p:grpSpPr>
            <a:xfrm>
              <a:off x="4585024" y="3072711"/>
              <a:ext cx="913572" cy="610389"/>
              <a:chOff x="3197361" y="4409767"/>
              <a:chExt cx="913572" cy="6103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B002580-CF46-44EF-8052-8D6C0991557F}"/>
                      </a:ext>
                    </a:extLst>
                  </p:cNvPr>
                  <p:cNvSpPr txBox="1"/>
                  <p:nvPr/>
                </p:nvSpPr>
                <p:spPr>
                  <a:xfrm>
                    <a:off x="3197361" y="4409767"/>
                    <a:ext cx="883919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oMath>
                      </m:oMathPara>
                    </a14:m>
                    <a:endParaRPr lang="en-US" sz="2500" b="1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B002580-CF46-44EF-8052-8D6C099155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7361" y="4409767"/>
                    <a:ext cx="883919" cy="4770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E10E676-D7B5-447B-89A7-64FE9881E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96021" y="4705244"/>
                <a:ext cx="314912" cy="314912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BB061B-583D-4D81-8B38-AC7EDC5FB03A}"/>
              </a:ext>
            </a:extLst>
          </p:cNvPr>
          <p:cNvGrpSpPr/>
          <p:nvPr/>
        </p:nvGrpSpPr>
        <p:grpSpPr>
          <a:xfrm>
            <a:off x="2707397" y="4003769"/>
            <a:ext cx="3508994" cy="1589463"/>
            <a:chOff x="2707397" y="4003769"/>
            <a:chExt cx="3508994" cy="158946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DF1D070-A979-4975-A9FC-2373327F1BAC}"/>
                </a:ext>
              </a:extLst>
            </p:cNvPr>
            <p:cNvCxnSpPr>
              <a:cxnSpLocks/>
            </p:cNvCxnSpPr>
            <p:nvPr/>
          </p:nvCxnSpPr>
          <p:spPr>
            <a:xfrm>
              <a:off x="4237749" y="4003769"/>
              <a:ext cx="0" cy="4005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D649056-7C80-403C-A9F6-B544D5C4580D}"/>
                </a:ext>
              </a:extLst>
            </p:cNvPr>
            <p:cNvGrpSpPr/>
            <p:nvPr/>
          </p:nvGrpSpPr>
          <p:grpSpPr>
            <a:xfrm>
              <a:off x="3490597" y="4636088"/>
              <a:ext cx="1873246" cy="669802"/>
              <a:chOff x="8338498" y="4408821"/>
              <a:chExt cx="1873246" cy="6698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33552D7-0963-4D67-8F6A-E0BEA2A43558}"/>
                      </a:ext>
                    </a:extLst>
                  </p:cNvPr>
                  <p:cNvSpPr txBox="1"/>
                  <p:nvPr/>
                </p:nvSpPr>
                <p:spPr>
                  <a:xfrm>
                    <a:off x="8338498" y="4408821"/>
                    <a:ext cx="1742762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𝒂𝒃</m:t>
                              </m:r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m:oMathPara>
                    </a14:m>
                    <a:endParaRPr lang="en-US" sz="2500" b="1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33552D7-0963-4D67-8F6A-E0BEA2A435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8498" y="4408821"/>
                    <a:ext cx="1742762" cy="4770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2" name="그림 27">
                <a:extLst>
                  <a:ext uri="{FF2B5EF4-FFF2-40B4-BE49-F238E27FC236}">
                    <a16:creationId xmlns:a16="http://schemas.microsoft.com/office/drawing/2014/main" id="{7B3D6C4D-BF8F-4364-AC94-1754E1678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3803" y="4593474"/>
                <a:ext cx="287941" cy="287941"/>
              </a:xfrm>
              <a:prstGeom prst="rect">
                <a:avLst/>
              </a:prstGeom>
            </p:spPr>
          </p:pic>
          <p:pic>
            <p:nvPicPr>
              <p:cNvPr id="23" name="그림 28">
                <a:extLst>
                  <a:ext uri="{FF2B5EF4-FFF2-40B4-BE49-F238E27FC236}">
                    <a16:creationId xmlns:a16="http://schemas.microsoft.com/office/drawing/2014/main" id="{E681C385-9DF8-447B-B534-EA26A2DB7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795329" y="4646008"/>
                <a:ext cx="192179" cy="235407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F72A6534-9684-4E6B-85E2-21CE67978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68182" y="4763711"/>
                <a:ext cx="314912" cy="314912"/>
              </a:xfrm>
              <a:prstGeom prst="rect">
                <a:avLst/>
              </a:prstGeom>
            </p:spPr>
          </p:pic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352CCE3-EE74-4709-BA24-A6542BCC2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7397" y="5064102"/>
              <a:ext cx="771197" cy="3894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40C6FE3-45F1-4303-9B98-5B0125F50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3257" y="5258833"/>
              <a:ext cx="652744" cy="3343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0AE5472-F657-4B74-87D3-C44319122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4909" y="4005761"/>
              <a:ext cx="0" cy="367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C98905E-0ACB-4D2A-AD58-E5CF28507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1894" y="5199895"/>
              <a:ext cx="754338" cy="3933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BBECD3-ADF0-41F3-9F27-DC7559913143}"/>
                </a:ext>
              </a:extLst>
            </p:cNvPr>
            <p:cNvCxnSpPr>
              <a:cxnSpLocks/>
            </p:cNvCxnSpPr>
            <p:nvPr/>
          </p:nvCxnSpPr>
          <p:spPr>
            <a:xfrm>
              <a:off x="5557140" y="5118155"/>
              <a:ext cx="659251" cy="3354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C99B6A-CF73-45B0-B66C-1E33DBD35221}"/>
              </a:ext>
            </a:extLst>
          </p:cNvPr>
          <p:cNvGrpSpPr/>
          <p:nvPr/>
        </p:nvGrpSpPr>
        <p:grpSpPr>
          <a:xfrm>
            <a:off x="547912" y="1669639"/>
            <a:ext cx="8050384" cy="4399544"/>
            <a:chOff x="547912" y="1669639"/>
            <a:chExt cx="8050384" cy="43995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353AFA-0778-470D-BB24-1FA27A8D9F79}"/>
                </a:ext>
              </a:extLst>
            </p:cNvPr>
            <p:cNvGrpSpPr/>
            <p:nvPr/>
          </p:nvGrpSpPr>
          <p:grpSpPr>
            <a:xfrm>
              <a:off x="547912" y="3706355"/>
              <a:ext cx="1749524" cy="2362828"/>
              <a:chOff x="682746" y="1928726"/>
              <a:chExt cx="1749524" cy="2362828"/>
            </a:xfrm>
          </p:grpSpPr>
          <p:pic>
            <p:nvPicPr>
              <p:cNvPr id="28" name="그림 13">
                <a:extLst>
                  <a:ext uri="{FF2B5EF4-FFF2-40B4-BE49-F238E27FC236}">
                    <a16:creationId xmlns:a16="http://schemas.microsoft.com/office/drawing/2014/main" id="{EC155DA0-66E2-488B-9000-ACF55A32F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82746" y="2011109"/>
                <a:ext cx="338338" cy="338338"/>
              </a:xfrm>
              <a:prstGeom prst="rect">
                <a:avLst/>
              </a:prstGeom>
            </p:spPr>
          </p:pic>
          <p:pic>
            <p:nvPicPr>
              <p:cNvPr id="5" name="Picture 4" descr="A person wearing a costume posing for the camera&#10;&#10;Description automatically generated">
                <a:extLst>
                  <a:ext uri="{FF2B5EF4-FFF2-40B4-BE49-F238E27FC236}">
                    <a16:creationId xmlns:a16="http://schemas.microsoft.com/office/drawing/2014/main" id="{962CBDF9-089B-4E41-9F9A-941D9D1B1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447" y="1928726"/>
                <a:ext cx="1631823" cy="2362828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A5C91B-5BFC-46B5-9178-AA9CBBFCC5E2}"/>
                </a:ext>
              </a:extLst>
            </p:cNvPr>
            <p:cNvGrpSpPr/>
            <p:nvPr/>
          </p:nvGrpSpPr>
          <p:grpSpPr>
            <a:xfrm>
              <a:off x="3328696" y="1669639"/>
              <a:ext cx="1770754" cy="2076125"/>
              <a:chOff x="2828281" y="2041729"/>
              <a:chExt cx="1770754" cy="2076125"/>
            </a:xfrm>
          </p:grpSpPr>
          <p:pic>
            <p:nvPicPr>
              <p:cNvPr id="26" name="그림 17">
                <a:extLst>
                  <a:ext uri="{FF2B5EF4-FFF2-40B4-BE49-F238E27FC236}">
                    <a16:creationId xmlns:a16="http://schemas.microsoft.com/office/drawing/2014/main" id="{A4885955-64DE-47ED-B876-1FDD1C17D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946">
                <a:off x="2828281" y="2064189"/>
                <a:ext cx="360444" cy="360444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holding&#10;&#10;Description automatically generated">
                <a:extLst>
                  <a:ext uri="{FF2B5EF4-FFF2-40B4-BE49-F238E27FC236}">
                    <a16:creationId xmlns:a16="http://schemas.microsoft.com/office/drawing/2014/main" id="{F76DEC64-C1FD-42DE-977A-57195FBDD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0874" y="2041729"/>
                <a:ext cx="1708161" cy="2076125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B455A1-3F27-47C7-91D4-044126EE0ED2}"/>
                </a:ext>
              </a:extLst>
            </p:cNvPr>
            <p:cNvGrpSpPr/>
            <p:nvPr/>
          </p:nvGrpSpPr>
          <p:grpSpPr>
            <a:xfrm>
              <a:off x="6685047" y="4271114"/>
              <a:ext cx="1913249" cy="1798069"/>
              <a:chOff x="6685047" y="4271114"/>
              <a:chExt cx="1913249" cy="1798069"/>
            </a:xfrm>
          </p:grpSpPr>
          <p:pic>
            <p:nvPicPr>
              <p:cNvPr id="25" name="그림 7">
                <a:extLst>
                  <a:ext uri="{FF2B5EF4-FFF2-40B4-BE49-F238E27FC236}">
                    <a16:creationId xmlns:a16="http://schemas.microsoft.com/office/drawing/2014/main" id="{C7316C9B-B998-4AA8-8973-5C895A68E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685047" y="4271114"/>
                <a:ext cx="364529" cy="364529"/>
              </a:xfrm>
              <a:prstGeom prst="rect">
                <a:avLst/>
              </a:prstGeom>
            </p:spPr>
          </p:pic>
          <p:pic>
            <p:nvPicPr>
              <p:cNvPr id="4" name="Picture 3" descr="A picture containing toy, doll, holding, wearing&#10;&#10;Description automatically generated">
                <a:extLst>
                  <a:ext uri="{FF2B5EF4-FFF2-40B4-BE49-F238E27FC236}">
                    <a16:creationId xmlns:a16="http://schemas.microsoft.com/office/drawing/2014/main" id="{FB6D28C7-FBDC-4D3C-982E-6761CC0E3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682" y="4302490"/>
                <a:ext cx="1631614" cy="17666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45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MKHE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16186F2-9EEF-4EE5-931D-C0531E6F2E83}"/>
              </a:ext>
            </a:extLst>
          </p:cNvPr>
          <p:cNvGrpSpPr/>
          <p:nvPr/>
        </p:nvGrpSpPr>
        <p:grpSpPr>
          <a:xfrm>
            <a:off x="540077" y="2390575"/>
            <a:ext cx="9304865" cy="410697"/>
            <a:chOff x="128503" y="3246924"/>
            <a:chExt cx="9304865" cy="41069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B82EEE-90D1-4445-A959-1E3DF77340F5}"/>
                </a:ext>
              </a:extLst>
            </p:cNvPr>
            <p:cNvCxnSpPr>
              <a:cxnSpLocks/>
            </p:cNvCxnSpPr>
            <p:nvPr/>
          </p:nvCxnSpPr>
          <p:spPr>
            <a:xfrm>
              <a:off x="3254168" y="3482340"/>
              <a:ext cx="7691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3E3519-EA3D-4E72-B0A9-9476DEC51D8D}"/>
                </a:ext>
              </a:extLst>
            </p:cNvPr>
            <p:cNvSpPr txBox="1"/>
            <p:nvPr/>
          </p:nvSpPr>
          <p:spPr>
            <a:xfrm>
              <a:off x="128503" y="3246924"/>
              <a:ext cx="307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Trusted party (semi-honest)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9D5BE3-7820-4918-8CF9-0DA19BF39C70}"/>
                </a:ext>
              </a:extLst>
            </p:cNvPr>
            <p:cNvSpPr txBox="1"/>
            <p:nvPr/>
          </p:nvSpPr>
          <p:spPr>
            <a:xfrm>
              <a:off x="4074529" y="3257511"/>
              <a:ext cx="5358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Distributed authority (stronger notion of security)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058F4E-7984-49B8-989B-9222D9DC1C66}"/>
              </a:ext>
            </a:extLst>
          </p:cNvPr>
          <p:cNvGrpSpPr/>
          <p:nvPr/>
        </p:nvGrpSpPr>
        <p:grpSpPr>
          <a:xfrm>
            <a:off x="5728762" y="5041578"/>
            <a:ext cx="4246970" cy="400110"/>
            <a:chOff x="5372472" y="5601599"/>
            <a:chExt cx="4246970" cy="4001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2AD681-4B9F-49CB-9D1C-81CB089CEF06}"/>
                </a:ext>
              </a:extLst>
            </p:cNvPr>
            <p:cNvSpPr txBox="1"/>
            <p:nvPr/>
          </p:nvSpPr>
          <p:spPr>
            <a:xfrm>
              <a:off x="8322356" y="5601599"/>
              <a:ext cx="1297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Interactive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7E5F51D-54F1-47D2-B027-55CA6B3F6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80093" y="5801654"/>
              <a:ext cx="957217" cy="847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629458-82EF-48C4-AB11-9D106318D59E}"/>
                </a:ext>
              </a:extLst>
            </p:cNvPr>
            <p:cNvSpPr txBox="1"/>
            <p:nvPr/>
          </p:nvSpPr>
          <p:spPr>
            <a:xfrm>
              <a:off x="5372472" y="5601599"/>
              <a:ext cx="18100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Non-Interactive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96D1F7F-E53E-404C-BCB3-A9F3B53760BD}"/>
              </a:ext>
            </a:extLst>
          </p:cNvPr>
          <p:cNvGrpSpPr/>
          <p:nvPr/>
        </p:nvGrpSpPr>
        <p:grpSpPr>
          <a:xfrm>
            <a:off x="4364211" y="5540527"/>
            <a:ext cx="5480731" cy="400110"/>
            <a:chOff x="4583054" y="5064562"/>
            <a:chExt cx="5480731" cy="40011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5AABD-A466-4347-AD48-AA4C253C1A86}"/>
                </a:ext>
              </a:extLst>
            </p:cNvPr>
            <p:cNvSpPr txBox="1"/>
            <p:nvPr/>
          </p:nvSpPr>
          <p:spPr>
            <a:xfrm>
              <a:off x="8470272" y="5064562"/>
              <a:ext cx="1593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Non-reusable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DD7AA1B-1C91-4EC7-9F09-AFFFB325EC8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653" y="5267993"/>
              <a:ext cx="957217" cy="847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788257-A2D8-482D-AB90-29D218EDCDA4}"/>
                </a:ext>
              </a:extLst>
            </p:cNvPr>
            <p:cNvSpPr txBox="1"/>
            <p:nvPr/>
          </p:nvSpPr>
          <p:spPr>
            <a:xfrm>
              <a:off x="4583054" y="5064562"/>
              <a:ext cx="2857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Reusable, (Fully) Dynamic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748B2F-6461-4FC0-BA20-BBD55E9A8BFA}"/>
              </a:ext>
            </a:extLst>
          </p:cNvPr>
          <p:cNvCxnSpPr>
            <a:cxnSpLocks/>
          </p:cNvCxnSpPr>
          <p:nvPr/>
        </p:nvCxnSpPr>
        <p:spPr>
          <a:xfrm flipH="1">
            <a:off x="1161907" y="1943100"/>
            <a:ext cx="3442312" cy="4278945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2D7D1E-92DE-4191-8544-E0E9D312D6F3}"/>
              </a:ext>
            </a:extLst>
          </p:cNvPr>
          <p:cNvCxnSpPr>
            <a:cxnSpLocks/>
          </p:cNvCxnSpPr>
          <p:nvPr/>
        </p:nvCxnSpPr>
        <p:spPr>
          <a:xfrm flipH="1">
            <a:off x="7172782" y="2000680"/>
            <a:ext cx="3318755" cy="4579827"/>
          </a:xfrm>
          <a:prstGeom prst="line">
            <a:avLst/>
          </a:prstGeom>
          <a:ln w="635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F13A3CA-8912-4D68-BADD-4BD07BA9C4CD}"/>
              </a:ext>
            </a:extLst>
          </p:cNvPr>
          <p:cNvGrpSpPr/>
          <p:nvPr/>
        </p:nvGrpSpPr>
        <p:grpSpPr>
          <a:xfrm>
            <a:off x="390619" y="1639848"/>
            <a:ext cx="11784039" cy="4868267"/>
            <a:chOff x="390619" y="1639848"/>
            <a:chExt cx="11784039" cy="48682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E169AF-DD84-4EE2-8EE1-38AA455916C9}"/>
                </a:ext>
              </a:extLst>
            </p:cNvPr>
            <p:cNvSpPr txBox="1"/>
            <p:nvPr/>
          </p:nvSpPr>
          <p:spPr>
            <a:xfrm>
              <a:off x="390619" y="1639848"/>
              <a:ext cx="37498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Homomorphic Encryption (HE)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D85737-5031-498E-8590-C5F1F64B835A}"/>
                </a:ext>
              </a:extLst>
            </p:cNvPr>
            <p:cNvSpPr txBox="1"/>
            <p:nvPr/>
          </p:nvSpPr>
          <p:spPr>
            <a:xfrm>
              <a:off x="7667719" y="6077228"/>
              <a:ext cx="45069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Garbled Circuit, Secret Sharing (MPC)</a:t>
              </a:r>
            </a:p>
          </p:txBody>
        </p:sp>
        <p:pic>
          <p:nvPicPr>
            <p:cNvPr id="3" name="Picture 2" descr="A picture containing girl, small, holding, young&#10;&#10;Description automatically generated">
              <a:extLst>
                <a:ext uri="{FF2B5EF4-FFF2-40B4-BE49-F238E27FC236}">
                  <a16:creationId xmlns:a16="http://schemas.microsoft.com/office/drawing/2014/main" id="{22F5ABA1-680C-4DD9-9A26-6E6C35C1A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597" y="2985280"/>
              <a:ext cx="3599314" cy="2006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9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On-the-fly Protocol  (LaTV’12)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AF169-E7FD-44DF-B5E0-EBFBC038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332" y="2131400"/>
            <a:ext cx="1861051" cy="1861051"/>
          </a:xfrm>
          <a:prstGeom prst="rect">
            <a:avLst/>
          </a:prstGeom>
        </p:spPr>
      </p:pic>
      <p:pic>
        <p:nvPicPr>
          <p:cNvPr id="4" name="Picture 3" descr="A close up of many different colors&#10;&#10;Description automatically generated">
            <a:extLst>
              <a:ext uri="{FF2B5EF4-FFF2-40B4-BE49-F238E27FC236}">
                <a16:creationId xmlns:a16="http://schemas.microsoft.com/office/drawing/2014/main" id="{2028266A-C55A-4DF5-8AB6-35D4E726C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0" y="1648891"/>
            <a:ext cx="2103089" cy="3117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4E1FAE-A650-4BA3-8015-A2153C73E70C}"/>
                  </a:ext>
                </a:extLst>
              </p:cNvPr>
              <p:cNvSpPr txBox="1"/>
              <p:nvPr/>
            </p:nvSpPr>
            <p:spPr>
              <a:xfrm>
                <a:off x="2872214" y="2951946"/>
                <a:ext cx="883919" cy="51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sSub>
                            <m:sSubPr>
                              <m:ctrlP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5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5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4E1FAE-A650-4BA3-8015-A2153C73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14" y="2951946"/>
                <a:ext cx="883919" cy="511679"/>
              </a:xfrm>
              <a:prstGeom prst="rect">
                <a:avLst/>
              </a:prstGeom>
              <a:blipFill>
                <a:blip r:embed="rId5"/>
                <a:stretch>
                  <a:fillRect r="-13793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1A5E19-DA57-4D17-ADFD-0CFA5ECD3283}"/>
              </a:ext>
            </a:extLst>
          </p:cNvPr>
          <p:cNvCxnSpPr>
            <a:cxnSpLocks/>
          </p:cNvCxnSpPr>
          <p:nvPr/>
        </p:nvCxnSpPr>
        <p:spPr>
          <a:xfrm>
            <a:off x="2567333" y="2898706"/>
            <a:ext cx="16403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95F49A-FED3-4A01-B211-6ABB7D0DBBFC}"/>
              </a:ext>
            </a:extLst>
          </p:cNvPr>
          <p:cNvCxnSpPr>
            <a:cxnSpLocks/>
          </p:cNvCxnSpPr>
          <p:nvPr/>
        </p:nvCxnSpPr>
        <p:spPr>
          <a:xfrm flipH="1">
            <a:off x="4471202" y="4095938"/>
            <a:ext cx="424590" cy="783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A6ED24-FD82-4D27-819B-4BA359400902}"/>
              </a:ext>
            </a:extLst>
          </p:cNvPr>
          <p:cNvGrpSpPr/>
          <p:nvPr/>
        </p:nvGrpSpPr>
        <p:grpSpPr>
          <a:xfrm>
            <a:off x="2339573" y="4978278"/>
            <a:ext cx="3245269" cy="1574805"/>
            <a:chOff x="2577364" y="4946778"/>
            <a:chExt cx="3245269" cy="1574805"/>
          </a:xfrm>
        </p:grpSpPr>
        <p:pic>
          <p:nvPicPr>
            <p:cNvPr id="6" name="Picture 5" descr="A close up of a toy&#10;&#10;Description automatically generated">
              <a:extLst>
                <a:ext uri="{FF2B5EF4-FFF2-40B4-BE49-F238E27FC236}">
                  <a16:creationId xmlns:a16="http://schemas.microsoft.com/office/drawing/2014/main" id="{D19D874D-7773-4150-B89A-5C72E959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628" y="4946778"/>
              <a:ext cx="2880741" cy="1574805"/>
            </a:xfrm>
            <a:prstGeom prst="rect">
              <a:avLst/>
            </a:prstGeom>
          </p:spPr>
        </p:pic>
        <p:pic>
          <p:nvPicPr>
            <p:cNvPr id="18" name="그림 7">
              <a:extLst>
                <a:ext uri="{FF2B5EF4-FFF2-40B4-BE49-F238E27FC236}">
                  <a16:creationId xmlns:a16="http://schemas.microsoft.com/office/drawing/2014/main" id="{22727944-07E7-43BE-8BB8-CEC4EE91F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58104" y="5456977"/>
              <a:ext cx="364529" cy="364529"/>
            </a:xfrm>
            <a:prstGeom prst="rect">
              <a:avLst/>
            </a:prstGeom>
          </p:spPr>
        </p:pic>
        <p:pic>
          <p:nvPicPr>
            <p:cNvPr id="19" name="그림 13">
              <a:extLst>
                <a:ext uri="{FF2B5EF4-FFF2-40B4-BE49-F238E27FC236}">
                  <a16:creationId xmlns:a16="http://schemas.microsoft.com/office/drawing/2014/main" id="{69FF402A-4DDE-4B04-AEC2-E3BC42987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577364" y="5483169"/>
              <a:ext cx="338338" cy="338338"/>
            </a:xfrm>
            <a:prstGeom prst="rect">
              <a:avLst/>
            </a:prstGeom>
          </p:spPr>
        </p:pic>
        <p:pic>
          <p:nvPicPr>
            <p:cNvPr id="20" name="그림 17">
              <a:extLst>
                <a:ext uri="{FF2B5EF4-FFF2-40B4-BE49-F238E27FC236}">
                  <a16:creationId xmlns:a16="http://schemas.microsoft.com/office/drawing/2014/main" id="{19AB374C-4E3A-4383-ADFA-AC124B7DA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946">
              <a:off x="4557421" y="5270163"/>
              <a:ext cx="360444" cy="36044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C5BBA5-B3D2-47F0-AA15-41A9C84ADB30}"/>
              </a:ext>
            </a:extLst>
          </p:cNvPr>
          <p:cNvGrpSpPr/>
          <p:nvPr/>
        </p:nvGrpSpPr>
        <p:grpSpPr>
          <a:xfrm>
            <a:off x="3805363" y="4408215"/>
            <a:ext cx="3398253" cy="716927"/>
            <a:chOff x="4995652" y="4123324"/>
            <a:chExt cx="3398253" cy="716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451265-EDBA-4152-9C7A-D5ECB27EA7DA}"/>
                    </a:ext>
                  </a:extLst>
                </p:cNvPr>
                <p:cNvSpPr txBox="1"/>
                <p:nvPr/>
              </p:nvSpPr>
              <p:spPr>
                <a:xfrm>
                  <a:off x="4995652" y="4123324"/>
                  <a:ext cx="3398253" cy="513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5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5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5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451265-EDBA-4152-9C7A-D5ECB27EA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652" y="4123324"/>
                  <a:ext cx="3398253" cy="513539"/>
                </a:xfrm>
                <a:prstGeom prst="rect">
                  <a:avLst/>
                </a:prstGeom>
                <a:blipFill>
                  <a:blip r:embed="rId10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그림 27">
              <a:extLst>
                <a:ext uri="{FF2B5EF4-FFF2-40B4-BE49-F238E27FC236}">
                  <a16:creationId xmlns:a16="http://schemas.microsoft.com/office/drawing/2014/main" id="{AD9B2A44-AD90-4006-A72D-8198711D6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967" y="4355102"/>
              <a:ext cx="287941" cy="287941"/>
            </a:xfrm>
            <a:prstGeom prst="rect">
              <a:avLst/>
            </a:prstGeom>
          </p:spPr>
        </p:pic>
        <p:pic>
          <p:nvPicPr>
            <p:cNvPr id="22" name="그림 28">
              <a:extLst>
                <a:ext uri="{FF2B5EF4-FFF2-40B4-BE49-F238E27FC236}">
                  <a16:creationId xmlns:a16="http://schemas.microsoft.com/office/drawing/2014/main" id="{87D91C86-6B2F-4613-84DE-4EC4783C2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50493" y="4407636"/>
              <a:ext cx="192179" cy="23540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FDB78F-8716-42EE-B306-36C036D72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23346" y="4525339"/>
              <a:ext cx="314912" cy="31491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EE2743-B25E-46A1-B412-48C979DBD97E}"/>
                  </a:ext>
                </a:extLst>
              </p:cNvPr>
              <p:cNvSpPr txBox="1"/>
              <p:nvPr/>
            </p:nvSpPr>
            <p:spPr>
              <a:xfrm rot="2736290">
                <a:off x="2212315" y="4844546"/>
                <a:ext cx="49725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⊇</m:t>
                      </m:r>
                    </m:oMath>
                  </m:oMathPara>
                </a14:m>
                <a:endParaRPr lang="en-US" sz="25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EE2743-B25E-46A1-B412-48C979DBD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6290">
                <a:off x="2212315" y="4844546"/>
                <a:ext cx="497254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Speech Bubble: Oval 31">
                <a:extLst>
                  <a:ext uri="{FF2B5EF4-FFF2-40B4-BE49-F238E27FC236}">
                    <a16:creationId xmlns:a16="http://schemas.microsoft.com/office/drawing/2014/main" id="{AFAF5D5B-0B13-4530-AB80-2DAFFD089BAA}"/>
                  </a:ext>
                </a:extLst>
              </p:cNvPr>
              <p:cNvSpPr/>
              <p:nvPr/>
            </p:nvSpPr>
            <p:spPr>
              <a:xfrm>
                <a:off x="6030902" y="1495574"/>
                <a:ext cx="2238946" cy="1158603"/>
              </a:xfrm>
              <a:prstGeom prst="wedgeEllipseCallout">
                <a:avLst>
                  <a:gd name="adj1" fmla="val -43806"/>
                  <a:gd name="adj2" fmla="val 49552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Speech Bubble: Oval 31">
                <a:extLst>
                  <a:ext uri="{FF2B5EF4-FFF2-40B4-BE49-F238E27FC236}">
                    <a16:creationId xmlns:a16="http://schemas.microsoft.com/office/drawing/2014/main" id="{AFAF5D5B-0B13-4530-AB80-2DAFFD089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02" y="1495574"/>
                <a:ext cx="2238946" cy="1158603"/>
              </a:xfrm>
              <a:prstGeom prst="wedgeEllipseCallout">
                <a:avLst>
                  <a:gd name="adj1" fmla="val -43806"/>
                  <a:gd name="adj2" fmla="val 49552"/>
                </a:avLst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58EEFC1-A5EC-4296-815B-C972BEDDF4F9}"/>
              </a:ext>
            </a:extLst>
          </p:cNvPr>
          <p:cNvSpPr txBox="1"/>
          <p:nvPr/>
        </p:nvSpPr>
        <p:spPr>
          <a:xfrm>
            <a:off x="6921222" y="3124736"/>
            <a:ext cx="51802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(Fully) Dynamic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program (set of parties, circuit) don’t have to be specified before encryption.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Any (new) party can join the computation.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Minimal interaction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2-round (Encryption, Distributed decryption)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Communication ~ input &amp; output 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Computational Complexity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Depends on the number of parties which are involved in a computational task.</a:t>
            </a:r>
          </a:p>
        </p:txBody>
      </p:sp>
    </p:spTree>
    <p:extLst>
      <p:ext uri="{BB962C8B-B14F-4D97-AF65-F5344CB8AC3E}">
        <p14:creationId xmlns:p14="http://schemas.microsoft.com/office/powerpoint/2010/main" val="200049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MKHE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5D79E-F1AD-4C01-821D-2DE64F582604}"/>
              </a:ext>
            </a:extLst>
          </p:cNvPr>
          <p:cNvSpPr txBox="1"/>
          <p:nvPr/>
        </p:nvSpPr>
        <p:spPr>
          <a:xfrm>
            <a:off x="568535" y="1458220"/>
            <a:ext cx="4635925" cy="505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NTRU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López-Alt et al. (STOC’12)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GSW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Clear-McGoldrick (Crypto’15)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Mukherjee-</a:t>
            </a:r>
            <a:r>
              <a:rPr lang="en-US" dirty="0" err="1"/>
              <a:t>Wichs</a:t>
            </a:r>
            <a:r>
              <a:rPr lang="en-US" dirty="0"/>
              <a:t> (EC’16)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Peikert-Shiehian</a:t>
            </a:r>
            <a:r>
              <a:rPr lang="en-US" dirty="0"/>
              <a:t> (TCC’16)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LWE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Brakerski</a:t>
            </a:r>
            <a:r>
              <a:rPr lang="en-US" dirty="0"/>
              <a:t>-Perlman (Crypto’16)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Chen-Chillotti-Song (AC’19)</a:t>
            </a:r>
          </a:p>
          <a:p>
            <a:pPr lvl="1">
              <a:lnSpc>
                <a:spcPct val="120000"/>
              </a:lnSpc>
            </a:pPr>
            <a:endParaRPr lang="en-US" sz="10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Ring LWE </a:t>
            </a:r>
            <a:r>
              <a:rPr lang="en-US" sz="2200" b="1" dirty="0"/>
              <a:t>(packing)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Chen-Zhang-Wang (TCC’17)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</a:rPr>
              <a:t>This work (CCS’19)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62AD2-3D44-4042-BB23-DF05C7358D3B}"/>
              </a:ext>
            </a:extLst>
          </p:cNvPr>
          <p:cNvSpPr txBox="1"/>
          <p:nvPr/>
        </p:nvSpPr>
        <p:spPr>
          <a:xfrm>
            <a:off x="5661134" y="1458220"/>
            <a:ext cx="5585460" cy="4585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Our Contributions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Design efficient MKHEs over BFV and CKKS</a:t>
            </a:r>
          </a:p>
          <a:p>
            <a:pPr lvl="1"/>
            <a:r>
              <a:rPr lang="en-US" dirty="0"/>
              <a:t>- Best asymptotic (amortized) complexity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New </a:t>
            </a:r>
            <a:r>
              <a:rPr lang="en-US" dirty="0" err="1"/>
              <a:t>relinearization</a:t>
            </a:r>
            <a:r>
              <a:rPr lang="en-US" dirty="0"/>
              <a:t> (key-switching) methods</a:t>
            </a:r>
          </a:p>
          <a:p>
            <a:pPr lvl="1"/>
            <a:r>
              <a:rPr lang="en-US" dirty="0"/>
              <a:t>- Optimization techniques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Multi-key Fully Homomorphic Encryption</a:t>
            </a:r>
          </a:p>
          <a:p>
            <a:pPr lvl="1"/>
            <a:r>
              <a:rPr lang="en-US" dirty="0"/>
              <a:t>- Apply the idea of HE bootstrapping to our schemes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Empirical results</a:t>
            </a:r>
          </a:p>
          <a:p>
            <a:pPr lvl="1"/>
            <a:r>
              <a:rPr lang="en-US" dirty="0"/>
              <a:t>- First implementation of MKHEs with packing</a:t>
            </a:r>
          </a:p>
          <a:p>
            <a:pPr lvl="1"/>
            <a:r>
              <a:rPr lang="en-US" dirty="0"/>
              <a:t>- Application to oblivious CNN evaluation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(Incomplete) Overview of HE over 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/>
              <p:nvPr/>
            </p:nvSpPr>
            <p:spPr>
              <a:xfrm>
                <a:off x="568534" y="1458220"/>
                <a:ext cx="10434746" cy="423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Ciphertext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  with secret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 encoding of plaintext with Gaussian noise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𝑐𝑡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↦ 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>
                  <a:lnSpc>
                    <a:spcPct val="12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4" y="1458220"/>
                <a:ext cx="10434746" cy="4230069"/>
              </a:xfrm>
              <a:prstGeom prst="rect">
                <a:avLst/>
              </a:prstGeom>
              <a:blipFill>
                <a:blip r:embed="rId3"/>
                <a:stretch>
                  <a:fillRect l="-643" t="-1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3EBB3-A84B-45A0-817A-D06AA4358CCD}"/>
                  </a:ext>
                </a:extLst>
              </p:cNvPr>
              <p:cNvSpPr txBox="1"/>
              <p:nvPr/>
            </p:nvSpPr>
            <p:spPr>
              <a:xfrm>
                <a:off x="9301367" y="2568252"/>
                <a:ext cx="2441053" cy="860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BFV  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CKKS  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3EBB3-A84B-45A0-817A-D06AA4358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67" y="2568252"/>
                <a:ext cx="2441053" cy="860748"/>
              </a:xfrm>
              <a:prstGeom prst="rect">
                <a:avLst/>
              </a:prstGeom>
              <a:blipFill>
                <a:blip r:embed="rId4"/>
                <a:stretch>
                  <a:fillRect l="-2488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3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(Incomplete) Overview of HE over 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/>
              <p:nvPr/>
            </p:nvSpPr>
            <p:spPr>
              <a:xfrm>
                <a:off x="568534" y="1458220"/>
                <a:ext cx="10434746" cy="5042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Ciphertext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  with secret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 encoding of plaintext with Gaussian noise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𝑐𝑡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sz="2200" dirty="0"/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Generate &amp; publish a </a:t>
                </a:r>
                <a:r>
                  <a:rPr lang="en-US" sz="2200" dirty="0" err="1"/>
                  <a:t>relinearization</a:t>
                </a:r>
                <a:r>
                  <a:rPr lang="en-US" sz="2200" dirty="0"/>
                  <a:t> (evaluation) key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b="0" dirty="0"/>
                  <a:t>		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𝑒𝑣𝑘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/>
                  <a:t>	     such that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𝑒𝑣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.</a:t>
                </a:r>
              </a:p>
              <a:p>
                <a:pPr marL="742950" lvl="1" indent="-28575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Compute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𝑚𝑢𝑙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𝑒𝑣𝑘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15D79E-F1AD-4C01-821D-2DE64F58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4" y="1458220"/>
                <a:ext cx="10434746" cy="5042599"/>
              </a:xfrm>
              <a:prstGeom prst="rect">
                <a:avLst/>
              </a:prstGeom>
              <a:blipFill>
                <a:blip r:embed="rId3"/>
                <a:stretch>
                  <a:fillRect l="-643" t="-9311" b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3EBB3-A84B-45A0-817A-D06AA4358CCD}"/>
                  </a:ext>
                </a:extLst>
              </p:cNvPr>
              <p:cNvSpPr txBox="1"/>
              <p:nvPr/>
            </p:nvSpPr>
            <p:spPr>
              <a:xfrm>
                <a:off x="9301367" y="2568252"/>
                <a:ext cx="2441053" cy="86074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BFV  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CKKS  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3EBB3-A84B-45A0-817A-D06AA4358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67" y="2568252"/>
                <a:ext cx="2441053" cy="860748"/>
              </a:xfrm>
              <a:prstGeom prst="rect">
                <a:avLst/>
              </a:prstGeom>
              <a:blipFill>
                <a:blip r:embed="rId4"/>
                <a:stretch>
                  <a:fillRect l="-2488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75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1412</Words>
  <Application>Microsoft Office PowerPoint</Application>
  <PresentationFormat>Widescreen</PresentationFormat>
  <Paragraphs>207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Euphemia</vt:lpstr>
      <vt:lpstr>Wingdings</vt:lpstr>
      <vt:lpstr>Office Theme</vt:lpstr>
      <vt:lpstr>Multi-key Homomorphic Encryption      with Packed Ciphertexts</vt:lpstr>
      <vt:lpstr>Homomorphic Encryption (HE)</vt:lpstr>
      <vt:lpstr>Multi-key Homomorphic Encryption (MKHE)</vt:lpstr>
      <vt:lpstr>Building Secure Protocol w/ MKHE  (MW’16)</vt:lpstr>
      <vt:lpstr>Advantages of MKHE</vt:lpstr>
      <vt:lpstr>On-the-fly Protocol  (LaTV’12)</vt:lpstr>
      <vt:lpstr>History of MKHE</vt:lpstr>
      <vt:lpstr>(Incomplete) Overview of HE over ring</vt:lpstr>
      <vt:lpstr>(Incomplete) Overview of HE over ring</vt:lpstr>
      <vt:lpstr>(Incomplete) Overview of MKHE over ring</vt:lpstr>
      <vt:lpstr>(Incomplete) Relinearization</vt:lpstr>
      <vt:lpstr>Relinearization (Method 1)</vt:lpstr>
      <vt:lpstr>Relinearization (Method 2)</vt:lpstr>
      <vt:lpstr>Relinearization (Method 2+)</vt:lpstr>
      <vt:lpstr>Performance</vt:lpstr>
      <vt:lpstr>MNIST Inference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Multi-key Homomorphic Encryption</dc:title>
  <dc:creator>Yongsoo Song</dc:creator>
  <cp:lastModifiedBy>Yongsoo Song</cp:lastModifiedBy>
  <cp:revision>57</cp:revision>
  <dcterms:created xsi:type="dcterms:W3CDTF">2019-11-07T00:04:21Z</dcterms:created>
  <dcterms:modified xsi:type="dcterms:W3CDTF">2019-11-08T22:32:56Z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yoso@microsoft.com</vt:lpwstr>
  </property>
  <property fmtid="{D5CDD505-2E9C-101B-9397-08002B2CF9AE}" pid="5" name="MSIP_Label_f42aa342-8706-4288-bd11-ebb85995028c_SetDate">
    <vt:lpwstr>2019-11-07T01:58:05.2531545Z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9e05f2fd-1b67-4301-ac9d-286af149ce8a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