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embeddedFontLst>
    <p:embeddedFont>
      <p:font typeface="Fraunces Extra Bold" panose="020B0604020202020204" charset="0"/>
      <p:regular r:id="rId12"/>
    </p:embeddedFont>
    <p:embeddedFont>
      <p:font typeface="Nobile"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01" d="100"/>
          <a:sy n="101" d="100"/>
        </p:scale>
        <p:origin x="18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5603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EEEE1"/>
          </a:solidFill>
          <a:ln/>
        </p:spPr>
      </p:sp>
      <p:sp>
        <p:nvSpPr>
          <p:cNvPr id="3" name="Shape 1"/>
          <p:cNvSpPr/>
          <p:nvPr/>
        </p:nvSpPr>
        <p:spPr>
          <a:xfrm>
            <a:off x="0" y="0"/>
            <a:ext cx="14630400" cy="8229600"/>
          </a:xfrm>
          <a:prstGeom prst="rect">
            <a:avLst/>
          </a:prstGeom>
          <a:solidFill>
            <a:srgbClr val="FAFFFA"/>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3020735"/>
            <a:ext cx="7556421" cy="1255395"/>
          </a:xfrm>
          <a:prstGeom prst="rect">
            <a:avLst/>
          </a:prstGeom>
          <a:noFill/>
          <a:ln/>
        </p:spPr>
        <p:txBody>
          <a:bodyPr wrap="square" lIns="0" tIns="0" rIns="0" bIns="0" rtlCol="0" anchor="t"/>
          <a:lstStyle/>
          <a:p>
            <a:pPr marL="0" indent="0" algn="l">
              <a:lnSpc>
                <a:spcPts val="4850"/>
              </a:lnSpc>
              <a:buNone/>
            </a:pPr>
            <a:r>
              <a:rPr lang="en-US" sz="3900" b="1" dirty="0">
                <a:solidFill>
                  <a:srgbClr val="000000"/>
                </a:solidFill>
                <a:latin typeface="Fraunces Extra Bold" pitchFamily="34" charset="0"/>
                <a:ea typeface="Fraunces Extra Bold" pitchFamily="34" charset="-122"/>
                <a:cs typeface="Fraunces Extra Bold" pitchFamily="34" charset="-120"/>
              </a:rPr>
              <a:t>🛩️</a:t>
            </a:r>
            <a:r>
              <a:rPr lang="en-US" sz="3900" b="1" dirty="0">
                <a:solidFill>
                  <a:srgbClr val="3B4540"/>
                </a:solidFill>
                <a:latin typeface="Fraunces Extra Bold" pitchFamily="34" charset="0"/>
                <a:ea typeface="Fraunces Extra Bold" pitchFamily="34" charset="-122"/>
                <a:cs typeface="Fraunces Extra Bold" pitchFamily="34" charset="-120"/>
              </a:rPr>
              <a:t> AI-Powered Air Traffic Control System</a:t>
            </a:r>
            <a:endParaRPr lang="en-US" sz="3900" dirty="0"/>
          </a:p>
        </p:txBody>
      </p:sp>
      <p:sp>
        <p:nvSpPr>
          <p:cNvPr id="4" name="Text 1"/>
          <p:cNvSpPr/>
          <p:nvPr/>
        </p:nvSpPr>
        <p:spPr>
          <a:xfrm>
            <a:off x="6280190" y="4573786"/>
            <a:ext cx="7556421" cy="635079"/>
          </a:xfrm>
          <a:prstGeom prst="rect">
            <a:avLst/>
          </a:prstGeom>
          <a:noFill/>
          <a:ln/>
        </p:spPr>
        <p:txBody>
          <a:bodyPr wrap="squar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Revolutionizing Aviation Safety with Predictive Machine Learning and Optimized Operations.</a:t>
            </a:r>
            <a:endParaRPr lang="en-US" sz="15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697355"/>
            <a:ext cx="5263753" cy="317778"/>
          </a:xfrm>
          <a:prstGeom prst="rect">
            <a:avLst/>
          </a:prstGeom>
          <a:noFill/>
          <a:ln/>
        </p:spPr>
        <p:txBody>
          <a:bodyPr wrap="none" lIns="0" tIns="0" rIns="0" bIns="0" rtlCol="0" anchor="t"/>
          <a:lstStyle/>
          <a:p>
            <a:pPr marL="0" indent="0" algn="l">
              <a:lnSpc>
                <a:spcPts val="2400"/>
              </a:lnSpc>
              <a:buNone/>
            </a:pPr>
            <a:r>
              <a:rPr lang="en-US" sz="1950" b="1" dirty="0">
                <a:solidFill>
                  <a:srgbClr val="000000"/>
                </a:solidFill>
                <a:latin typeface="Fraunces Extra Bold" pitchFamily="34" charset="0"/>
                <a:ea typeface="Fraunces Extra Bold" pitchFamily="34" charset="-122"/>
                <a:cs typeface="Fraunces Extra Bold" pitchFamily="34" charset="-120"/>
              </a:rPr>
              <a:t>🎯</a:t>
            </a:r>
            <a:r>
              <a:rPr lang="en-US" sz="1950" b="1" dirty="0">
                <a:solidFill>
                  <a:srgbClr val="3B4540"/>
                </a:solidFill>
                <a:latin typeface="Fraunces Extra Bold" pitchFamily="34" charset="0"/>
                <a:ea typeface="Fraunces Extra Bold" pitchFamily="34" charset="-122"/>
                <a:cs typeface="Fraunces Extra Bold" pitchFamily="34" charset="-120"/>
              </a:rPr>
              <a:t> AI-Powered Air Traffic Control System</a:t>
            </a:r>
            <a:endParaRPr lang="en-US" sz="1950" dirty="0"/>
          </a:p>
        </p:txBody>
      </p:sp>
      <p:sp>
        <p:nvSpPr>
          <p:cNvPr id="3" name="Text 1"/>
          <p:cNvSpPr/>
          <p:nvPr/>
        </p:nvSpPr>
        <p:spPr>
          <a:xfrm>
            <a:off x="793790" y="2213491"/>
            <a:ext cx="5233511" cy="620078"/>
          </a:xfrm>
          <a:prstGeom prst="rect">
            <a:avLst/>
          </a:prstGeom>
          <a:noFill/>
          <a:ln/>
        </p:spPr>
        <p:txBody>
          <a:bodyPr wrap="none" lIns="0" tIns="0" rIns="0" bIns="0" rtlCol="0" anchor="t"/>
          <a:lstStyle/>
          <a:p>
            <a:pPr marL="0" indent="0" algn="l">
              <a:lnSpc>
                <a:spcPts val="4850"/>
              </a:lnSpc>
              <a:buNone/>
            </a:pPr>
            <a:r>
              <a:rPr lang="en-US" sz="3900" b="1" dirty="0">
                <a:solidFill>
                  <a:srgbClr val="3B4540"/>
                </a:solidFill>
                <a:latin typeface="Fraunces Extra Bold" pitchFamily="34" charset="0"/>
                <a:ea typeface="Fraunces Extra Bold" pitchFamily="34" charset="-122"/>
                <a:cs typeface="Fraunces Extra Bold" pitchFamily="34" charset="-120"/>
              </a:rPr>
              <a:t>Project Introduction</a:t>
            </a:r>
            <a:endParaRPr lang="en-US" sz="3900" dirty="0"/>
          </a:p>
        </p:txBody>
      </p:sp>
      <p:sp>
        <p:nvSpPr>
          <p:cNvPr id="4" name="Text 2"/>
          <p:cNvSpPr/>
          <p:nvPr/>
        </p:nvSpPr>
        <p:spPr>
          <a:xfrm>
            <a:off x="793790" y="3131225"/>
            <a:ext cx="13042821" cy="952619"/>
          </a:xfrm>
          <a:prstGeom prst="rect">
            <a:avLst/>
          </a:prstGeom>
          <a:noFill/>
          <a:ln/>
        </p:spPr>
        <p:txBody>
          <a:bodyPr wrap="squar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Our AI-powered air traffic control system is designed to enhance aviation safety and efficiency by leveraging advanced machine learning. It provides predictive collision avoidance and optimized runway scheduling, addressing critical challenges in modern air traffic management.</a:t>
            </a:r>
            <a:endParaRPr lang="en-US" sz="1550" dirty="0"/>
          </a:p>
        </p:txBody>
      </p:sp>
      <p:pic>
        <p:nvPicPr>
          <p:cNvPr id="5" name="Image 0" descr="preencoded.png"/>
          <p:cNvPicPr>
            <a:picLocks noChangeAspect="1"/>
          </p:cNvPicPr>
          <p:nvPr/>
        </p:nvPicPr>
        <p:blipFill>
          <a:blip r:embed="rId3"/>
          <a:stretch>
            <a:fillRect/>
          </a:stretch>
        </p:blipFill>
        <p:spPr>
          <a:xfrm>
            <a:off x="793790" y="4307086"/>
            <a:ext cx="496133" cy="496133"/>
          </a:xfrm>
          <a:prstGeom prst="rect">
            <a:avLst/>
          </a:prstGeom>
        </p:spPr>
      </p:pic>
      <p:sp>
        <p:nvSpPr>
          <p:cNvPr id="6" name="Text 3"/>
          <p:cNvSpPr/>
          <p:nvPr/>
        </p:nvSpPr>
        <p:spPr>
          <a:xfrm>
            <a:off x="1537930" y="4424839"/>
            <a:ext cx="3244096" cy="310158"/>
          </a:xfrm>
          <a:prstGeom prst="rect">
            <a:avLst/>
          </a:prstGeom>
          <a:noFill/>
          <a:ln/>
        </p:spPr>
        <p:txBody>
          <a:bodyPr wrap="none" lIns="0" tIns="0" rIns="0" bIns="0" rtlCol="0" anchor="t"/>
          <a:lstStyle/>
          <a:p>
            <a:pPr marL="0" indent="0" algn="l">
              <a:lnSpc>
                <a:spcPts val="2400"/>
              </a:lnSpc>
              <a:buNone/>
            </a:pPr>
            <a:r>
              <a:rPr lang="en-US" sz="1950" b="1" dirty="0">
                <a:solidFill>
                  <a:srgbClr val="405449"/>
                </a:solidFill>
                <a:latin typeface="Fraunces Extra Bold" pitchFamily="34" charset="0"/>
                <a:ea typeface="Fraunces Extra Bold" pitchFamily="34" charset="-122"/>
                <a:cs typeface="Fraunces Extra Bold" pitchFamily="34" charset="-120"/>
              </a:rPr>
              <a:t>Real-time Flight Tracking</a:t>
            </a:r>
            <a:endParaRPr lang="en-US" sz="1950" dirty="0"/>
          </a:p>
        </p:txBody>
      </p:sp>
      <p:sp>
        <p:nvSpPr>
          <p:cNvPr id="7" name="Text 4"/>
          <p:cNvSpPr/>
          <p:nvPr/>
        </p:nvSpPr>
        <p:spPr>
          <a:xfrm>
            <a:off x="1537930" y="4854059"/>
            <a:ext cx="5653207" cy="317540"/>
          </a:xfrm>
          <a:prstGeom prst="rect">
            <a:avLst/>
          </a:prstGeom>
          <a:noFill/>
          <a:ln/>
        </p:spPr>
        <p:txBody>
          <a:bodyPr wrap="non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Sub-second latency for precise monitoring.</a:t>
            </a:r>
            <a:endParaRPr lang="en-US" sz="1550" dirty="0"/>
          </a:p>
        </p:txBody>
      </p:sp>
      <p:pic>
        <p:nvPicPr>
          <p:cNvPr id="8" name="Image 1" descr="preencoded.png"/>
          <p:cNvPicPr>
            <a:picLocks noChangeAspect="1"/>
          </p:cNvPicPr>
          <p:nvPr/>
        </p:nvPicPr>
        <p:blipFill>
          <a:blip r:embed="rId4"/>
          <a:stretch>
            <a:fillRect/>
          </a:stretch>
        </p:blipFill>
        <p:spPr>
          <a:xfrm>
            <a:off x="7439144" y="4307086"/>
            <a:ext cx="496133" cy="496133"/>
          </a:xfrm>
          <a:prstGeom prst="rect">
            <a:avLst/>
          </a:prstGeom>
        </p:spPr>
      </p:pic>
      <p:sp>
        <p:nvSpPr>
          <p:cNvPr id="9" name="Text 5"/>
          <p:cNvSpPr/>
          <p:nvPr/>
        </p:nvSpPr>
        <p:spPr>
          <a:xfrm>
            <a:off x="8183285" y="4424839"/>
            <a:ext cx="2828806" cy="310158"/>
          </a:xfrm>
          <a:prstGeom prst="rect">
            <a:avLst/>
          </a:prstGeom>
          <a:noFill/>
          <a:ln/>
        </p:spPr>
        <p:txBody>
          <a:bodyPr wrap="none" lIns="0" tIns="0" rIns="0" bIns="0" rtlCol="0" anchor="t"/>
          <a:lstStyle/>
          <a:p>
            <a:pPr marL="0" indent="0" algn="l">
              <a:lnSpc>
                <a:spcPts val="2400"/>
              </a:lnSpc>
              <a:buNone/>
            </a:pPr>
            <a:r>
              <a:rPr lang="en-US" sz="1950" b="1" dirty="0">
                <a:solidFill>
                  <a:srgbClr val="405449"/>
                </a:solidFill>
                <a:latin typeface="Fraunces Extra Bold" pitchFamily="34" charset="0"/>
                <a:ea typeface="Fraunces Extra Bold" pitchFamily="34" charset="-122"/>
                <a:cs typeface="Fraunces Extra Bold" pitchFamily="34" charset="-120"/>
              </a:rPr>
              <a:t>AI Collision Avoidance</a:t>
            </a:r>
            <a:endParaRPr lang="en-US" sz="1950" dirty="0"/>
          </a:p>
        </p:txBody>
      </p:sp>
      <p:sp>
        <p:nvSpPr>
          <p:cNvPr id="10" name="Text 6"/>
          <p:cNvSpPr/>
          <p:nvPr/>
        </p:nvSpPr>
        <p:spPr>
          <a:xfrm>
            <a:off x="8183285" y="4854059"/>
            <a:ext cx="5653326" cy="317540"/>
          </a:xfrm>
          <a:prstGeom prst="rect">
            <a:avLst/>
          </a:prstGeom>
          <a:noFill/>
          <a:ln/>
        </p:spPr>
        <p:txBody>
          <a:bodyPr wrap="non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Random Forest ML for predictive safety.</a:t>
            </a:r>
            <a:endParaRPr lang="en-US" sz="1550" dirty="0"/>
          </a:p>
        </p:txBody>
      </p:sp>
      <p:pic>
        <p:nvPicPr>
          <p:cNvPr id="11" name="Image 2" descr="preencoded.png"/>
          <p:cNvPicPr>
            <a:picLocks noChangeAspect="1"/>
          </p:cNvPicPr>
          <p:nvPr/>
        </p:nvPicPr>
        <p:blipFill>
          <a:blip r:embed="rId5"/>
          <a:stretch>
            <a:fillRect/>
          </a:stretch>
        </p:blipFill>
        <p:spPr>
          <a:xfrm>
            <a:off x="793790" y="5667732"/>
            <a:ext cx="496133" cy="496133"/>
          </a:xfrm>
          <a:prstGeom prst="rect">
            <a:avLst/>
          </a:prstGeom>
        </p:spPr>
      </p:pic>
      <p:sp>
        <p:nvSpPr>
          <p:cNvPr id="12" name="Text 7"/>
          <p:cNvSpPr/>
          <p:nvPr/>
        </p:nvSpPr>
        <p:spPr>
          <a:xfrm>
            <a:off x="1537930" y="5785485"/>
            <a:ext cx="2795588" cy="310158"/>
          </a:xfrm>
          <a:prstGeom prst="rect">
            <a:avLst/>
          </a:prstGeom>
          <a:noFill/>
          <a:ln/>
        </p:spPr>
        <p:txBody>
          <a:bodyPr wrap="none" lIns="0" tIns="0" rIns="0" bIns="0" rtlCol="0" anchor="t"/>
          <a:lstStyle/>
          <a:p>
            <a:pPr marL="0" indent="0" algn="l">
              <a:lnSpc>
                <a:spcPts val="2400"/>
              </a:lnSpc>
              <a:buNone/>
            </a:pPr>
            <a:r>
              <a:rPr lang="en-US" sz="1950" b="1" dirty="0">
                <a:solidFill>
                  <a:srgbClr val="405449"/>
                </a:solidFill>
                <a:latin typeface="Fraunces Extra Bold" pitchFamily="34" charset="0"/>
                <a:ea typeface="Fraunces Extra Bold" pitchFamily="34" charset="-122"/>
                <a:cs typeface="Fraunces Extra Bold" pitchFamily="34" charset="-120"/>
              </a:rPr>
              <a:t>Intelligent Scheduling</a:t>
            </a:r>
            <a:endParaRPr lang="en-US" sz="1950" dirty="0"/>
          </a:p>
        </p:txBody>
      </p:sp>
      <p:sp>
        <p:nvSpPr>
          <p:cNvPr id="13" name="Text 8"/>
          <p:cNvSpPr/>
          <p:nvPr/>
        </p:nvSpPr>
        <p:spPr>
          <a:xfrm>
            <a:off x="1537930" y="6214705"/>
            <a:ext cx="5653207" cy="317540"/>
          </a:xfrm>
          <a:prstGeom prst="rect">
            <a:avLst/>
          </a:prstGeom>
          <a:noFill/>
          <a:ln/>
        </p:spPr>
        <p:txBody>
          <a:bodyPr wrap="non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Optimized runway operations.</a:t>
            </a:r>
            <a:endParaRPr lang="en-US" sz="1550" dirty="0"/>
          </a:p>
        </p:txBody>
      </p:sp>
      <p:pic>
        <p:nvPicPr>
          <p:cNvPr id="14" name="Image 3" descr="preencoded.png"/>
          <p:cNvPicPr>
            <a:picLocks noChangeAspect="1"/>
          </p:cNvPicPr>
          <p:nvPr/>
        </p:nvPicPr>
        <p:blipFill>
          <a:blip r:embed="rId6"/>
          <a:stretch>
            <a:fillRect/>
          </a:stretch>
        </p:blipFill>
        <p:spPr>
          <a:xfrm>
            <a:off x="7439144" y="5667732"/>
            <a:ext cx="496133" cy="496133"/>
          </a:xfrm>
          <a:prstGeom prst="rect">
            <a:avLst/>
          </a:prstGeom>
        </p:spPr>
      </p:pic>
      <p:sp>
        <p:nvSpPr>
          <p:cNvPr id="15" name="Text 9"/>
          <p:cNvSpPr/>
          <p:nvPr/>
        </p:nvSpPr>
        <p:spPr>
          <a:xfrm>
            <a:off x="8183285" y="5785485"/>
            <a:ext cx="2586276" cy="310158"/>
          </a:xfrm>
          <a:prstGeom prst="rect">
            <a:avLst/>
          </a:prstGeom>
          <a:noFill/>
          <a:ln/>
        </p:spPr>
        <p:txBody>
          <a:bodyPr wrap="none" lIns="0" tIns="0" rIns="0" bIns="0" rtlCol="0" anchor="t"/>
          <a:lstStyle/>
          <a:p>
            <a:pPr marL="0" indent="0" algn="l">
              <a:lnSpc>
                <a:spcPts val="2400"/>
              </a:lnSpc>
              <a:buNone/>
            </a:pPr>
            <a:r>
              <a:rPr lang="en-US" sz="1950" b="1" dirty="0">
                <a:solidFill>
                  <a:srgbClr val="405449"/>
                </a:solidFill>
                <a:latin typeface="Fraunces Extra Bold" pitchFamily="34" charset="0"/>
                <a:ea typeface="Fraunces Extra Bold" pitchFamily="34" charset="-122"/>
                <a:cs typeface="Fraunces Extra Bold" pitchFamily="34" charset="-120"/>
              </a:rPr>
              <a:t>Weather Integration</a:t>
            </a:r>
            <a:endParaRPr lang="en-US" sz="1950" dirty="0"/>
          </a:p>
        </p:txBody>
      </p:sp>
      <p:sp>
        <p:nvSpPr>
          <p:cNvPr id="16" name="Text 10"/>
          <p:cNvSpPr/>
          <p:nvPr/>
        </p:nvSpPr>
        <p:spPr>
          <a:xfrm>
            <a:off x="8183285" y="6214705"/>
            <a:ext cx="5653326" cy="317540"/>
          </a:xfrm>
          <a:prstGeom prst="rect">
            <a:avLst/>
          </a:prstGeom>
          <a:noFill/>
          <a:ln/>
        </p:spPr>
        <p:txBody>
          <a:bodyPr wrap="non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Enhanced decision-making capabilities.</a:t>
            </a:r>
            <a:endParaRPr lang="en-US" sz="15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531263"/>
            <a:ext cx="5306258" cy="317778"/>
          </a:xfrm>
          <a:prstGeom prst="rect">
            <a:avLst/>
          </a:prstGeom>
          <a:noFill/>
          <a:ln/>
        </p:spPr>
        <p:txBody>
          <a:bodyPr wrap="none" lIns="0" tIns="0" rIns="0" bIns="0" rtlCol="0" anchor="t"/>
          <a:lstStyle/>
          <a:p>
            <a:pPr marL="0" indent="0" algn="l">
              <a:lnSpc>
                <a:spcPts val="2400"/>
              </a:lnSpc>
              <a:buNone/>
            </a:pPr>
            <a:r>
              <a:rPr lang="en-US" sz="1950" b="1" dirty="0">
                <a:solidFill>
                  <a:srgbClr val="000000"/>
                </a:solidFill>
                <a:latin typeface="Fraunces Extra Bold" pitchFamily="34" charset="0"/>
                <a:ea typeface="Fraunces Extra Bold" pitchFamily="34" charset="-122"/>
                <a:cs typeface="Fraunces Extra Bold" pitchFamily="34" charset="-120"/>
              </a:rPr>
              <a:t>🔍</a:t>
            </a:r>
            <a:r>
              <a:rPr lang="en-US" sz="1950" b="1" dirty="0">
                <a:solidFill>
                  <a:srgbClr val="3B4540"/>
                </a:solidFill>
                <a:latin typeface="Fraunces Extra Bold" pitchFamily="34" charset="0"/>
                <a:ea typeface="Fraunces Extra Bold" pitchFamily="34" charset="-122"/>
                <a:cs typeface="Fraunces Extra Bold" pitchFamily="34" charset="-120"/>
              </a:rPr>
              <a:t> Current Air Traffic Control Limitations</a:t>
            </a:r>
            <a:endParaRPr lang="en-US" sz="1950" dirty="0"/>
          </a:p>
        </p:txBody>
      </p:sp>
      <p:sp>
        <p:nvSpPr>
          <p:cNvPr id="3" name="Text 1"/>
          <p:cNvSpPr/>
          <p:nvPr/>
        </p:nvSpPr>
        <p:spPr>
          <a:xfrm>
            <a:off x="793790" y="2047399"/>
            <a:ext cx="13042821" cy="1240155"/>
          </a:xfrm>
          <a:prstGeom prst="rect">
            <a:avLst/>
          </a:prstGeom>
          <a:noFill/>
          <a:ln/>
        </p:spPr>
        <p:txBody>
          <a:bodyPr wrap="square" lIns="0" tIns="0" rIns="0" bIns="0" rtlCol="0" anchor="t"/>
          <a:lstStyle/>
          <a:p>
            <a:pPr marL="0" indent="0" algn="l">
              <a:lnSpc>
                <a:spcPts val="4850"/>
              </a:lnSpc>
              <a:buNone/>
            </a:pPr>
            <a:r>
              <a:rPr lang="en-US" sz="3900" b="1" dirty="0">
                <a:solidFill>
                  <a:srgbClr val="3B4540"/>
                </a:solidFill>
                <a:latin typeface="Fraunces Extra Bold" pitchFamily="34" charset="0"/>
                <a:ea typeface="Fraunces Extra Bold" pitchFamily="34" charset="-122"/>
                <a:cs typeface="Fraunces Extra Bold" pitchFamily="34" charset="-120"/>
              </a:rPr>
              <a:t>Problem Statement &amp; Advantages Over Existing Systems</a:t>
            </a:r>
            <a:endParaRPr lang="en-US" sz="3900" dirty="0"/>
          </a:p>
        </p:txBody>
      </p:sp>
      <p:sp>
        <p:nvSpPr>
          <p:cNvPr id="4" name="Text 2"/>
          <p:cNvSpPr/>
          <p:nvPr/>
        </p:nvSpPr>
        <p:spPr>
          <a:xfrm>
            <a:off x="793790" y="3783568"/>
            <a:ext cx="3461504" cy="310158"/>
          </a:xfrm>
          <a:prstGeom prst="rect">
            <a:avLst/>
          </a:prstGeom>
          <a:noFill/>
          <a:ln/>
        </p:spPr>
        <p:txBody>
          <a:bodyPr wrap="none" lIns="0" tIns="0" rIns="0" bIns="0" rtlCol="0" anchor="t"/>
          <a:lstStyle/>
          <a:p>
            <a:pPr marL="0" indent="0" algn="l">
              <a:lnSpc>
                <a:spcPts val="2400"/>
              </a:lnSpc>
              <a:buNone/>
            </a:pPr>
            <a:r>
              <a:rPr lang="en-US" sz="1950" b="1" dirty="0">
                <a:solidFill>
                  <a:srgbClr val="3B4540"/>
                </a:solidFill>
                <a:latin typeface="Fraunces Extra Bold" pitchFamily="34" charset="0"/>
                <a:ea typeface="Fraunces Extra Bold" pitchFamily="34" charset="-122"/>
                <a:cs typeface="Fraunces Extra Bold" pitchFamily="34" charset="-120"/>
              </a:rPr>
              <a:t>Traditional ATC Challenges</a:t>
            </a:r>
            <a:endParaRPr lang="en-US" sz="1950" dirty="0"/>
          </a:p>
        </p:txBody>
      </p:sp>
      <p:sp>
        <p:nvSpPr>
          <p:cNvPr id="5" name="Text 3"/>
          <p:cNvSpPr/>
          <p:nvPr/>
        </p:nvSpPr>
        <p:spPr>
          <a:xfrm>
            <a:off x="793790" y="4292084"/>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405449"/>
                </a:solidFill>
                <a:latin typeface="Nobile" pitchFamily="34" charset="0"/>
                <a:ea typeface="Nobile" pitchFamily="34" charset="-122"/>
                <a:cs typeface="Nobile" pitchFamily="34" charset="-120"/>
              </a:rPr>
              <a:t>Manual, reactive decision-making</a:t>
            </a:r>
            <a:endParaRPr lang="en-US" sz="1550" dirty="0"/>
          </a:p>
        </p:txBody>
      </p:sp>
      <p:sp>
        <p:nvSpPr>
          <p:cNvPr id="6" name="Text 4"/>
          <p:cNvSpPr/>
          <p:nvPr/>
        </p:nvSpPr>
        <p:spPr>
          <a:xfrm>
            <a:off x="793790" y="4679037"/>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405449"/>
                </a:solidFill>
                <a:latin typeface="Nobile" pitchFamily="34" charset="0"/>
                <a:ea typeface="Nobile" pitchFamily="34" charset="-122"/>
                <a:cs typeface="Nobile" pitchFamily="34" charset="-120"/>
              </a:rPr>
              <a:t>Limited predictive capabilities</a:t>
            </a:r>
            <a:endParaRPr lang="en-US" sz="1550" dirty="0"/>
          </a:p>
        </p:txBody>
      </p:sp>
      <p:sp>
        <p:nvSpPr>
          <p:cNvPr id="7" name="Text 5"/>
          <p:cNvSpPr/>
          <p:nvPr/>
        </p:nvSpPr>
        <p:spPr>
          <a:xfrm>
            <a:off x="793790" y="5065990"/>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405449"/>
                </a:solidFill>
                <a:latin typeface="Nobile" pitchFamily="34" charset="0"/>
                <a:ea typeface="Nobile" pitchFamily="34" charset="-122"/>
                <a:cs typeface="Nobile" pitchFamily="34" charset="-120"/>
              </a:rPr>
              <a:t>Reliance on single data sources</a:t>
            </a:r>
            <a:endParaRPr lang="en-US" sz="1550" dirty="0"/>
          </a:p>
        </p:txBody>
      </p:sp>
      <p:sp>
        <p:nvSpPr>
          <p:cNvPr id="8" name="Text 6"/>
          <p:cNvSpPr/>
          <p:nvPr/>
        </p:nvSpPr>
        <p:spPr>
          <a:xfrm>
            <a:off x="793790" y="5452943"/>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dirty="0">
                <a:solidFill>
                  <a:srgbClr val="405449"/>
                </a:solidFill>
                <a:latin typeface="Nobile" pitchFamily="34" charset="0"/>
                <a:ea typeface="Nobile" pitchFamily="34" charset="-122"/>
                <a:cs typeface="Nobile" pitchFamily="34" charset="-120"/>
              </a:rPr>
              <a:t>Delayed updates (5-10 sec refresh)</a:t>
            </a:r>
            <a:endParaRPr lang="en-US" sz="1550" dirty="0"/>
          </a:p>
        </p:txBody>
      </p:sp>
      <p:sp>
        <p:nvSpPr>
          <p:cNvPr id="9" name="Text 7"/>
          <p:cNvSpPr/>
          <p:nvPr/>
        </p:nvSpPr>
        <p:spPr>
          <a:xfrm>
            <a:off x="7564874" y="3783568"/>
            <a:ext cx="3718560" cy="310158"/>
          </a:xfrm>
          <a:prstGeom prst="rect">
            <a:avLst/>
          </a:prstGeom>
          <a:noFill/>
          <a:ln/>
        </p:spPr>
        <p:txBody>
          <a:bodyPr wrap="none" lIns="0" tIns="0" rIns="0" bIns="0" rtlCol="0" anchor="t"/>
          <a:lstStyle/>
          <a:p>
            <a:pPr marL="0" indent="0" algn="l">
              <a:lnSpc>
                <a:spcPts val="2400"/>
              </a:lnSpc>
              <a:buNone/>
            </a:pPr>
            <a:r>
              <a:rPr lang="en-US" sz="1950" b="1" dirty="0">
                <a:solidFill>
                  <a:srgbClr val="3B4540"/>
                </a:solidFill>
                <a:latin typeface="Fraunces Extra Bold" pitchFamily="34" charset="0"/>
                <a:ea typeface="Fraunces Extra Bold" pitchFamily="34" charset="-122"/>
                <a:cs typeface="Fraunces Extra Bold" pitchFamily="34" charset="-120"/>
              </a:rPr>
              <a:t>Our AI-Enhanced Advantages</a:t>
            </a:r>
            <a:endParaRPr lang="en-US" sz="1950" dirty="0"/>
          </a:p>
        </p:txBody>
      </p:sp>
      <p:sp>
        <p:nvSpPr>
          <p:cNvPr id="10" name="Text 8"/>
          <p:cNvSpPr/>
          <p:nvPr/>
        </p:nvSpPr>
        <p:spPr>
          <a:xfrm>
            <a:off x="7564874" y="4292084"/>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b="1" dirty="0">
                <a:solidFill>
                  <a:srgbClr val="405449"/>
                </a:solidFill>
                <a:latin typeface="Nobile" pitchFamily="34" charset="0"/>
                <a:ea typeface="Nobile" pitchFamily="34" charset="-122"/>
                <a:cs typeface="Nobile" pitchFamily="34" charset="-120"/>
              </a:rPr>
              <a:t>AI predicts conflicts 5-10 minutes ahead</a:t>
            </a:r>
            <a:endParaRPr lang="en-US" sz="1550" dirty="0"/>
          </a:p>
        </p:txBody>
      </p:sp>
      <p:sp>
        <p:nvSpPr>
          <p:cNvPr id="11" name="Text 9"/>
          <p:cNvSpPr/>
          <p:nvPr/>
        </p:nvSpPr>
        <p:spPr>
          <a:xfrm>
            <a:off x="7564874" y="4679037"/>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b="1" dirty="0">
                <a:solidFill>
                  <a:srgbClr val="405449"/>
                </a:solidFill>
                <a:latin typeface="Nobile" pitchFamily="34" charset="0"/>
                <a:ea typeface="Nobile" pitchFamily="34" charset="-122"/>
                <a:cs typeface="Nobile" pitchFamily="34" charset="-120"/>
              </a:rPr>
              <a:t>Proactive collision avoidance</a:t>
            </a:r>
            <a:endParaRPr lang="en-US" sz="1550" dirty="0"/>
          </a:p>
        </p:txBody>
      </p:sp>
      <p:sp>
        <p:nvSpPr>
          <p:cNvPr id="12" name="Text 10"/>
          <p:cNvSpPr/>
          <p:nvPr/>
        </p:nvSpPr>
        <p:spPr>
          <a:xfrm>
            <a:off x="7564874" y="5065990"/>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b="1" dirty="0">
                <a:solidFill>
                  <a:srgbClr val="405449"/>
                </a:solidFill>
                <a:latin typeface="Nobile" pitchFamily="34" charset="0"/>
                <a:ea typeface="Nobile" pitchFamily="34" charset="-122"/>
                <a:cs typeface="Nobile" pitchFamily="34" charset="-120"/>
              </a:rPr>
              <a:t>Multiple API integration (4+ sources)</a:t>
            </a:r>
            <a:endParaRPr lang="en-US" sz="1550" dirty="0"/>
          </a:p>
        </p:txBody>
      </p:sp>
      <p:sp>
        <p:nvSpPr>
          <p:cNvPr id="13" name="Text 11"/>
          <p:cNvSpPr/>
          <p:nvPr/>
        </p:nvSpPr>
        <p:spPr>
          <a:xfrm>
            <a:off x="7564874" y="5452943"/>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b="1" dirty="0">
                <a:solidFill>
                  <a:srgbClr val="405449"/>
                </a:solidFill>
                <a:latin typeface="Nobile" pitchFamily="34" charset="0"/>
                <a:ea typeface="Nobile" pitchFamily="34" charset="-122"/>
                <a:cs typeface="Nobile" pitchFamily="34" charset="-120"/>
              </a:rPr>
              <a:t>Sub-second real-time streaming</a:t>
            </a:r>
            <a:endParaRPr lang="en-US" sz="1550" dirty="0"/>
          </a:p>
        </p:txBody>
      </p:sp>
      <p:sp>
        <p:nvSpPr>
          <p:cNvPr id="14" name="Text 12"/>
          <p:cNvSpPr/>
          <p:nvPr/>
        </p:nvSpPr>
        <p:spPr>
          <a:xfrm>
            <a:off x="793790" y="6063139"/>
            <a:ext cx="13042821" cy="635079"/>
          </a:xfrm>
          <a:prstGeom prst="rect">
            <a:avLst/>
          </a:prstGeom>
          <a:noFill/>
          <a:ln/>
        </p:spPr>
        <p:txBody>
          <a:bodyPr wrap="squar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Our system achieves a </a:t>
            </a:r>
            <a:r>
              <a:rPr lang="en-US" sz="1550" b="1" dirty="0">
                <a:solidFill>
                  <a:srgbClr val="405449"/>
                </a:solidFill>
                <a:latin typeface="Nobile" pitchFamily="34" charset="0"/>
                <a:ea typeface="Nobile" pitchFamily="34" charset="-122"/>
                <a:cs typeface="Nobile" pitchFamily="34" charset="-120"/>
              </a:rPr>
              <a:t>60% reduction</a:t>
            </a:r>
            <a:r>
              <a:rPr lang="en-US" sz="1550" dirty="0">
                <a:solidFill>
                  <a:srgbClr val="405449"/>
                </a:solidFill>
                <a:latin typeface="Nobile" pitchFamily="34" charset="0"/>
                <a:ea typeface="Nobile" pitchFamily="34" charset="-122"/>
                <a:cs typeface="Nobile" pitchFamily="34" charset="-120"/>
              </a:rPr>
              <a:t> in potential conflict situations and a </a:t>
            </a:r>
            <a:r>
              <a:rPr lang="en-US" sz="1550" b="1" dirty="0">
                <a:solidFill>
                  <a:srgbClr val="405449"/>
                </a:solidFill>
                <a:latin typeface="Nobile" pitchFamily="34" charset="0"/>
                <a:ea typeface="Nobile" pitchFamily="34" charset="-122"/>
                <a:cs typeface="Nobile" pitchFamily="34" charset="-120"/>
              </a:rPr>
              <a:t>40% improvement</a:t>
            </a:r>
            <a:r>
              <a:rPr lang="en-US" sz="1550" dirty="0">
                <a:solidFill>
                  <a:srgbClr val="405449"/>
                </a:solidFill>
                <a:latin typeface="Nobile" pitchFamily="34" charset="0"/>
                <a:ea typeface="Nobile" pitchFamily="34" charset="-122"/>
                <a:cs typeface="Nobile" pitchFamily="34" charset="-120"/>
              </a:rPr>
              <a:t> in runway utilization efficiency through real-time, proactive processing, significantly surpassing traditional methods.</a:t>
            </a:r>
            <a:endParaRPr lang="en-US" sz="15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206222"/>
            <a:ext cx="5513546" cy="317778"/>
          </a:xfrm>
          <a:prstGeom prst="rect">
            <a:avLst/>
          </a:prstGeom>
          <a:noFill/>
          <a:ln/>
        </p:spPr>
        <p:txBody>
          <a:bodyPr wrap="none" lIns="0" tIns="0" rIns="0" bIns="0" rtlCol="0" anchor="t"/>
          <a:lstStyle/>
          <a:p>
            <a:pPr marL="0" indent="0" algn="l">
              <a:lnSpc>
                <a:spcPts val="2400"/>
              </a:lnSpc>
              <a:buNone/>
            </a:pPr>
            <a:r>
              <a:rPr lang="en-US" sz="1950" b="1" dirty="0">
                <a:solidFill>
                  <a:srgbClr val="000000"/>
                </a:solidFill>
                <a:latin typeface="Fraunces Extra Bold" pitchFamily="34" charset="0"/>
                <a:ea typeface="Fraunces Extra Bold" pitchFamily="34" charset="-122"/>
                <a:cs typeface="Fraunces Extra Bold" pitchFamily="34" charset="-120"/>
              </a:rPr>
              <a:t>🛠️</a:t>
            </a:r>
            <a:r>
              <a:rPr lang="en-US" sz="1950" b="1" dirty="0">
                <a:solidFill>
                  <a:srgbClr val="3B4540"/>
                </a:solidFill>
                <a:latin typeface="Fraunces Extra Bold" pitchFamily="34" charset="0"/>
                <a:ea typeface="Fraunces Extra Bold" pitchFamily="34" charset="-122"/>
                <a:cs typeface="Fraunces Extra Bold" pitchFamily="34" charset="-120"/>
              </a:rPr>
              <a:t> Comprehensive Technology Architecture</a:t>
            </a:r>
            <a:endParaRPr lang="en-US" sz="1950" dirty="0"/>
          </a:p>
        </p:txBody>
      </p:sp>
      <p:sp>
        <p:nvSpPr>
          <p:cNvPr id="3" name="Text 1"/>
          <p:cNvSpPr/>
          <p:nvPr/>
        </p:nvSpPr>
        <p:spPr>
          <a:xfrm>
            <a:off x="793790" y="1722358"/>
            <a:ext cx="7749897" cy="620078"/>
          </a:xfrm>
          <a:prstGeom prst="rect">
            <a:avLst/>
          </a:prstGeom>
          <a:noFill/>
          <a:ln/>
        </p:spPr>
        <p:txBody>
          <a:bodyPr wrap="none" lIns="0" tIns="0" rIns="0" bIns="0" rtlCol="0" anchor="t"/>
          <a:lstStyle/>
          <a:p>
            <a:pPr marL="0" indent="0" algn="l">
              <a:lnSpc>
                <a:spcPts val="4850"/>
              </a:lnSpc>
              <a:buNone/>
            </a:pPr>
            <a:r>
              <a:rPr lang="en-US" sz="3900" b="1" dirty="0">
                <a:solidFill>
                  <a:srgbClr val="3B4540"/>
                </a:solidFill>
                <a:latin typeface="Fraunces Extra Bold" pitchFamily="34" charset="0"/>
                <a:ea typeface="Fraunces Extra Bold" pitchFamily="34" charset="-122"/>
                <a:cs typeface="Fraunces Extra Bold" pitchFamily="34" charset="-120"/>
              </a:rPr>
              <a:t>Technology Stack &amp; Tools Used</a:t>
            </a:r>
            <a:endParaRPr lang="en-US" sz="3900" dirty="0"/>
          </a:p>
        </p:txBody>
      </p:sp>
      <p:sp>
        <p:nvSpPr>
          <p:cNvPr id="4" name="Text 2"/>
          <p:cNvSpPr/>
          <p:nvPr/>
        </p:nvSpPr>
        <p:spPr>
          <a:xfrm>
            <a:off x="793790" y="2838450"/>
            <a:ext cx="3127058" cy="310158"/>
          </a:xfrm>
          <a:prstGeom prst="rect">
            <a:avLst/>
          </a:prstGeom>
          <a:noFill/>
          <a:ln/>
        </p:spPr>
        <p:txBody>
          <a:bodyPr wrap="none" lIns="0" tIns="0" rIns="0" bIns="0" rtlCol="0" anchor="t"/>
          <a:lstStyle/>
          <a:p>
            <a:pPr marL="0" indent="0" algn="l">
              <a:lnSpc>
                <a:spcPts val="2400"/>
              </a:lnSpc>
              <a:buNone/>
            </a:pPr>
            <a:r>
              <a:rPr lang="en-US" sz="1950" b="1" dirty="0">
                <a:solidFill>
                  <a:srgbClr val="3B4540"/>
                </a:solidFill>
                <a:latin typeface="Fraunces Extra Bold" pitchFamily="34" charset="0"/>
                <a:ea typeface="Fraunces Extra Bold" pitchFamily="34" charset="-122"/>
                <a:cs typeface="Fraunces Extra Bold" pitchFamily="34" charset="-120"/>
              </a:rPr>
              <a:t>Frontend &amp; Visualization</a:t>
            </a:r>
            <a:endParaRPr lang="en-US" sz="1950" dirty="0"/>
          </a:p>
        </p:txBody>
      </p:sp>
      <p:sp>
        <p:nvSpPr>
          <p:cNvPr id="5" name="Text 3"/>
          <p:cNvSpPr/>
          <p:nvPr/>
        </p:nvSpPr>
        <p:spPr>
          <a:xfrm>
            <a:off x="793790" y="3346966"/>
            <a:ext cx="4024313" cy="317540"/>
          </a:xfrm>
          <a:prstGeom prst="rect">
            <a:avLst/>
          </a:prstGeom>
          <a:noFill/>
          <a:ln/>
        </p:spPr>
        <p:txBody>
          <a:bodyPr wrap="none" lIns="0" tIns="0" rIns="0" bIns="0" rtlCol="0" anchor="t"/>
          <a:lstStyle/>
          <a:p>
            <a:pPr marL="342900" indent="-342900" algn="l">
              <a:lnSpc>
                <a:spcPts val="2500"/>
              </a:lnSpc>
              <a:buSzPct val="100000"/>
              <a:buChar char="•"/>
            </a:pPr>
            <a:r>
              <a:rPr lang="en-US" sz="1550" b="1" dirty="0">
                <a:solidFill>
                  <a:srgbClr val="405449"/>
                </a:solidFill>
                <a:latin typeface="Nobile" pitchFamily="34" charset="0"/>
                <a:ea typeface="Nobile" pitchFamily="34" charset="-122"/>
                <a:cs typeface="Nobile" pitchFamily="34" charset="-120"/>
              </a:rPr>
              <a:t>Streamlit</a:t>
            </a:r>
            <a:r>
              <a:rPr lang="en-US" sz="1550" dirty="0">
                <a:solidFill>
                  <a:srgbClr val="405449"/>
                </a:solidFill>
                <a:latin typeface="Nobile" pitchFamily="34" charset="0"/>
                <a:ea typeface="Nobile" pitchFamily="34" charset="-122"/>
                <a:cs typeface="Nobile" pitchFamily="34" charset="-120"/>
              </a:rPr>
              <a:t>: Modern web dashboard</a:t>
            </a:r>
            <a:endParaRPr lang="en-US" sz="1550" dirty="0"/>
          </a:p>
        </p:txBody>
      </p:sp>
      <p:sp>
        <p:nvSpPr>
          <p:cNvPr id="6" name="Text 4"/>
          <p:cNvSpPr/>
          <p:nvPr/>
        </p:nvSpPr>
        <p:spPr>
          <a:xfrm>
            <a:off x="793790" y="3733919"/>
            <a:ext cx="4024313" cy="317540"/>
          </a:xfrm>
          <a:prstGeom prst="rect">
            <a:avLst/>
          </a:prstGeom>
          <a:noFill/>
          <a:ln/>
        </p:spPr>
        <p:txBody>
          <a:bodyPr wrap="none" lIns="0" tIns="0" rIns="0" bIns="0" rtlCol="0" anchor="t"/>
          <a:lstStyle/>
          <a:p>
            <a:pPr marL="342900" indent="-342900" algn="l">
              <a:lnSpc>
                <a:spcPts val="2500"/>
              </a:lnSpc>
              <a:buSzPct val="100000"/>
              <a:buChar char="•"/>
            </a:pPr>
            <a:r>
              <a:rPr lang="en-US" sz="1550" b="1" dirty="0">
                <a:solidFill>
                  <a:srgbClr val="405449"/>
                </a:solidFill>
                <a:latin typeface="Nobile" pitchFamily="34" charset="0"/>
                <a:ea typeface="Nobile" pitchFamily="34" charset="-122"/>
                <a:cs typeface="Nobile" pitchFamily="34" charset="-120"/>
              </a:rPr>
              <a:t>Plotly</a:t>
            </a:r>
            <a:r>
              <a:rPr lang="en-US" sz="1550" dirty="0">
                <a:solidFill>
                  <a:srgbClr val="405449"/>
                </a:solidFill>
                <a:latin typeface="Nobile" pitchFamily="34" charset="0"/>
                <a:ea typeface="Nobile" pitchFamily="34" charset="-122"/>
                <a:cs typeface="Nobile" pitchFamily="34" charset="-120"/>
              </a:rPr>
              <a:t>: Interactive 3D visualizations</a:t>
            </a:r>
            <a:endParaRPr lang="en-US" sz="1550" dirty="0"/>
          </a:p>
        </p:txBody>
      </p:sp>
      <p:sp>
        <p:nvSpPr>
          <p:cNvPr id="7" name="Text 5"/>
          <p:cNvSpPr/>
          <p:nvPr/>
        </p:nvSpPr>
        <p:spPr>
          <a:xfrm>
            <a:off x="793790" y="4120872"/>
            <a:ext cx="4024313" cy="635079"/>
          </a:xfrm>
          <a:prstGeom prst="rect">
            <a:avLst/>
          </a:prstGeom>
          <a:noFill/>
          <a:ln/>
        </p:spPr>
        <p:txBody>
          <a:bodyPr wrap="square" lIns="0" tIns="0" rIns="0" bIns="0" rtlCol="0" anchor="t"/>
          <a:lstStyle/>
          <a:p>
            <a:pPr marL="342900" indent="-342900" algn="l">
              <a:lnSpc>
                <a:spcPts val="2500"/>
              </a:lnSpc>
              <a:buSzPct val="100000"/>
              <a:buChar char="•"/>
            </a:pPr>
            <a:r>
              <a:rPr lang="en-US" sz="1550" b="1" dirty="0">
                <a:solidFill>
                  <a:srgbClr val="405449"/>
                </a:solidFill>
                <a:latin typeface="Nobile" pitchFamily="34" charset="0"/>
                <a:ea typeface="Nobile" pitchFamily="34" charset="-122"/>
                <a:cs typeface="Nobile" pitchFamily="34" charset="-120"/>
              </a:rPr>
              <a:t>Folium</a:t>
            </a:r>
            <a:r>
              <a:rPr lang="en-US" sz="1550" dirty="0">
                <a:solidFill>
                  <a:srgbClr val="405449"/>
                </a:solidFill>
                <a:latin typeface="Nobile" pitchFamily="34" charset="0"/>
                <a:ea typeface="Nobile" pitchFamily="34" charset="-122"/>
                <a:cs typeface="Nobile" pitchFamily="34" charset="-120"/>
              </a:rPr>
              <a:t>: Real-time geographical mapping</a:t>
            </a:r>
            <a:endParaRPr lang="en-US" sz="1550" dirty="0"/>
          </a:p>
        </p:txBody>
      </p:sp>
      <p:sp>
        <p:nvSpPr>
          <p:cNvPr id="8" name="Text 6"/>
          <p:cNvSpPr/>
          <p:nvPr/>
        </p:nvSpPr>
        <p:spPr>
          <a:xfrm>
            <a:off x="793790" y="4825365"/>
            <a:ext cx="4024313" cy="317540"/>
          </a:xfrm>
          <a:prstGeom prst="rect">
            <a:avLst/>
          </a:prstGeom>
          <a:noFill/>
          <a:ln/>
        </p:spPr>
        <p:txBody>
          <a:bodyPr wrap="none" lIns="0" tIns="0" rIns="0" bIns="0" rtlCol="0" anchor="t"/>
          <a:lstStyle/>
          <a:p>
            <a:pPr marL="342900" indent="-342900" algn="l">
              <a:lnSpc>
                <a:spcPts val="2500"/>
              </a:lnSpc>
              <a:buSzPct val="100000"/>
              <a:buChar char="•"/>
            </a:pPr>
            <a:r>
              <a:rPr lang="en-US" sz="1550" b="1" dirty="0">
                <a:solidFill>
                  <a:srgbClr val="405449"/>
                </a:solidFill>
                <a:latin typeface="Nobile" pitchFamily="34" charset="0"/>
                <a:ea typeface="Nobile" pitchFamily="34" charset="-122"/>
                <a:cs typeface="Nobile" pitchFamily="34" charset="-120"/>
              </a:rPr>
              <a:t>WebSocket</a:t>
            </a:r>
            <a:r>
              <a:rPr lang="en-US" sz="1550" dirty="0">
                <a:solidFill>
                  <a:srgbClr val="405449"/>
                </a:solidFill>
                <a:latin typeface="Nobile" pitchFamily="34" charset="0"/>
                <a:ea typeface="Nobile" pitchFamily="34" charset="-122"/>
                <a:cs typeface="Nobile" pitchFamily="34" charset="-120"/>
              </a:rPr>
              <a:t>: Live data streaming</a:t>
            </a:r>
            <a:endParaRPr lang="en-US" sz="1550" dirty="0"/>
          </a:p>
        </p:txBody>
      </p:sp>
      <p:sp>
        <p:nvSpPr>
          <p:cNvPr id="9" name="Text 7"/>
          <p:cNvSpPr/>
          <p:nvPr/>
        </p:nvSpPr>
        <p:spPr>
          <a:xfrm>
            <a:off x="5309830" y="2838450"/>
            <a:ext cx="2873693" cy="310158"/>
          </a:xfrm>
          <a:prstGeom prst="rect">
            <a:avLst/>
          </a:prstGeom>
          <a:noFill/>
          <a:ln/>
        </p:spPr>
        <p:txBody>
          <a:bodyPr wrap="none" lIns="0" tIns="0" rIns="0" bIns="0" rtlCol="0" anchor="t"/>
          <a:lstStyle/>
          <a:p>
            <a:pPr marL="0" indent="0" algn="l">
              <a:lnSpc>
                <a:spcPts val="2400"/>
              </a:lnSpc>
              <a:buNone/>
            </a:pPr>
            <a:r>
              <a:rPr lang="en-US" sz="1950" b="1" dirty="0">
                <a:solidFill>
                  <a:srgbClr val="3B4540"/>
                </a:solidFill>
                <a:latin typeface="Fraunces Extra Bold" pitchFamily="34" charset="0"/>
                <a:ea typeface="Fraunces Extra Bold" pitchFamily="34" charset="-122"/>
                <a:cs typeface="Fraunces Extra Bold" pitchFamily="34" charset="-120"/>
              </a:rPr>
              <a:t>Machine Learning &amp; AI</a:t>
            </a:r>
            <a:endParaRPr lang="en-US" sz="1950" dirty="0"/>
          </a:p>
        </p:txBody>
      </p:sp>
      <p:sp>
        <p:nvSpPr>
          <p:cNvPr id="10" name="Text 8"/>
          <p:cNvSpPr/>
          <p:nvPr/>
        </p:nvSpPr>
        <p:spPr>
          <a:xfrm>
            <a:off x="5309830" y="3346966"/>
            <a:ext cx="4024313" cy="635079"/>
          </a:xfrm>
          <a:prstGeom prst="rect">
            <a:avLst/>
          </a:prstGeom>
          <a:noFill/>
          <a:ln/>
        </p:spPr>
        <p:txBody>
          <a:bodyPr wrap="square" lIns="0" tIns="0" rIns="0" bIns="0" rtlCol="0" anchor="t"/>
          <a:lstStyle/>
          <a:p>
            <a:pPr marL="342900" indent="-342900" algn="l">
              <a:lnSpc>
                <a:spcPts val="2500"/>
              </a:lnSpc>
              <a:buSzPct val="100000"/>
              <a:buChar char="•"/>
            </a:pPr>
            <a:r>
              <a:rPr lang="en-US" sz="1550" b="1" dirty="0">
                <a:solidFill>
                  <a:srgbClr val="405449"/>
                </a:solidFill>
                <a:latin typeface="Nobile" pitchFamily="34" charset="0"/>
                <a:ea typeface="Nobile" pitchFamily="34" charset="-122"/>
                <a:cs typeface="Nobile" pitchFamily="34" charset="-120"/>
              </a:rPr>
              <a:t>Scikit-learn</a:t>
            </a:r>
            <a:r>
              <a:rPr lang="en-US" sz="1550" dirty="0">
                <a:solidFill>
                  <a:srgbClr val="405449"/>
                </a:solidFill>
                <a:latin typeface="Nobile" pitchFamily="34" charset="0"/>
                <a:ea typeface="Nobile" pitchFamily="34" charset="-122"/>
                <a:cs typeface="Nobile" pitchFamily="34" charset="-120"/>
              </a:rPr>
              <a:t>: Random Forest for collision prediction</a:t>
            </a:r>
            <a:endParaRPr lang="en-US" sz="1550" dirty="0"/>
          </a:p>
        </p:txBody>
      </p:sp>
      <p:sp>
        <p:nvSpPr>
          <p:cNvPr id="11" name="Text 9"/>
          <p:cNvSpPr/>
          <p:nvPr/>
        </p:nvSpPr>
        <p:spPr>
          <a:xfrm>
            <a:off x="5309830" y="4051459"/>
            <a:ext cx="4024313" cy="635079"/>
          </a:xfrm>
          <a:prstGeom prst="rect">
            <a:avLst/>
          </a:prstGeom>
          <a:noFill/>
          <a:ln/>
        </p:spPr>
        <p:txBody>
          <a:bodyPr wrap="square" lIns="0" tIns="0" rIns="0" bIns="0" rtlCol="0" anchor="t"/>
          <a:lstStyle/>
          <a:p>
            <a:pPr marL="342900" indent="-342900" algn="l">
              <a:lnSpc>
                <a:spcPts val="2500"/>
              </a:lnSpc>
              <a:buSzPct val="100000"/>
              <a:buChar char="•"/>
            </a:pPr>
            <a:r>
              <a:rPr lang="en-US" sz="1550" b="1" dirty="0">
                <a:solidFill>
                  <a:srgbClr val="405449"/>
                </a:solidFill>
                <a:latin typeface="Nobile" pitchFamily="34" charset="0"/>
                <a:ea typeface="Nobile" pitchFamily="34" charset="-122"/>
                <a:cs typeface="Nobile" pitchFamily="34" charset="-120"/>
              </a:rPr>
              <a:t>NumPy/Pandas</a:t>
            </a:r>
            <a:r>
              <a:rPr lang="en-US" sz="1550" dirty="0">
                <a:solidFill>
                  <a:srgbClr val="405449"/>
                </a:solidFill>
                <a:latin typeface="Nobile" pitchFamily="34" charset="0"/>
                <a:ea typeface="Nobile" pitchFamily="34" charset="-122"/>
                <a:cs typeface="Nobile" pitchFamily="34" charset="-120"/>
              </a:rPr>
              <a:t>: High-performance data processing</a:t>
            </a:r>
            <a:endParaRPr lang="en-US" sz="1550" dirty="0"/>
          </a:p>
        </p:txBody>
      </p:sp>
      <p:sp>
        <p:nvSpPr>
          <p:cNvPr id="12" name="Text 10"/>
          <p:cNvSpPr/>
          <p:nvPr/>
        </p:nvSpPr>
        <p:spPr>
          <a:xfrm>
            <a:off x="5309830" y="4755952"/>
            <a:ext cx="4024313" cy="635079"/>
          </a:xfrm>
          <a:prstGeom prst="rect">
            <a:avLst/>
          </a:prstGeom>
          <a:noFill/>
          <a:ln/>
        </p:spPr>
        <p:txBody>
          <a:bodyPr wrap="square" lIns="0" tIns="0" rIns="0" bIns="0" rtlCol="0" anchor="t"/>
          <a:lstStyle/>
          <a:p>
            <a:pPr marL="342900" indent="-342900" algn="l">
              <a:lnSpc>
                <a:spcPts val="2500"/>
              </a:lnSpc>
              <a:buSzPct val="100000"/>
              <a:buChar char="•"/>
            </a:pPr>
            <a:r>
              <a:rPr lang="en-US" sz="1550" b="1" dirty="0">
                <a:solidFill>
                  <a:srgbClr val="405449"/>
                </a:solidFill>
                <a:latin typeface="Nobile" pitchFamily="34" charset="0"/>
                <a:ea typeface="Nobile" pitchFamily="34" charset="-122"/>
                <a:cs typeface="Nobile" pitchFamily="34" charset="-120"/>
              </a:rPr>
              <a:t>12 Features</a:t>
            </a:r>
            <a:r>
              <a:rPr lang="en-US" sz="1550" dirty="0">
                <a:solidFill>
                  <a:srgbClr val="405449"/>
                </a:solidFill>
                <a:latin typeface="Nobile" pitchFamily="34" charset="0"/>
                <a:ea typeface="Nobile" pitchFamily="34" charset="-122"/>
                <a:cs typeface="Nobile" pitchFamily="34" charset="-120"/>
              </a:rPr>
              <a:t>: Advanced trajectory analysis</a:t>
            </a:r>
            <a:endParaRPr lang="en-US" sz="1550" dirty="0"/>
          </a:p>
        </p:txBody>
      </p:sp>
      <p:sp>
        <p:nvSpPr>
          <p:cNvPr id="13" name="Text 11"/>
          <p:cNvSpPr/>
          <p:nvPr/>
        </p:nvSpPr>
        <p:spPr>
          <a:xfrm>
            <a:off x="5309830" y="5460444"/>
            <a:ext cx="4024313" cy="635079"/>
          </a:xfrm>
          <a:prstGeom prst="rect">
            <a:avLst/>
          </a:prstGeom>
          <a:noFill/>
          <a:ln/>
        </p:spPr>
        <p:txBody>
          <a:bodyPr wrap="square" lIns="0" tIns="0" rIns="0" bIns="0" rtlCol="0" anchor="t"/>
          <a:lstStyle/>
          <a:p>
            <a:pPr marL="342900" indent="-342900" algn="l">
              <a:lnSpc>
                <a:spcPts val="2500"/>
              </a:lnSpc>
              <a:buSzPct val="100000"/>
              <a:buChar char="•"/>
            </a:pPr>
            <a:r>
              <a:rPr lang="en-US" sz="1550" b="1" dirty="0">
                <a:solidFill>
                  <a:srgbClr val="405449"/>
                </a:solidFill>
                <a:latin typeface="Nobile" pitchFamily="34" charset="0"/>
                <a:ea typeface="Nobile" pitchFamily="34" charset="-122"/>
                <a:cs typeface="Nobile" pitchFamily="34" charset="-120"/>
              </a:rPr>
              <a:t>Synthetic Data</a:t>
            </a:r>
            <a:r>
              <a:rPr lang="en-US" sz="1550" dirty="0">
                <a:solidFill>
                  <a:srgbClr val="405449"/>
                </a:solidFill>
                <a:latin typeface="Nobile" pitchFamily="34" charset="0"/>
                <a:ea typeface="Nobile" pitchFamily="34" charset="-122"/>
                <a:cs typeface="Nobile" pitchFamily="34" charset="-120"/>
              </a:rPr>
              <a:t>: Robust model training</a:t>
            </a:r>
            <a:endParaRPr lang="en-US" sz="1550" dirty="0"/>
          </a:p>
        </p:txBody>
      </p:sp>
      <p:sp>
        <p:nvSpPr>
          <p:cNvPr id="14" name="Text 12"/>
          <p:cNvSpPr/>
          <p:nvPr/>
        </p:nvSpPr>
        <p:spPr>
          <a:xfrm>
            <a:off x="9825871" y="2838450"/>
            <a:ext cx="2574369" cy="310158"/>
          </a:xfrm>
          <a:prstGeom prst="rect">
            <a:avLst/>
          </a:prstGeom>
          <a:noFill/>
          <a:ln/>
        </p:spPr>
        <p:txBody>
          <a:bodyPr wrap="none" lIns="0" tIns="0" rIns="0" bIns="0" rtlCol="0" anchor="t"/>
          <a:lstStyle/>
          <a:p>
            <a:pPr marL="0" indent="0" algn="l">
              <a:lnSpc>
                <a:spcPts val="2400"/>
              </a:lnSpc>
              <a:buNone/>
            </a:pPr>
            <a:r>
              <a:rPr lang="en-US" sz="1950" b="1" dirty="0">
                <a:solidFill>
                  <a:srgbClr val="3B4540"/>
                </a:solidFill>
                <a:latin typeface="Fraunces Extra Bold" pitchFamily="34" charset="0"/>
                <a:ea typeface="Fraunces Extra Bold" pitchFamily="34" charset="-122"/>
                <a:cs typeface="Fraunces Extra Bold" pitchFamily="34" charset="-120"/>
              </a:rPr>
              <a:t>Data Sources &amp; APIs</a:t>
            </a:r>
            <a:endParaRPr lang="en-US" sz="1950" dirty="0"/>
          </a:p>
        </p:txBody>
      </p:sp>
      <p:sp>
        <p:nvSpPr>
          <p:cNvPr id="15" name="Text 13"/>
          <p:cNvSpPr/>
          <p:nvPr/>
        </p:nvSpPr>
        <p:spPr>
          <a:xfrm>
            <a:off x="9825871" y="3346966"/>
            <a:ext cx="4024313" cy="635079"/>
          </a:xfrm>
          <a:prstGeom prst="rect">
            <a:avLst/>
          </a:prstGeom>
          <a:noFill/>
          <a:ln/>
        </p:spPr>
        <p:txBody>
          <a:bodyPr wrap="square" lIns="0" tIns="0" rIns="0" bIns="0" rtlCol="0" anchor="t"/>
          <a:lstStyle/>
          <a:p>
            <a:pPr marL="342900" indent="-342900" algn="l">
              <a:lnSpc>
                <a:spcPts val="2500"/>
              </a:lnSpc>
              <a:buSzPct val="100000"/>
              <a:buChar char="•"/>
            </a:pPr>
            <a:r>
              <a:rPr lang="en-US" sz="1550" b="1" dirty="0">
                <a:solidFill>
                  <a:srgbClr val="405449"/>
                </a:solidFill>
                <a:latin typeface="Nobile" pitchFamily="34" charset="0"/>
                <a:ea typeface="Nobile" pitchFamily="34" charset="-122"/>
                <a:cs typeface="Nobile" pitchFamily="34" charset="-120"/>
              </a:rPr>
              <a:t>OpenSky Network</a:t>
            </a:r>
            <a:r>
              <a:rPr lang="en-US" sz="1550" dirty="0">
                <a:solidFill>
                  <a:srgbClr val="405449"/>
                </a:solidFill>
                <a:latin typeface="Nobile" pitchFamily="34" charset="0"/>
                <a:ea typeface="Nobile" pitchFamily="34" charset="-122"/>
                <a:cs typeface="Nobile" pitchFamily="34" charset="-120"/>
              </a:rPr>
              <a:t>: Real-time flight tracking</a:t>
            </a:r>
            <a:endParaRPr lang="en-US" sz="1550" dirty="0"/>
          </a:p>
        </p:txBody>
      </p:sp>
      <p:sp>
        <p:nvSpPr>
          <p:cNvPr id="16" name="Text 14"/>
          <p:cNvSpPr/>
          <p:nvPr/>
        </p:nvSpPr>
        <p:spPr>
          <a:xfrm>
            <a:off x="9825871" y="4051459"/>
            <a:ext cx="4024313" cy="635079"/>
          </a:xfrm>
          <a:prstGeom prst="rect">
            <a:avLst/>
          </a:prstGeom>
          <a:noFill/>
          <a:ln/>
        </p:spPr>
        <p:txBody>
          <a:bodyPr wrap="square" lIns="0" tIns="0" rIns="0" bIns="0" rtlCol="0" anchor="t"/>
          <a:lstStyle/>
          <a:p>
            <a:pPr marL="342900" indent="-342900" algn="l">
              <a:lnSpc>
                <a:spcPts val="2500"/>
              </a:lnSpc>
              <a:buSzPct val="100000"/>
              <a:buChar char="•"/>
            </a:pPr>
            <a:r>
              <a:rPr lang="en-US" sz="1550" b="1" dirty="0">
                <a:solidFill>
                  <a:srgbClr val="405449"/>
                </a:solidFill>
                <a:latin typeface="Nobile" pitchFamily="34" charset="0"/>
                <a:ea typeface="Nobile" pitchFamily="34" charset="-122"/>
                <a:cs typeface="Nobile" pitchFamily="34" charset="-120"/>
              </a:rPr>
              <a:t>AviationStack</a:t>
            </a:r>
            <a:r>
              <a:rPr lang="en-US" sz="1550" dirty="0">
                <a:solidFill>
                  <a:srgbClr val="405449"/>
                </a:solidFill>
                <a:latin typeface="Nobile" pitchFamily="34" charset="0"/>
                <a:ea typeface="Nobile" pitchFamily="34" charset="-122"/>
                <a:cs typeface="Nobile" pitchFamily="34" charset="-120"/>
              </a:rPr>
              <a:t>: Comprehensive flight info</a:t>
            </a:r>
            <a:endParaRPr lang="en-US" sz="1550" dirty="0"/>
          </a:p>
        </p:txBody>
      </p:sp>
      <p:sp>
        <p:nvSpPr>
          <p:cNvPr id="17" name="Text 15"/>
          <p:cNvSpPr/>
          <p:nvPr/>
        </p:nvSpPr>
        <p:spPr>
          <a:xfrm>
            <a:off x="9825871" y="4755952"/>
            <a:ext cx="4024313" cy="317540"/>
          </a:xfrm>
          <a:prstGeom prst="rect">
            <a:avLst/>
          </a:prstGeom>
          <a:noFill/>
          <a:ln/>
        </p:spPr>
        <p:txBody>
          <a:bodyPr wrap="none" lIns="0" tIns="0" rIns="0" bIns="0" rtlCol="0" anchor="t"/>
          <a:lstStyle/>
          <a:p>
            <a:pPr marL="342900" indent="-342900" algn="l">
              <a:lnSpc>
                <a:spcPts val="2500"/>
              </a:lnSpc>
              <a:buSzPct val="100000"/>
              <a:buChar char="•"/>
            </a:pPr>
            <a:r>
              <a:rPr lang="en-US" sz="1550" b="1" dirty="0">
                <a:solidFill>
                  <a:srgbClr val="405449"/>
                </a:solidFill>
                <a:latin typeface="Nobile" pitchFamily="34" charset="0"/>
                <a:ea typeface="Nobile" pitchFamily="34" charset="-122"/>
                <a:cs typeface="Nobile" pitchFamily="34" charset="-120"/>
              </a:rPr>
              <a:t>FlightAware</a:t>
            </a:r>
            <a:r>
              <a:rPr lang="en-US" sz="1550" dirty="0">
                <a:solidFill>
                  <a:srgbClr val="405449"/>
                </a:solidFill>
                <a:latin typeface="Nobile" pitchFamily="34" charset="0"/>
                <a:ea typeface="Nobile" pitchFamily="34" charset="-122"/>
                <a:cs typeface="Nobile" pitchFamily="34" charset="-120"/>
              </a:rPr>
              <a:t>: Commercial flight data</a:t>
            </a:r>
            <a:endParaRPr lang="en-US" sz="1550" dirty="0"/>
          </a:p>
        </p:txBody>
      </p:sp>
      <p:sp>
        <p:nvSpPr>
          <p:cNvPr id="18" name="Text 16"/>
          <p:cNvSpPr/>
          <p:nvPr/>
        </p:nvSpPr>
        <p:spPr>
          <a:xfrm>
            <a:off x="9825871" y="5142905"/>
            <a:ext cx="4024313" cy="635079"/>
          </a:xfrm>
          <a:prstGeom prst="rect">
            <a:avLst/>
          </a:prstGeom>
          <a:noFill/>
          <a:ln/>
        </p:spPr>
        <p:txBody>
          <a:bodyPr wrap="square" lIns="0" tIns="0" rIns="0" bIns="0" rtlCol="0" anchor="t"/>
          <a:lstStyle/>
          <a:p>
            <a:pPr marL="342900" indent="-342900" algn="l">
              <a:lnSpc>
                <a:spcPts val="2500"/>
              </a:lnSpc>
              <a:buSzPct val="100000"/>
              <a:buChar char="•"/>
            </a:pPr>
            <a:r>
              <a:rPr lang="en-US" sz="1550" b="1" dirty="0">
                <a:solidFill>
                  <a:srgbClr val="405449"/>
                </a:solidFill>
                <a:latin typeface="Nobile" pitchFamily="34" charset="0"/>
                <a:ea typeface="Nobile" pitchFamily="34" charset="-122"/>
                <a:cs typeface="Nobile" pitchFamily="34" charset="-120"/>
              </a:rPr>
              <a:t>OpenWeatherMap</a:t>
            </a:r>
            <a:r>
              <a:rPr lang="en-US" sz="1550" dirty="0">
                <a:solidFill>
                  <a:srgbClr val="405449"/>
                </a:solidFill>
                <a:latin typeface="Nobile" pitchFamily="34" charset="0"/>
                <a:ea typeface="Nobile" pitchFamily="34" charset="-122"/>
                <a:cs typeface="Nobile" pitchFamily="34" charset="-120"/>
              </a:rPr>
              <a:t>: Real-time weather</a:t>
            </a:r>
            <a:endParaRPr lang="en-US" sz="1550" dirty="0"/>
          </a:p>
        </p:txBody>
      </p:sp>
      <p:sp>
        <p:nvSpPr>
          <p:cNvPr id="19" name="Text 17"/>
          <p:cNvSpPr/>
          <p:nvPr/>
        </p:nvSpPr>
        <p:spPr>
          <a:xfrm>
            <a:off x="793790" y="6388179"/>
            <a:ext cx="13042821" cy="635079"/>
          </a:xfrm>
          <a:prstGeom prst="rect">
            <a:avLst/>
          </a:prstGeom>
          <a:noFill/>
          <a:ln/>
        </p:spPr>
        <p:txBody>
          <a:bodyPr wrap="squar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The backend is built with </a:t>
            </a:r>
            <a:r>
              <a:rPr lang="en-US" sz="1550" b="1" dirty="0">
                <a:solidFill>
                  <a:srgbClr val="405449"/>
                </a:solidFill>
                <a:latin typeface="Nobile" pitchFamily="34" charset="0"/>
                <a:ea typeface="Nobile" pitchFamily="34" charset="-122"/>
                <a:cs typeface="Nobile" pitchFamily="34" charset="-120"/>
              </a:rPr>
              <a:t>Python 3.8+</a:t>
            </a:r>
            <a:r>
              <a:rPr lang="en-US" sz="1550" dirty="0">
                <a:solidFill>
                  <a:srgbClr val="405449"/>
                </a:solidFill>
                <a:latin typeface="Nobile" pitchFamily="34" charset="0"/>
                <a:ea typeface="Nobile" pitchFamily="34" charset="-122"/>
                <a:cs typeface="Nobile" pitchFamily="34" charset="-120"/>
              </a:rPr>
              <a:t> and </a:t>
            </a:r>
            <a:r>
              <a:rPr lang="en-US" sz="1550" b="1" dirty="0">
                <a:solidFill>
                  <a:srgbClr val="405449"/>
                </a:solidFill>
                <a:latin typeface="Nobile" pitchFamily="34" charset="0"/>
                <a:ea typeface="Nobile" pitchFamily="34" charset="-122"/>
                <a:cs typeface="Nobile" pitchFamily="34" charset="-120"/>
              </a:rPr>
              <a:t>Asyncio</a:t>
            </a:r>
            <a:r>
              <a:rPr lang="en-US" sz="1550" dirty="0">
                <a:solidFill>
                  <a:srgbClr val="405449"/>
                </a:solidFill>
                <a:latin typeface="Nobile" pitchFamily="34" charset="0"/>
                <a:ea typeface="Nobile" pitchFamily="34" charset="-122"/>
                <a:cs typeface="Nobile" pitchFamily="34" charset="-120"/>
              </a:rPr>
              <a:t> for asynchronous processing, ensuring a modular and scalable architecture with secure environment-based configuration for all API integrations.</a:t>
            </a:r>
            <a:endParaRPr lang="en-US" sz="15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253371"/>
            <a:ext cx="3593902" cy="317778"/>
          </a:xfrm>
          <a:prstGeom prst="rect">
            <a:avLst/>
          </a:prstGeom>
          <a:noFill/>
          <a:ln/>
        </p:spPr>
        <p:txBody>
          <a:bodyPr wrap="none" lIns="0" tIns="0" rIns="0" bIns="0" rtlCol="0" anchor="t"/>
          <a:lstStyle/>
          <a:p>
            <a:pPr marL="0" indent="0" algn="l">
              <a:lnSpc>
                <a:spcPts val="2400"/>
              </a:lnSpc>
              <a:buNone/>
            </a:pPr>
            <a:r>
              <a:rPr lang="en-US" sz="1950" b="1" dirty="0">
                <a:solidFill>
                  <a:srgbClr val="000000"/>
                </a:solidFill>
                <a:latin typeface="Fraunces Extra Bold" pitchFamily="34" charset="0"/>
                <a:ea typeface="Fraunces Extra Bold" pitchFamily="34" charset="-122"/>
                <a:cs typeface="Fraunces Extra Bold" pitchFamily="34" charset="-120"/>
              </a:rPr>
              <a:t>🏗️</a:t>
            </a:r>
            <a:r>
              <a:rPr lang="en-US" sz="1950" b="1" dirty="0">
                <a:solidFill>
                  <a:srgbClr val="3B4540"/>
                </a:solidFill>
                <a:latin typeface="Fraunces Extra Bold" pitchFamily="34" charset="0"/>
                <a:ea typeface="Fraunces Extra Bold" pitchFamily="34" charset="-122"/>
                <a:cs typeface="Fraunces Extra Bold" pitchFamily="34" charset="-120"/>
              </a:rPr>
              <a:t> Intelligent System Design</a:t>
            </a:r>
            <a:endParaRPr lang="en-US" sz="1950" dirty="0"/>
          </a:p>
        </p:txBody>
      </p:sp>
      <p:sp>
        <p:nvSpPr>
          <p:cNvPr id="3" name="Text 1"/>
          <p:cNvSpPr/>
          <p:nvPr/>
        </p:nvSpPr>
        <p:spPr>
          <a:xfrm>
            <a:off x="793790" y="1769507"/>
            <a:ext cx="8984218" cy="620078"/>
          </a:xfrm>
          <a:prstGeom prst="rect">
            <a:avLst/>
          </a:prstGeom>
          <a:noFill/>
          <a:ln/>
        </p:spPr>
        <p:txBody>
          <a:bodyPr wrap="none" lIns="0" tIns="0" rIns="0" bIns="0" rtlCol="0" anchor="t"/>
          <a:lstStyle/>
          <a:p>
            <a:pPr marL="0" indent="0" algn="l">
              <a:lnSpc>
                <a:spcPts val="4850"/>
              </a:lnSpc>
              <a:buNone/>
            </a:pPr>
            <a:r>
              <a:rPr lang="en-US" sz="3900" b="1" dirty="0">
                <a:solidFill>
                  <a:srgbClr val="3B4540"/>
                </a:solidFill>
                <a:latin typeface="Fraunces Extra Bold" pitchFamily="34" charset="0"/>
                <a:ea typeface="Fraunces Extra Bold" pitchFamily="34" charset="-122"/>
                <a:cs typeface="Fraunces Extra Bold" pitchFamily="34" charset="-120"/>
              </a:rPr>
              <a:t>System Architecture &amp; Components</a:t>
            </a:r>
            <a:endParaRPr lang="en-US" sz="3900" dirty="0"/>
          </a:p>
        </p:txBody>
      </p:sp>
      <p:sp>
        <p:nvSpPr>
          <p:cNvPr id="4" name="Text 2"/>
          <p:cNvSpPr/>
          <p:nvPr/>
        </p:nvSpPr>
        <p:spPr>
          <a:xfrm>
            <a:off x="793790" y="2687241"/>
            <a:ext cx="13042821" cy="635079"/>
          </a:xfrm>
          <a:prstGeom prst="rect">
            <a:avLst/>
          </a:prstGeom>
          <a:noFill/>
          <a:ln/>
        </p:spPr>
        <p:txBody>
          <a:bodyPr wrap="squar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Our system employs a robust three-layer architecture to ensure seamless data flow, intelligent processing, and interactive visualization. Each layer is designed for high performance and reliability, ensuring aviation safety.</a:t>
            </a:r>
            <a:endParaRPr lang="en-US" sz="1550" dirty="0"/>
          </a:p>
        </p:txBody>
      </p:sp>
      <p:pic>
        <p:nvPicPr>
          <p:cNvPr id="5" name="Image 0" descr="preencoded.png"/>
          <p:cNvPicPr>
            <a:picLocks noChangeAspect="1"/>
          </p:cNvPicPr>
          <p:nvPr/>
        </p:nvPicPr>
        <p:blipFill>
          <a:blip r:embed="rId3"/>
          <a:stretch>
            <a:fillRect/>
          </a:stretch>
        </p:blipFill>
        <p:spPr>
          <a:xfrm>
            <a:off x="793790" y="3545562"/>
            <a:ext cx="4347567" cy="793790"/>
          </a:xfrm>
          <a:prstGeom prst="rect">
            <a:avLst/>
          </a:prstGeom>
        </p:spPr>
      </p:pic>
      <p:sp>
        <p:nvSpPr>
          <p:cNvPr id="6" name="Text 3"/>
          <p:cNvSpPr/>
          <p:nvPr/>
        </p:nvSpPr>
        <p:spPr>
          <a:xfrm>
            <a:off x="992148" y="4537710"/>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405449"/>
                </a:solidFill>
                <a:latin typeface="Fraunces Extra Bold" pitchFamily="34" charset="0"/>
                <a:ea typeface="Fraunces Extra Bold" pitchFamily="34" charset="-122"/>
                <a:cs typeface="Fraunces Extra Bold" pitchFamily="34" charset="-120"/>
              </a:rPr>
              <a:t>Data Sources</a:t>
            </a:r>
            <a:endParaRPr lang="en-US" sz="1950" dirty="0"/>
          </a:p>
        </p:txBody>
      </p:sp>
      <p:sp>
        <p:nvSpPr>
          <p:cNvPr id="7" name="Text 4"/>
          <p:cNvSpPr/>
          <p:nvPr/>
        </p:nvSpPr>
        <p:spPr>
          <a:xfrm>
            <a:off x="992148" y="4966930"/>
            <a:ext cx="3950851" cy="635079"/>
          </a:xfrm>
          <a:prstGeom prst="rect">
            <a:avLst/>
          </a:prstGeom>
          <a:noFill/>
          <a:ln/>
        </p:spPr>
        <p:txBody>
          <a:bodyPr wrap="squar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OpenSky, AviationStack, FlightAware, Weather APIs</a:t>
            </a:r>
            <a:endParaRPr lang="en-US" sz="1550" dirty="0"/>
          </a:p>
        </p:txBody>
      </p:sp>
      <p:pic>
        <p:nvPicPr>
          <p:cNvPr id="8" name="Image 1" descr="preencoded.png"/>
          <p:cNvPicPr>
            <a:picLocks noChangeAspect="1"/>
          </p:cNvPicPr>
          <p:nvPr/>
        </p:nvPicPr>
        <p:blipFill>
          <a:blip r:embed="rId4"/>
          <a:stretch>
            <a:fillRect/>
          </a:stretch>
        </p:blipFill>
        <p:spPr>
          <a:xfrm>
            <a:off x="5141357" y="3545562"/>
            <a:ext cx="4347567" cy="793790"/>
          </a:xfrm>
          <a:prstGeom prst="rect">
            <a:avLst/>
          </a:prstGeom>
        </p:spPr>
      </p:pic>
      <p:sp>
        <p:nvSpPr>
          <p:cNvPr id="9" name="Text 5"/>
          <p:cNvSpPr/>
          <p:nvPr/>
        </p:nvSpPr>
        <p:spPr>
          <a:xfrm>
            <a:off x="5339715" y="4537710"/>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405449"/>
                </a:solidFill>
                <a:latin typeface="Fraunces Extra Bold" pitchFamily="34" charset="0"/>
                <a:ea typeface="Fraunces Extra Bold" pitchFamily="34" charset="-122"/>
                <a:cs typeface="Fraunces Extra Bold" pitchFamily="34" charset="-120"/>
              </a:rPr>
              <a:t>AI Processing</a:t>
            </a:r>
            <a:endParaRPr lang="en-US" sz="1950" dirty="0"/>
          </a:p>
        </p:txBody>
      </p:sp>
      <p:sp>
        <p:nvSpPr>
          <p:cNvPr id="10" name="Text 6"/>
          <p:cNvSpPr/>
          <p:nvPr/>
        </p:nvSpPr>
        <p:spPr>
          <a:xfrm>
            <a:off x="5339715" y="4966930"/>
            <a:ext cx="3950851" cy="317540"/>
          </a:xfrm>
          <a:prstGeom prst="rect">
            <a:avLst/>
          </a:prstGeom>
          <a:noFill/>
          <a:ln/>
        </p:spPr>
        <p:txBody>
          <a:bodyPr wrap="non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Collision Detection, Runway Scheduling</a:t>
            </a:r>
            <a:endParaRPr lang="en-US" sz="1550" dirty="0"/>
          </a:p>
        </p:txBody>
      </p:sp>
      <p:pic>
        <p:nvPicPr>
          <p:cNvPr id="11" name="Image 2" descr="preencoded.png"/>
          <p:cNvPicPr>
            <a:picLocks noChangeAspect="1"/>
          </p:cNvPicPr>
          <p:nvPr/>
        </p:nvPicPr>
        <p:blipFill>
          <a:blip r:embed="rId5"/>
          <a:stretch>
            <a:fillRect/>
          </a:stretch>
        </p:blipFill>
        <p:spPr>
          <a:xfrm>
            <a:off x="9488924" y="3545562"/>
            <a:ext cx="4347567" cy="793790"/>
          </a:xfrm>
          <a:prstGeom prst="rect">
            <a:avLst/>
          </a:prstGeom>
        </p:spPr>
      </p:pic>
      <p:sp>
        <p:nvSpPr>
          <p:cNvPr id="12" name="Text 7"/>
          <p:cNvSpPr/>
          <p:nvPr/>
        </p:nvSpPr>
        <p:spPr>
          <a:xfrm>
            <a:off x="9687282" y="4537710"/>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405449"/>
                </a:solidFill>
                <a:latin typeface="Fraunces Extra Bold" pitchFamily="34" charset="0"/>
                <a:ea typeface="Fraunces Extra Bold" pitchFamily="34" charset="-122"/>
                <a:cs typeface="Fraunces Extra Bold" pitchFamily="34" charset="-120"/>
              </a:rPr>
              <a:t>Dashboard</a:t>
            </a:r>
            <a:endParaRPr lang="en-US" sz="1950" dirty="0"/>
          </a:p>
        </p:txBody>
      </p:sp>
      <p:sp>
        <p:nvSpPr>
          <p:cNvPr id="13" name="Text 8"/>
          <p:cNvSpPr/>
          <p:nvPr/>
        </p:nvSpPr>
        <p:spPr>
          <a:xfrm>
            <a:off x="9687282" y="4966930"/>
            <a:ext cx="3950851" cy="317540"/>
          </a:xfrm>
          <a:prstGeom prst="rect">
            <a:avLst/>
          </a:prstGeom>
          <a:noFill/>
          <a:ln/>
        </p:spPr>
        <p:txBody>
          <a:bodyPr wrap="non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Flight Map, Analytics, Weather, Alerts</a:t>
            </a:r>
            <a:endParaRPr lang="en-US" sz="1550" dirty="0"/>
          </a:p>
        </p:txBody>
      </p:sp>
      <p:sp>
        <p:nvSpPr>
          <p:cNvPr id="14" name="Text 9"/>
          <p:cNvSpPr/>
          <p:nvPr/>
        </p:nvSpPr>
        <p:spPr>
          <a:xfrm>
            <a:off x="793790" y="6023610"/>
            <a:ext cx="13042821" cy="952619"/>
          </a:xfrm>
          <a:prstGeom prst="rect">
            <a:avLst/>
          </a:prstGeom>
          <a:noFill/>
          <a:ln/>
        </p:spPr>
        <p:txBody>
          <a:bodyPr wrap="squar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The Data Processing Layer integrates multiple APIs with failover. The AI/ML Processing layer utilizes a Random Forest Collision Avoidance Model and a Priority-based Runway Scheduler. The Presentation Layer offers an interactive web dashboard with real-time alerts.</a:t>
            </a:r>
            <a:endParaRPr lang="en-US" sz="15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136809"/>
            <a:ext cx="4057174" cy="317778"/>
          </a:xfrm>
          <a:prstGeom prst="rect">
            <a:avLst/>
          </a:prstGeom>
          <a:noFill/>
          <a:ln/>
        </p:spPr>
        <p:txBody>
          <a:bodyPr wrap="none" lIns="0" tIns="0" rIns="0" bIns="0" rtlCol="0" anchor="t"/>
          <a:lstStyle/>
          <a:p>
            <a:pPr marL="0" indent="0" algn="l">
              <a:lnSpc>
                <a:spcPts val="2400"/>
              </a:lnSpc>
              <a:buNone/>
            </a:pPr>
            <a:r>
              <a:rPr lang="en-US" sz="1950" b="1" dirty="0">
                <a:solidFill>
                  <a:srgbClr val="000000"/>
                </a:solidFill>
                <a:latin typeface="Fraunces Extra Bold" pitchFamily="34" charset="0"/>
                <a:ea typeface="Fraunces Extra Bold" pitchFamily="34" charset="-122"/>
                <a:cs typeface="Fraunces Extra Bold" pitchFamily="34" charset="-120"/>
              </a:rPr>
              <a:t>🤖</a:t>
            </a:r>
            <a:r>
              <a:rPr lang="en-US" sz="1950" b="1" dirty="0">
                <a:solidFill>
                  <a:srgbClr val="3B4540"/>
                </a:solidFill>
                <a:latin typeface="Fraunces Extra Bold" pitchFamily="34" charset="0"/>
                <a:ea typeface="Fraunces Extra Bold" pitchFamily="34" charset="-122"/>
                <a:cs typeface="Fraunces Extra Bold" pitchFamily="34" charset="-120"/>
              </a:rPr>
              <a:t> Advanced AI Implementation</a:t>
            </a:r>
            <a:endParaRPr lang="en-US" sz="1950" dirty="0"/>
          </a:p>
        </p:txBody>
      </p:sp>
      <p:sp>
        <p:nvSpPr>
          <p:cNvPr id="3" name="Text 1"/>
          <p:cNvSpPr/>
          <p:nvPr/>
        </p:nvSpPr>
        <p:spPr>
          <a:xfrm>
            <a:off x="793790" y="1652945"/>
            <a:ext cx="9936837" cy="620078"/>
          </a:xfrm>
          <a:prstGeom prst="rect">
            <a:avLst/>
          </a:prstGeom>
          <a:noFill/>
          <a:ln/>
        </p:spPr>
        <p:txBody>
          <a:bodyPr wrap="none" lIns="0" tIns="0" rIns="0" bIns="0" rtlCol="0" anchor="t"/>
          <a:lstStyle/>
          <a:p>
            <a:pPr marL="0" indent="0" algn="l">
              <a:lnSpc>
                <a:spcPts val="4850"/>
              </a:lnSpc>
              <a:buNone/>
            </a:pPr>
            <a:r>
              <a:rPr lang="en-US" sz="3900" b="1" dirty="0">
                <a:solidFill>
                  <a:srgbClr val="3B4540"/>
                </a:solidFill>
                <a:latin typeface="Fraunces Extra Bold" pitchFamily="34" charset="0"/>
                <a:ea typeface="Fraunces Extra Bold" pitchFamily="34" charset="-122"/>
                <a:cs typeface="Fraunces Extra Bold" pitchFamily="34" charset="-120"/>
              </a:rPr>
              <a:t>Machine Learning Models &amp; Algorithms</a:t>
            </a:r>
            <a:endParaRPr lang="en-US" sz="3900" dirty="0"/>
          </a:p>
        </p:txBody>
      </p:sp>
      <p:sp>
        <p:nvSpPr>
          <p:cNvPr id="4" name="Text 2"/>
          <p:cNvSpPr/>
          <p:nvPr/>
        </p:nvSpPr>
        <p:spPr>
          <a:xfrm>
            <a:off x="793790" y="2769037"/>
            <a:ext cx="3301484" cy="310158"/>
          </a:xfrm>
          <a:prstGeom prst="rect">
            <a:avLst/>
          </a:prstGeom>
          <a:noFill/>
          <a:ln/>
        </p:spPr>
        <p:txBody>
          <a:bodyPr wrap="none" lIns="0" tIns="0" rIns="0" bIns="0" rtlCol="0" anchor="t"/>
          <a:lstStyle/>
          <a:p>
            <a:pPr marL="0" indent="0" algn="l">
              <a:lnSpc>
                <a:spcPts val="2400"/>
              </a:lnSpc>
              <a:buNone/>
            </a:pPr>
            <a:r>
              <a:rPr lang="en-US" sz="1950" b="1" dirty="0">
                <a:solidFill>
                  <a:srgbClr val="3B4540"/>
                </a:solidFill>
                <a:latin typeface="Fraunces Extra Bold" pitchFamily="34" charset="0"/>
                <a:ea typeface="Fraunces Extra Bold" pitchFamily="34" charset="-122"/>
                <a:cs typeface="Fraunces Extra Bold" pitchFamily="34" charset="-120"/>
              </a:rPr>
              <a:t>Collision Avoidance Model</a:t>
            </a:r>
            <a:endParaRPr lang="en-US" sz="1950" dirty="0"/>
          </a:p>
        </p:txBody>
      </p:sp>
      <p:sp>
        <p:nvSpPr>
          <p:cNvPr id="5" name="Text 3"/>
          <p:cNvSpPr/>
          <p:nvPr/>
        </p:nvSpPr>
        <p:spPr>
          <a:xfrm>
            <a:off x="793790" y="3277553"/>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b="1" dirty="0">
                <a:solidFill>
                  <a:srgbClr val="405449"/>
                </a:solidFill>
                <a:latin typeface="Nobile" pitchFamily="34" charset="0"/>
                <a:ea typeface="Nobile" pitchFamily="34" charset="-122"/>
                <a:cs typeface="Nobile" pitchFamily="34" charset="-120"/>
              </a:rPr>
              <a:t>Algorithm:</a:t>
            </a:r>
            <a:r>
              <a:rPr lang="en-US" sz="1550" dirty="0">
                <a:solidFill>
                  <a:srgbClr val="405449"/>
                </a:solidFill>
                <a:latin typeface="Nobile" pitchFamily="34" charset="0"/>
                <a:ea typeface="Nobile" pitchFamily="34" charset="-122"/>
                <a:cs typeface="Nobile" pitchFamily="34" charset="-120"/>
              </a:rPr>
              <a:t> Random Forest Classifier</a:t>
            </a:r>
            <a:endParaRPr lang="en-US" sz="1550" dirty="0"/>
          </a:p>
        </p:txBody>
      </p:sp>
      <p:sp>
        <p:nvSpPr>
          <p:cNvPr id="6" name="Text 4"/>
          <p:cNvSpPr/>
          <p:nvPr/>
        </p:nvSpPr>
        <p:spPr>
          <a:xfrm>
            <a:off x="793790" y="3664506"/>
            <a:ext cx="6279356" cy="952619"/>
          </a:xfrm>
          <a:prstGeom prst="rect">
            <a:avLst/>
          </a:prstGeom>
          <a:noFill/>
          <a:ln/>
        </p:spPr>
        <p:txBody>
          <a:bodyPr wrap="square" lIns="0" tIns="0" rIns="0" bIns="0" rtlCol="0" anchor="t"/>
          <a:lstStyle/>
          <a:p>
            <a:pPr marL="342900" indent="-342900" algn="l">
              <a:lnSpc>
                <a:spcPts val="2500"/>
              </a:lnSpc>
              <a:buSzPct val="100000"/>
              <a:buChar char="•"/>
            </a:pPr>
            <a:r>
              <a:rPr lang="en-US" sz="1550" b="1" dirty="0">
                <a:solidFill>
                  <a:srgbClr val="405449"/>
                </a:solidFill>
                <a:latin typeface="Nobile" pitchFamily="34" charset="0"/>
                <a:ea typeface="Nobile" pitchFamily="34" charset="-122"/>
                <a:cs typeface="Nobile" pitchFamily="34" charset="-120"/>
              </a:rPr>
              <a:t>Features (12):</a:t>
            </a:r>
            <a:r>
              <a:rPr lang="en-US" sz="1550" dirty="0">
                <a:solidFill>
                  <a:srgbClr val="405449"/>
                </a:solidFill>
                <a:latin typeface="Nobile" pitchFamily="34" charset="0"/>
                <a:ea typeface="Nobile" pitchFamily="34" charset="-122"/>
                <a:cs typeface="Nobile" pitchFamily="34" charset="-120"/>
              </a:rPr>
              <a:t> Relative distance, speed, altitude, closing rate, time to closest approach, bearing rate, altitude trends, track differences, relative bearings</a:t>
            </a:r>
            <a:endParaRPr lang="en-US" sz="1550" dirty="0"/>
          </a:p>
        </p:txBody>
      </p:sp>
      <p:sp>
        <p:nvSpPr>
          <p:cNvPr id="7" name="Text 5"/>
          <p:cNvSpPr/>
          <p:nvPr/>
        </p:nvSpPr>
        <p:spPr>
          <a:xfrm>
            <a:off x="793790" y="4686538"/>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b="1" dirty="0">
                <a:solidFill>
                  <a:srgbClr val="405449"/>
                </a:solidFill>
                <a:latin typeface="Nobile" pitchFamily="34" charset="0"/>
                <a:ea typeface="Nobile" pitchFamily="34" charset="-122"/>
                <a:cs typeface="Nobile" pitchFamily="34" charset="-120"/>
              </a:rPr>
              <a:t>Accuracy:</a:t>
            </a:r>
            <a:r>
              <a:rPr lang="en-US" sz="1550" dirty="0">
                <a:solidFill>
                  <a:srgbClr val="405449"/>
                </a:solidFill>
                <a:latin typeface="Nobile" pitchFamily="34" charset="0"/>
                <a:ea typeface="Nobile" pitchFamily="34" charset="-122"/>
                <a:cs typeface="Nobile" pitchFamily="34" charset="-120"/>
              </a:rPr>
              <a:t> 94.2%</a:t>
            </a:r>
            <a:endParaRPr lang="en-US" sz="1550" dirty="0"/>
          </a:p>
        </p:txBody>
      </p:sp>
      <p:sp>
        <p:nvSpPr>
          <p:cNvPr id="8" name="Text 6"/>
          <p:cNvSpPr/>
          <p:nvPr/>
        </p:nvSpPr>
        <p:spPr>
          <a:xfrm>
            <a:off x="793790" y="5073491"/>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b="1" dirty="0">
                <a:solidFill>
                  <a:srgbClr val="405449"/>
                </a:solidFill>
                <a:latin typeface="Nobile" pitchFamily="34" charset="0"/>
                <a:ea typeface="Nobile" pitchFamily="34" charset="-122"/>
                <a:cs typeface="Nobile" pitchFamily="34" charset="-120"/>
              </a:rPr>
              <a:t>Precision:</a:t>
            </a:r>
            <a:r>
              <a:rPr lang="en-US" sz="1550" dirty="0">
                <a:solidFill>
                  <a:srgbClr val="405449"/>
                </a:solidFill>
                <a:latin typeface="Nobile" pitchFamily="34" charset="0"/>
                <a:ea typeface="Nobile" pitchFamily="34" charset="-122"/>
                <a:cs typeface="Nobile" pitchFamily="34" charset="-120"/>
              </a:rPr>
              <a:t> 91.8%</a:t>
            </a:r>
            <a:endParaRPr lang="en-US" sz="1550" dirty="0"/>
          </a:p>
        </p:txBody>
      </p:sp>
      <p:sp>
        <p:nvSpPr>
          <p:cNvPr id="9" name="Text 7"/>
          <p:cNvSpPr/>
          <p:nvPr/>
        </p:nvSpPr>
        <p:spPr>
          <a:xfrm>
            <a:off x="793790" y="5460444"/>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b="1" dirty="0">
                <a:solidFill>
                  <a:srgbClr val="405449"/>
                </a:solidFill>
                <a:latin typeface="Nobile" pitchFamily="34" charset="0"/>
                <a:ea typeface="Nobile" pitchFamily="34" charset="-122"/>
                <a:cs typeface="Nobile" pitchFamily="34" charset="-120"/>
              </a:rPr>
              <a:t>Recall:</a:t>
            </a:r>
            <a:r>
              <a:rPr lang="en-US" sz="1550" dirty="0">
                <a:solidFill>
                  <a:srgbClr val="405449"/>
                </a:solidFill>
                <a:latin typeface="Nobile" pitchFamily="34" charset="0"/>
                <a:ea typeface="Nobile" pitchFamily="34" charset="-122"/>
                <a:cs typeface="Nobile" pitchFamily="34" charset="-120"/>
              </a:rPr>
              <a:t> 96.5%</a:t>
            </a:r>
            <a:endParaRPr lang="en-US" sz="1550" dirty="0"/>
          </a:p>
        </p:txBody>
      </p:sp>
      <p:sp>
        <p:nvSpPr>
          <p:cNvPr id="10" name="Text 8"/>
          <p:cNvSpPr/>
          <p:nvPr/>
        </p:nvSpPr>
        <p:spPr>
          <a:xfrm>
            <a:off x="793790" y="5847398"/>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b="1" dirty="0">
                <a:solidFill>
                  <a:srgbClr val="405449"/>
                </a:solidFill>
                <a:latin typeface="Nobile" pitchFamily="34" charset="0"/>
                <a:ea typeface="Nobile" pitchFamily="34" charset="-122"/>
                <a:cs typeface="Nobile" pitchFamily="34" charset="-120"/>
              </a:rPr>
              <a:t>Prediction Time:</a:t>
            </a:r>
            <a:r>
              <a:rPr lang="en-US" sz="1550" dirty="0">
                <a:solidFill>
                  <a:srgbClr val="405449"/>
                </a:solidFill>
                <a:latin typeface="Nobile" pitchFamily="34" charset="0"/>
                <a:ea typeface="Nobile" pitchFamily="34" charset="-122"/>
                <a:cs typeface="Nobile" pitchFamily="34" charset="-120"/>
              </a:rPr>
              <a:t> 5-10 minutes ahead</a:t>
            </a:r>
            <a:endParaRPr lang="en-US" sz="1550" dirty="0"/>
          </a:p>
        </p:txBody>
      </p:sp>
      <p:sp>
        <p:nvSpPr>
          <p:cNvPr id="11" name="Text 9"/>
          <p:cNvSpPr/>
          <p:nvPr/>
        </p:nvSpPr>
        <p:spPr>
          <a:xfrm>
            <a:off x="7564874" y="2769037"/>
            <a:ext cx="3864293" cy="310158"/>
          </a:xfrm>
          <a:prstGeom prst="rect">
            <a:avLst/>
          </a:prstGeom>
          <a:noFill/>
          <a:ln/>
        </p:spPr>
        <p:txBody>
          <a:bodyPr wrap="none" lIns="0" tIns="0" rIns="0" bIns="0" rtlCol="0" anchor="t"/>
          <a:lstStyle/>
          <a:p>
            <a:pPr marL="0" indent="0" algn="l">
              <a:lnSpc>
                <a:spcPts val="2400"/>
              </a:lnSpc>
              <a:buNone/>
            </a:pPr>
            <a:r>
              <a:rPr lang="en-US" sz="1950" b="1" dirty="0">
                <a:solidFill>
                  <a:srgbClr val="3B4540"/>
                </a:solidFill>
                <a:latin typeface="Fraunces Extra Bold" pitchFamily="34" charset="0"/>
                <a:ea typeface="Fraunces Extra Bold" pitchFamily="34" charset="-122"/>
                <a:cs typeface="Fraunces Extra Bold" pitchFamily="34" charset="-120"/>
              </a:rPr>
              <a:t>Runway Scheduling Algorithm</a:t>
            </a:r>
            <a:endParaRPr lang="en-US" sz="1950" dirty="0"/>
          </a:p>
        </p:txBody>
      </p:sp>
      <p:sp>
        <p:nvSpPr>
          <p:cNvPr id="12" name="Text 10"/>
          <p:cNvSpPr/>
          <p:nvPr/>
        </p:nvSpPr>
        <p:spPr>
          <a:xfrm>
            <a:off x="7564874" y="3277553"/>
            <a:ext cx="6279356" cy="635079"/>
          </a:xfrm>
          <a:prstGeom prst="rect">
            <a:avLst/>
          </a:prstGeom>
          <a:noFill/>
          <a:ln/>
        </p:spPr>
        <p:txBody>
          <a:bodyPr wrap="square" lIns="0" tIns="0" rIns="0" bIns="0" rtlCol="0" anchor="t"/>
          <a:lstStyle/>
          <a:p>
            <a:pPr marL="342900" indent="-342900" algn="l">
              <a:lnSpc>
                <a:spcPts val="2500"/>
              </a:lnSpc>
              <a:buSzPct val="100000"/>
              <a:buChar char="•"/>
            </a:pPr>
            <a:r>
              <a:rPr lang="en-US" sz="1550" b="1" dirty="0">
                <a:solidFill>
                  <a:srgbClr val="405449"/>
                </a:solidFill>
                <a:latin typeface="Nobile" pitchFamily="34" charset="0"/>
                <a:ea typeface="Nobile" pitchFamily="34" charset="-122"/>
                <a:cs typeface="Nobile" pitchFamily="34" charset="-120"/>
              </a:rPr>
              <a:t>Method:</a:t>
            </a:r>
            <a:r>
              <a:rPr lang="en-US" sz="1550" dirty="0">
                <a:solidFill>
                  <a:srgbClr val="405449"/>
                </a:solidFill>
                <a:latin typeface="Nobile" pitchFamily="34" charset="0"/>
                <a:ea typeface="Nobile" pitchFamily="34" charset="-122"/>
                <a:cs typeface="Nobile" pitchFamily="34" charset="-120"/>
              </a:rPr>
              <a:t> Priority-based optimization with constraint satisfaction</a:t>
            </a:r>
            <a:endParaRPr lang="en-US" sz="1550" dirty="0"/>
          </a:p>
        </p:txBody>
      </p:sp>
      <p:sp>
        <p:nvSpPr>
          <p:cNvPr id="13" name="Text 11"/>
          <p:cNvSpPr/>
          <p:nvPr/>
        </p:nvSpPr>
        <p:spPr>
          <a:xfrm>
            <a:off x="7564874" y="3982045"/>
            <a:ext cx="6279356" cy="635079"/>
          </a:xfrm>
          <a:prstGeom prst="rect">
            <a:avLst/>
          </a:prstGeom>
          <a:noFill/>
          <a:ln/>
        </p:spPr>
        <p:txBody>
          <a:bodyPr wrap="square" lIns="0" tIns="0" rIns="0" bIns="0" rtlCol="0" anchor="t"/>
          <a:lstStyle/>
          <a:p>
            <a:pPr marL="342900" indent="-342900" algn="l">
              <a:lnSpc>
                <a:spcPts val="2500"/>
              </a:lnSpc>
              <a:buSzPct val="100000"/>
              <a:buChar char="•"/>
            </a:pPr>
            <a:r>
              <a:rPr lang="en-US" sz="1550" b="1" dirty="0">
                <a:solidFill>
                  <a:srgbClr val="405449"/>
                </a:solidFill>
                <a:latin typeface="Nobile" pitchFamily="34" charset="0"/>
                <a:ea typeface="Nobile" pitchFamily="34" charset="-122"/>
                <a:cs typeface="Nobile" pitchFamily="34" charset="-120"/>
              </a:rPr>
              <a:t>Priority Levels:</a:t>
            </a:r>
            <a:r>
              <a:rPr lang="en-US" sz="1550" dirty="0">
                <a:solidFill>
                  <a:srgbClr val="405449"/>
                </a:solidFill>
                <a:latin typeface="Nobile" pitchFamily="34" charset="0"/>
                <a:ea typeface="Nobile" pitchFamily="34" charset="-122"/>
                <a:cs typeface="Nobile" pitchFamily="34" charset="-120"/>
              </a:rPr>
              <a:t> Emergency → Urgent → High → Normal → Low</a:t>
            </a:r>
            <a:endParaRPr lang="en-US" sz="1550" dirty="0"/>
          </a:p>
        </p:txBody>
      </p:sp>
      <p:sp>
        <p:nvSpPr>
          <p:cNvPr id="14" name="Text 12"/>
          <p:cNvSpPr/>
          <p:nvPr/>
        </p:nvSpPr>
        <p:spPr>
          <a:xfrm>
            <a:off x="7564874" y="4686538"/>
            <a:ext cx="6279356" cy="635079"/>
          </a:xfrm>
          <a:prstGeom prst="rect">
            <a:avLst/>
          </a:prstGeom>
          <a:noFill/>
          <a:ln/>
        </p:spPr>
        <p:txBody>
          <a:bodyPr wrap="square" lIns="0" tIns="0" rIns="0" bIns="0" rtlCol="0" anchor="t"/>
          <a:lstStyle/>
          <a:p>
            <a:pPr marL="342900" indent="-342900" algn="l">
              <a:lnSpc>
                <a:spcPts val="2500"/>
              </a:lnSpc>
              <a:buSzPct val="100000"/>
              <a:buChar char="•"/>
            </a:pPr>
            <a:r>
              <a:rPr lang="en-US" sz="1550" b="1" dirty="0">
                <a:solidFill>
                  <a:srgbClr val="405449"/>
                </a:solidFill>
                <a:latin typeface="Nobile" pitchFamily="34" charset="0"/>
                <a:ea typeface="Nobile" pitchFamily="34" charset="-122"/>
                <a:cs typeface="Nobile" pitchFamily="34" charset="-120"/>
              </a:rPr>
              <a:t>Optimization Factors:</a:t>
            </a:r>
            <a:r>
              <a:rPr lang="en-US" sz="1550" dirty="0">
                <a:solidFill>
                  <a:srgbClr val="405449"/>
                </a:solidFill>
                <a:latin typeface="Nobile" pitchFamily="34" charset="0"/>
                <a:ea typeface="Nobile" pitchFamily="34" charset="-122"/>
                <a:cs typeface="Nobile" pitchFamily="34" charset="-120"/>
              </a:rPr>
              <a:t> Fuel, delay tolerance, weather, runway availability, aircraft type</a:t>
            </a:r>
            <a:endParaRPr lang="en-US" sz="1550" dirty="0"/>
          </a:p>
        </p:txBody>
      </p:sp>
      <p:sp>
        <p:nvSpPr>
          <p:cNvPr id="15" name="Text 13"/>
          <p:cNvSpPr/>
          <p:nvPr/>
        </p:nvSpPr>
        <p:spPr>
          <a:xfrm>
            <a:off x="7564874" y="5391031"/>
            <a:ext cx="6279356" cy="635079"/>
          </a:xfrm>
          <a:prstGeom prst="rect">
            <a:avLst/>
          </a:prstGeom>
          <a:noFill/>
          <a:ln/>
        </p:spPr>
        <p:txBody>
          <a:bodyPr wrap="square" lIns="0" tIns="0" rIns="0" bIns="0" rtlCol="0" anchor="t"/>
          <a:lstStyle/>
          <a:p>
            <a:pPr marL="342900" indent="-342900" algn="l">
              <a:lnSpc>
                <a:spcPts val="2500"/>
              </a:lnSpc>
              <a:buSzPct val="100000"/>
              <a:buChar char="•"/>
            </a:pPr>
            <a:r>
              <a:rPr lang="en-US" sz="1550" b="1" dirty="0">
                <a:solidFill>
                  <a:srgbClr val="405449"/>
                </a:solidFill>
                <a:latin typeface="Nobile" pitchFamily="34" charset="0"/>
                <a:ea typeface="Nobile" pitchFamily="34" charset="-122"/>
                <a:cs typeface="Nobile" pitchFamily="34" charset="-120"/>
              </a:rPr>
              <a:t>Real-time Processing:</a:t>
            </a:r>
            <a:r>
              <a:rPr lang="en-US" sz="1550" dirty="0">
                <a:solidFill>
                  <a:srgbClr val="405449"/>
                </a:solidFill>
                <a:latin typeface="Nobile" pitchFamily="34" charset="0"/>
                <a:ea typeface="Nobile" pitchFamily="34" charset="-122"/>
                <a:cs typeface="Nobile" pitchFamily="34" charset="-120"/>
              </a:rPr>
              <a:t> Sub-second updates, &lt;200ms latency, 500+ aircraft concurrently</a:t>
            </a:r>
            <a:endParaRPr lang="en-US" sz="1550" dirty="0"/>
          </a:p>
        </p:txBody>
      </p:sp>
      <p:sp>
        <p:nvSpPr>
          <p:cNvPr id="16" name="Text 14"/>
          <p:cNvSpPr/>
          <p:nvPr/>
        </p:nvSpPr>
        <p:spPr>
          <a:xfrm>
            <a:off x="793790" y="6457593"/>
            <a:ext cx="13042821" cy="635079"/>
          </a:xfrm>
          <a:prstGeom prst="rect">
            <a:avLst/>
          </a:prstGeom>
          <a:noFill/>
          <a:ln/>
        </p:spPr>
        <p:txBody>
          <a:bodyPr wrap="squar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These models work in tandem to provide highly accurate predictions and efficient resource allocation, ensuring optimal safety and operational flow in busy airspace.</a:t>
            </a:r>
            <a:endParaRPr lang="en-US" sz="15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375053"/>
            <a:ext cx="4132898" cy="317778"/>
          </a:xfrm>
          <a:prstGeom prst="rect">
            <a:avLst/>
          </a:prstGeom>
          <a:noFill/>
          <a:ln/>
        </p:spPr>
        <p:txBody>
          <a:bodyPr wrap="none" lIns="0" tIns="0" rIns="0" bIns="0" rtlCol="0" anchor="t"/>
          <a:lstStyle/>
          <a:p>
            <a:pPr marL="0" indent="0" algn="l">
              <a:lnSpc>
                <a:spcPts val="2400"/>
              </a:lnSpc>
              <a:buNone/>
            </a:pPr>
            <a:r>
              <a:rPr lang="en-US" sz="1950" b="1" dirty="0">
                <a:solidFill>
                  <a:srgbClr val="000000"/>
                </a:solidFill>
                <a:latin typeface="Fraunces Extra Bold" pitchFamily="34" charset="0"/>
                <a:ea typeface="Fraunces Extra Bold" pitchFamily="34" charset="-122"/>
                <a:cs typeface="Fraunces Extra Bold" pitchFamily="34" charset="-120"/>
              </a:rPr>
              <a:t>📊</a:t>
            </a:r>
            <a:r>
              <a:rPr lang="en-US" sz="1950" b="1" dirty="0">
                <a:solidFill>
                  <a:srgbClr val="3B4540"/>
                </a:solidFill>
                <a:latin typeface="Fraunces Extra Bold" pitchFamily="34" charset="0"/>
                <a:ea typeface="Fraunces Extra Bold" pitchFamily="34" charset="-122"/>
                <a:cs typeface="Fraunces Extra Bold" pitchFamily="34" charset="-120"/>
              </a:rPr>
              <a:t> System Performance Analysis</a:t>
            </a:r>
            <a:endParaRPr lang="en-US" sz="1950" dirty="0"/>
          </a:p>
        </p:txBody>
      </p:sp>
      <p:sp>
        <p:nvSpPr>
          <p:cNvPr id="3" name="Text 1"/>
          <p:cNvSpPr/>
          <p:nvPr/>
        </p:nvSpPr>
        <p:spPr>
          <a:xfrm>
            <a:off x="793790" y="1891189"/>
            <a:ext cx="8517136" cy="620078"/>
          </a:xfrm>
          <a:prstGeom prst="rect">
            <a:avLst/>
          </a:prstGeom>
          <a:noFill/>
          <a:ln/>
        </p:spPr>
        <p:txBody>
          <a:bodyPr wrap="none" lIns="0" tIns="0" rIns="0" bIns="0" rtlCol="0" anchor="t"/>
          <a:lstStyle/>
          <a:p>
            <a:pPr marL="0" indent="0" algn="l">
              <a:lnSpc>
                <a:spcPts val="4850"/>
              </a:lnSpc>
              <a:buNone/>
            </a:pPr>
            <a:r>
              <a:rPr lang="en-US" sz="3900" b="1" dirty="0">
                <a:solidFill>
                  <a:srgbClr val="3B4540"/>
                </a:solidFill>
                <a:latin typeface="Fraunces Extra Bold" pitchFamily="34" charset="0"/>
                <a:ea typeface="Fraunces Extra Bold" pitchFamily="34" charset="-122"/>
                <a:cs typeface="Fraunces Extra Bold" pitchFamily="34" charset="-120"/>
              </a:rPr>
              <a:t>Efficiency Metrics &amp; Performance</a:t>
            </a:r>
            <a:endParaRPr lang="en-US" sz="3900" dirty="0"/>
          </a:p>
        </p:txBody>
      </p:sp>
      <p:sp>
        <p:nvSpPr>
          <p:cNvPr id="4" name="Shape 2"/>
          <p:cNvSpPr/>
          <p:nvPr/>
        </p:nvSpPr>
        <p:spPr>
          <a:xfrm>
            <a:off x="793790" y="2808923"/>
            <a:ext cx="13042821" cy="3187303"/>
          </a:xfrm>
          <a:prstGeom prst="roundRect">
            <a:avLst>
              <a:gd name="adj" fmla="val 5604"/>
            </a:avLst>
          </a:prstGeom>
          <a:noFill/>
          <a:ln w="7620">
            <a:solidFill>
              <a:srgbClr val="000000">
                <a:alpha val="8000"/>
              </a:srgbClr>
            </a:solidFill>
            <a:prstDash val="solid"/>
          </a:ln>
        </p:spPr>
      </p:sp>
      <p:sp>
        <p:nvSpPr>
          <p:cNvPr id="5" name="Shape 3"/>
          <p:cNvSpPr/>
          <p:nvPr/>
        </p:nvSpPr>
        <p:spPr>
          <a:xfrm>
            <a:off x="801410" y="2816543"/>
            <a:ext cx="13027581" cy="888444"/>
          </a:xfrm>
          <a:prstGeom prst="rect">
            <a:avLst/>
          </a:prstGeom>
          <a:solidFill>
            <a:srgbClr val="FFFFFF">
              <a:alpha val="4000"/>
            </a:srgbClr>
          </a:solidFill>
          <a:ln/>
        </p:spPr>
      </p:sp>
      <p:sp>
        <p:nvSpPr>
          <p:cNvPr id="6" name="Text 4"/>
          <p:cNvSpPr/>
          <p:nvPr/>
        </p:nvSpPr>
        <p:spPr>
          <a:xfrm>
            <a:off x="1000006" y="2943225"/>
            <a:ext cx="2204918" cy="635079"/>
          </a:xfrm>
          <a:prstGeom prst="rect">
            <a:avLst/>
          </a:prstGeom>
          <a:noFill/>
          <a:ln/>
        </p:spPr>
        <p:txBody>
          <a:bodyPr wrap="squar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Conflict Detection Time</a:t>
            </a:r>
            <a:endParaRPr lang="en-US" sz="1550" dirty="0"/>
          </a:p>
        </p:txBody>
      </p:sp>
      <p:sp>
        <p:nvSpPr>
          <p:cNvPr id="7" name="Text 5"/>
          <p:cNvSpPr/>
          <p:nvPr/>
        </p:nvSpPr>
        <p:spPr>
          <a:xfrm>
            <a:off x="3609261" y="2943225"/>
            <a:ext cx="2201108" cy="317540"/>
          </a:xfrm>
          <a:prstGeom prst="rect">
            <a:avLst/>
          </a:prstGeom>
          <a:noFill/>
          <a:ln/>
        </p:spPr>
        <p:txBody>
          <a:bodyPr wrap="non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2-5 minutes</a:t>
            </a:r>
            <a:endParaRPr lang="en-US" sz="1550" dirty="0"/>
          </a:p>
        </p:txBody>
      </p:sp>
      <p:sp>
        <p:nvSpPr>
          <p:cNvPr id="8" name="Text 6"/>
          <p:cNvSpPr/>
          <p:nvPr/>
        </p:nvSpPr>
        <p:spPr>
          <a:xfrm>
            <a:off x="6214705" y="2943225"/>
            <a:ext cx="3503890" cy="317540"/>
          </a:xfrm>
          <a:prstGeom prst="rect">
            <a:avLst/>
          </a:prstGeom>
          <a:noFill/>
          <a:ln/>
        </p:spPr>
        <p:txBody>
          <a:bodyPr wrap="none" lIns="0" tIns="0" rIns="0" bIns="0" rtlCol="0" anchor="t"/>
          <a:lstStyle/>
          <a:p>
            <a:pPr marL="0" indent="0" algn="l">
              <a:lnSpc>
                <a:spcPts val="2500"/>
              </a:lnSpc>
              <a:buNone/>
            </a:pPr>
            <a:r>
              <a:rPr lang="en-US" sz="1550" b="1" dirty="0">
                <a:solidFill>
                  <a:srgbClr val="405449"/>
                </a:solidFill>
                <a:latin typeface="Nobile" pitchFamily="34" charset="0"/>
                <a:ea typeface="Nobile" pitchFamily="34" charset="-122"/>
                <a:cs typeface="Nobile" pitchFamily="34" charset="-120"/>
              </a:rPr>
              <a:t>30 seconds</a:t>
            </a:r>
            <a:endParaRPr lang="en-US" sz="1550" dirty="0"/>
          </a:p>
        </p:txBody>
      </p:sp>
      <p:sp>
        <p:nvSpPr>
          <p:cNvPr id="9" name="Text 7"/>
          <p:cNvSpPr/>
          <p:nvPr/>
        </p:nvSpPr>
        <p:spPr>
          <a:xfrm>
            <a:off x="10122932" y="2943225"/>
            <a:ext cx="3507700" cy="317540"/>
          </a:xfrm>
          <a:prstGeom prst="rect">
            <a:avLst/>
          </a:prstGeom>
          <a:noFill/>
          <a:ln/>
        </p:spPr>
        <p:txBody>
          <a:bodyPr wrap="none" lIns="0" tIns="0" rIns="0" bIns="0" rtlCol="0" anchor="t"/>
          <a:lstStyle/>
          <a:p>
            <a:pPr marL="0" indent="0" algn="l">
              <a:lnSpc>
                <a:spcPts val="2500"/>
              </a:lnSpc>
              <a:buNone/>
            </a:pPr>
            <a:r>
              <a:rPr lang="en-US" sz="1550" b="1" dirty="0">
                <a:solidFill>
                  <a:srgbClr val="405449"/>
                </a:solidFill>
                <a:latin typeface="Nobile" pitchFamily="34" charset="0"/>
                <a:ea typeface="Nobile" pitchFamily="34" charset="-122"/>
                <a:cs typeface="Nobile" pitchFamily="34" charset="-120"/>
              </a:rPr>
              <a:t>75% faster</a:t>
            </a:r>
            <a:endParaRPr lang="en-US" sz="1550" dirty="0"/>
          </a:p>
        </p:txBody>
      </p:sp>
      <p:sp>
        <p:nvSpPr>
          <p:cNvPr id="10" name="Shape 8"/>
          <p:cNvSpPr/>
          <p:nvPr/>
        </p:nvSpPr>
        <p:spPr>
          <a:xfrm>
            <a:off x="801410" y="3704987"/>
            <a:ext cx="13027581" cy="570905"/>
          </a:xfrm>
          <a:prstGeom prst="rect">
            <a:avLst/>
          </a:prstGeom>
          <a:solidFill>
            <a:srgbClr val="000000">
              <a:alpha val="4000"/>
            </a:srgbClr>
          </a:solidFill>
          <a:ln/>
        </p:spPr>
      </p:sp>
      <p:sp>
        <p:nvSpPr>
          <p:cNvPr id="11" name="Text 9"/>
          <p:cNvSpPr/>
          <p:nvPr/>
        </p:nvSpPr>
        <p:spPr>
          <a:xfrm>
            <a:off x="1000006" y="3831669"/>
            <a:ext cx="2204918" cy="317540"/>
          </a:xfrm>
          <a:prstGeom prst="rect">
            <a:avLst/>
          </a:prstGeom>
          <a:noFill/>
          <a:ln/>
        </p:spPr>
        <p:txBody>
          <a:bodyPr wrap="non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Runway Utilization</a:t>
            </a:r>
            <a:endParaRPr lang="en-US" sz="1550" dirty="0"/>
          </a:p>
        </p:txBody>
      </p:sp>
      <p:sp>
        <p:nvSpPr>
          <p:cNvPr id="12" name="Text 10"/>
          <p:cNvSpPr/>
          <p:nvPr/>
        </p:nvSpPr>
        <p:spPr>
          <a:xfrm>
            <a:off x="3609261" y="3831669"/>
            <a:ext cx="2201108" cy="317540"/>
          </a:xfrm>
          <a:prstGeom prst="rect">
            <a:avLst/>
          </a:prstGeom>
          <a:noFill/>
          <a:ln/>
        </p:spPr>
        <p:txBody>
          <a:bodyPr wrap="non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60-70%</a:t>
            </a:r>
            <a:endParaRPr lang="en-US" sz="1550" dirty="0"/>
          </a:p>
        </p:txBody>
      </p:sp>
      <p:sp>
        <p:nvSpPr>
          <p:cNvPr id="13" name="Text 11"/>
          <p:cNvSpPr/>
          <p:nvPr/>
        </p:nvSpPr>
        <p:spPr>
          <a:xfrm>
            <a:off x="6214705" y="3831669"/>
            <a:ext cx="3503890" cy="317540"/>
          </a:xfrm>
          <a:prstGeom prst="rect">
            <a:avLst/>
          </a:prstGeom>
          <a:noFill/>
          <a:ln/>
        </p:spPr>
        <p:txBody>
          <a:bodyPr wrap="none" lIns="0" tIns="0" rIns="0" bIns="0" rtlCol="0" anchor="t"/>
          <a:lstStyle/>
          <a:p>
            <a:pPr marL="0" indent="0" algn="l">
              <a:lnSpc>
                <a:spcPts val="2500"/>
              </a:lnSpc>
              <a:buNone/>
            </a:pPr>
            <a:r>
              <a:rPr lang="en-US" sz="1550" b="1" dirty="0">
                <a:solidFill>
                  <a:srgbClr val="405449"/>
                </a:solidFill>
                <a:latin typeface="Nobile" pitchFamily="34" charset="0"/>
                <a:ea typeface="Nobile" pitchFamily="34" charset="-122"/>
                <a:cs typeface="Nobile" pitchFamily="34" charset="-120"/>
              </a:rPr>
              <a:t>85-90%</a:t>
            </a:r>
            <a:endParaRPr lang="en-US" sz="1550" dirty="0"/>
          </a:p>
        </p:txBody>
      </p:sp>
      <p:sp>
        <p:nvSpPr>
          <p:cNvPr id="14" name="Text 12"/>
          <p:cNvSpPr/>
          <p:nvPr/>
        </p:nvSpPr>
        <p:spPr>
          <a:xfrm>
            <a:off x="10122932" y="3831669"/>
            <a:ext cx="3507700" cy="317540"/>
          </a:xfrm>
          <a:prstGeom prst="rect">
            <a:avLst/>
          </a:prstGeom>
          <a:noFill/>
          <a:ln/>
        </p:spPr>
        <p:txBody>
          <a:bodyPr wrap="none" lIns="0" tIns="0" rIns="0" bIns="0" rtlCol="0" anchor="t"/>
          <a:lstStyle/>
          <a:p>
            <a:pPr marL="0" indent="0" algn="l">
              <a:lnSpc>
                <a:spcPts val="2500"/>
              </a:lnSpc>
              <a:buNone/>
            </a:pPr>
            <a:r>
              <a:rPr lang="en-US" sz="1550" b="1" dirty="0">
                <a:solidFill>
                  <a:srgbClr val="405449"/>
                </a:solidFill>
                <a:latin typeface="Nobile" pitchFamily="34" charset="0"/>
                <a:ea typeface="Nobile" pitchFamily="34" charset="-122"/>
                <a:cs typeface="Nobile" pitchFamily="34" charset="-120"/>
              </a:rPr>
              <a:t>25% increase</a:t>
            </a:r>
            <a:endParaRPr lang="en-US" sz="1550" dirty="0"/>
          </a:p>
        </p:txBody>
      </p:sp>
      <p:sp>
        <p:nvSpPr>
          <p:cNvPr id="15" name="Shape 13"/>
          <p:cNvSpPr/>
          <p:nvPr/>
        </p:nvSpPr>
        <p:spPr>
          <a:xfrm>
            <a:off x="801410" y="4275892"/>
            <a:ext cx="13027581" cy="570905"/>
          </a:xfrm>
          <a:prstGeom prst="rect">
            <a:avLst/>
          </a:prstGeom>
          <a:solidFill>
            <a:srgbClr val="FFFFFF">
              <a:alpha val="4000"/>
            </a:srgbClr>
          </a:solidFill>
          <a:ln/>
        </p:spPr>
      </p:sp>
      <p:sp>
        <p:nvSpPr>
          <p:cNvPr id="16" name="Text 14"/>
          <p:cNvSpPr/>
          <p:nvPr/>
        </p:nvSpPr>
        <p:spPr>
          <a:xfrm>
            <a:off x="1000006" y="4402574"/>
            <a:ext cx="2204918" cy="317540"/>
          </a:xfrm>
          <a:prstGeom prst="rect">
            <a:avLst/>
          </a:prstGeom>
          <a:noFill/>
          <a:ln/>
        </p:spPr>
        <p:txBody>
          <a:bodyPr wrap="non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Decision Processing</a:t>
            </a:r>
            <a:endParaRPr lang="en-US" sz="1550" dirty="0"/>
          </a:p>
        </p:txBody>
      </p:sp>
      <p:sp>
        <p:nvSpPr>
          <p:cNvPr id="17" name="Text 15"/>
          <p:cNvSpPr/>
          <p:nvPr/>
        </p:nvSpPr>
        <p:spPr>
          <a:xfrm>
            <a:off x="3609261" y="4402574"/>
            <a:ext cx="2201108" cy="317540"/>
          </a:xfrm>
          <a:prstGeom prst="rect">
            <a:avLst/>
          </a:prstGeom>
          <a:noFill/>
          <a:ln/>
        </p:spPr>
        <p:txBody>
          <a:bodyPr wrap="non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30-60 seconds</a:t>
            </a:r>
            <a:endParaRPr lang="en-US" sz="1550" dirty="0"/>
          </a:p>
        </p:txBody>
      </p:sp>
      <p:sp>
        <p:nvSpPr>
          <p:cNvPr id="18" name="Text 16"/>
          <p:cNvSpPr/>
          <p:nvPr/>
        </p:nvSpPr>
        <p:spPr>
          <a:xfrm>
            <a:off x="6214705" y="4402574"/>
            <a:ext cx="3503890" cy="317540"/>
          </a:xfrm>
          <a:prstGeom prst="rect">
            <a:avLst/>
          </a:prstGeom>
          <a:noFill/>
          <a:ln/>
        </p:spPr>
        <p:txBody>
          <a:bodyPr wrap="none" lIns="0" tIns="0" rIns="0" bIns="0" rtlCol="0" anchor="t"/>
          <a:lstStyle/>
          <a:p>
            <a:pPr marL="0" indent="0" algn="l">
              <a:lnSpc>
                <a:spcPts val="2500"/>
              </a:lnSpc>
              <a:buNone/>
            </a:pPr>
            <a:r>
              <a:rPr lang="en-US" sz="1550" b="1" dirty="0">
                <a:solidFill>
                  <a:srgbClr val="405449"/>
                </a:solidFill>
                <a:latin typeface="Nobile" pitchFamily="34" charset="0"/>
                <a:ea typeface="Nobile" pitchFamily="34" charset="-122"/>
                <a:cs typeface="Nobile" pitchFamily="34" charset="-120"/>
              </a:rPr>
              <a:t>&lt;5 seconds</a:t>
            </a:r>
            <a:endParaRPr lang="en-US" sz="1550" dirty="0"/>
          </a:p>
        </p:txBody>
      </p:sp>
      <p:sp>
        <p:nvSpPr>
          <p:cNvPr id="19" name="Text 17"/>
          <p:cNvSpPr/>
          <p:nvPr/>
        </p:nvSpPr>
        <p:spPr>
          <a:xfrm>
            <a:off x="10122932" y="4402574"/>
            <a:ext cx="3507700" cy="317540"/>
          </a:xfrm>
          <a:prstGeom prst="rect">
            <a:avLst/>
          </a:prstGeom>
          <a:noFill/>
          <a:ln/>
        </p:spPr>
        <p:txBody>
          <a:bodyPr wrap="none" lIns="0" tIns="0" rIns="0" bIns="0" rtlCol="0" anchor="t"/>
          <a:lstStyle/>
          <a:p>
            <a:pPr marL="0" indent="0" algn="l">
              <a:lnSpc>
                <a:spcPts val="2500"/>
              </a:lnSpc>
              <a:buNone/>
            </a:pPr>
            <a:r>
              <a:rPr lang="en-US" sz="1550" b="1" dirty="0">
                <a:solidFill>
                  <a:srgbClr val="405449"/>
                </a:solidFill>
                <a:latin typeface="Nobile" pitchFamily="34" charset="0"/>
                <a:ea typeface="Nobile" pitchFamily="34" charset="-122"/>
                <a:cs typeface="Nobile" pitchFamily="34" charset="-120"/>
              </a:rPr>
              <a:t>90% faster</a:t>
            </a:r>
            <a:endParaRPr lang="en-US" sz="1550" dirty="0"/>
          </a:p>
        </p:txBody>
      </p:sp>
      <p:sp>
        <p:nvSpPr>
          <p:cNvPr id="20" name="Shape 18"/>
          <p:cNvSpPr/>
          <p:nvPr/>
        </p:nvSpPr>
        <p:spPr>
          <a:xfrm>
            <a:off x="801410" y="4846796"/>
            <a:ext cx="13027581" cy="570905"/>
          </a:xfrm>
          <a:prstGeom prst="rect">
            <a:avLst/>
          </a:prstGeom>
          <a:solidFill>
            <a:srgbClr val="000000">
              <a:alpha val="4000"/>
            </a:srgbClr>
          </a:solidFill>
          <a:ln/>
        </p:spPr>
      </p:sp>
      <p:sp>
        <p:nvSpPr>
          <p:cNvPr id="21" name="Text 19"/>
          <p:cNvSpPr/>
          <p:nvPr/>
        </p:nvSpPr>
        <p:spPr>
          <a:xfrm>
            <a:off x="1000006" y="4973479"/>
            <a:ext cx="2204918" cy="317540"/>
          </a:xfrm>
          <a:prstGeom prst="rect">
            <a:avLst/>
          </a:prstGeom>
          <a:noFill/>
          <a:ln/>
        </p:spPr>
        <p:txBody>
          <a:bodyPr wrap="non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Weather Integration</a:t>
            </a:r>
            <a:endParaRPr lang="en-US" sz="1550" dirty="0"/>
          </a:p>
        </p:txBody>
      </p:sp>
      <p:sp>
        <p:nvSpPr>
          <p:cNvPr id="22" name="Text 20"/>
          <p:cNvSpPr/>
          <p:nvPr/>
        </p:nvSpPr>
        <p:spPr>
          <a:xfrm>
            <a:off x="3609261" y="4973479"/>
            <a:ext cx="2201108" cy="317540"/>
          </a:xfrm>
          <a:prstGeom prst="rect">
            <a:avLst/>
          </a:prstGeom>
          <a:noFill/>
          <a:ln/>
        </p:spPr>
        <p:txBody>
          <a:bodyPr wrap="non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Manual</a:t>
            </a:r>
            <a:endParaRPr lang="en-US" sz="1550" dirty="0"/>
          </a:p>
        </p:txBody>
      </p:sp>
      <p:sp>
        <p:nvSpPr>
          <p:cNvPr id="23" name="Text 21"/>
          <p:cNvSpPr/>
          <p:nvPr/>
        </p:nvSpPr>
        <p:spPr>
          <a:xfrm>
            <a:off x="6214705" y="4973479"/>
            <a:ext cx="3503890" cy="317540"/>
          </a:xfrm>
          <a:prstGeom prst="rect">
            <a:avLst/>
          </a:prstGeom>
          <a:noFill/>
          <a:ln/>
        </p:spPr>
        <p:txBody>
          <a:bodyPr wrap="none" lIns="0" tIns="0" rIns="0" bIns="0" rtlCol="0" anchor="t"/>
          <a:lstStyle/>
          <a:p>
            <a:pPr marL="0" indent="0" algn="l">
              <a:lnSpc>
                <a:spcPts val="2500"/>
              </a:lnSpc>
              <a:buNone/>
            </a:pPr>
            <a:r>
              <a:rPr lang="en-US" sz="1550" b="1" dirty="0">
                <a:solidFill>
                  <a:srgbClr val="405449"/>
                </a:solidFill>
                <a:latin typeface="Nobile" pitchFamily="34" charset="0"/>
                <a:ea typeface="Nobile" pitchFamily="34" charset="-122"/>
                <a:cs typeface="Nobile" pitchFamily="34" charset="-120"/>
              </a:rPr>
              <a:t>Automatic</a:t>
            </a:r>
            <a:endParaRPr lang="en-US" sz="1550" dirty="0"/>
          </a:p>
        </p:txBody>
      </p:sp>
      <p:sp>
        <p:nvSpPr>
          <p:cNvPr id="24" name="Text 22"/>
          <p:cNvSpPr/>
          <p:nvPr/>
        </p:nvSpPr>
        <p:spPr>
          <a:xfrm>
            <a:off x="10122932" y="4973479"/>
            <a:ext cx="3507700" cy="317540"/>
          </a:xfrm>
          <a:prstGeom prst="rect">
            <a:avLst/>
          </a:prstGeom>
          <a:noFill/>
          <a:ln/>
        </p:spPr>
        <p:txBody>
          <a:bodyPr wrap="none" lIns="0" tIns="0" rIns="0" bIns="0" rtlCol="0" anchor="t"/>
          <a:lstStyle/>
          <a:p>
            <a:pPr marL="0" indent="0" algn="l">
              <a:lnSpc>
                <a:spcPts val="2500"/>
              </a:lnSpc>
              <a:buNone/>
            </a:pPr>
            <a:r>
              <a:rPr lang="en-US" sz="1550" b="1" dirty="0">
                <a:solidFill>
                  <a:srgbClr val="405449"/>
                </a:solidFill>
                <a:latin typeface="Nobile" pitchFamily="34" charset="0"/>
                <a:ea typeface="Nobile" pitchFamily="34" charset="-122"/>
                <a:cs typeface="Nobile" pitchFamily="34" charset="-120"/>
              </a:rPr>
              <a:t>100% automation</a:t>
            </a:r>
            <a:endParaRPr lang="en-US" sz="1550" dirty="0"/>
          </a:p>
        </p:txBody>
      </p:sp>
      <p:sp>
        <p:nvSpPr>
          <p:cNvPr id="25" name="Shape 23"/>
          <p:cNvSpPr/>
          <p:nvPr/>
        </p:nvSpPr>
        <p:spPr>
          <a:xfrm>
            <a:off x="801410" y="5417701"/>
            <a:ext cx="13027581" cy="570905"/>
          </a:xfrm>
          <a:prstGeom prst="rect">
            <a:avLst/>
          </a:prstGeom>
          <a:solidFill>
            <a:srgbClr val="FFFFFF">
              <a:alpha val="4000"/>
            </a:srgbClr>
          </a:solidFill>
          <a:ln/>
        </p:spPr>
      </p:sp>
      <p:sp>
        <p:nvSpPr>
          <p:cNvPr id="26" name="Text 24"/>
          <p:cNvSpPr/>
          <p:nvPr/>
        </p:nvSpPr>
        <p:spPr>
          <a:xfrm>
            <a:off x="1000006" y="5544383"/>
            <a:ext cx="2204918" cy="317540"/>
          </a:xfrm>
          <a:prstGeom prst="rect">
            <a:avLst/>
          </a:prstGeom>
          <a:noFill/>
          <a:ln/>
        </p:spPr>
        <p:txBody>
          <a:bodyPr wrap="non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Data Sources</a:t>
            </a:r>
            <a:endParaRPr lang="en-US" sz="1550" dirty="0"/>
          </a:p>
        </p:txBody>
      </p:sp>
      <p:sp>
        <p:nvSpPr>
          <p:cNvPr id="27" name="Text 25"/>
          <p:cNvSpPr/>
          <p:nvPr/>
        </p:nvSpPr>
        <p:spPr>
          <a:xfrm>
            <a:off x="3609261" y="5544383"/>
            <a:ext cx="2201108" cy="317540"/>
          </a:xfrm>
          <a:prstGeom prst="rect">
            <a:avLst/>
          </a:prstGeom>
          <a:noFill/>
          <a:ln/>
        </p:spPr>
        <p:txBody>
          <a:bodyPr wrap="non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1-2</a:t>
            </a:r>
            <a:endParaRPr lang="en-US" sz="1550" dirty="0"/>
          </a:p>
        </p:txBody>
      </p:sp>
      <p:sp>
        <p:nvSpPr>
          <p:cNvPr id="28" name="Text 26"/>
          <p:cNvSpPr/>
          <p:nvPr/>
        </p:nvSpPr>
        <p:spPr>
          <a:xfrm>
            <a:off x="6214705" y="5544383"/>
            <a:ext cx="3503890" cy="317540"/>
          </a:xfrm>
          <a:prstGeom prst="rect">
            <a:avLst/>
          </a:prstGeom>
          <a:noFill/>
          <a:ln/>
        </p:spPr>
        <p:txBody>
          <a:bodyPr wrap="none" lIns="0" tIns="0" rIns="0" bIns="0" rtlCol="0" anchor="t"/>
          <a:lstStyle/>
          <a:p>
            <a:pPr marL="0" indent="0" algn="l">
              <a:lnSpc>
                <a:spcPts val="2500"/>
              </a:lnSpc>
              <a:buNone/>
            </a:pPr>
            <a:r>
              <a:rPr lang="en-US" sz="1550" b="1" dirty="0">
                <a:solidFill>
                  <a:srgbClr val="405449"/>
                </a:solidFill>
                <a:latin typeface="Nobile" pitchFamily="34" charset="0"/>
                <a:ea typeface="Nobile" pitchFamily="34" charset="-122"/>
                <a:cs typeface="Nobile" pitchFamily="34" charset="-120"/>
              </a:rPr>
              <a:t>4+ APIs</a:t>
            </a:r>
            <a:endParaRPr lang="en-US" sz="1550" dirty="0"/>
          </a:p>
        </p:txBody>
      </p:sp>
      <p:sp>
        <p:nvSpPr>
          <p:cNvPr id="29" name="Text 27"/>
          <p:cNvSpPr/>
          <p:nvPr/>
        </p:nvSpPr>
        <p:spPr>
          <a:xfrm>
            <a:off x="10122932" y="5544383"/>
            <a:ext cx="3507700" cy="317540"/>
          </a:xfrm>
          <a:prstGeom prst="rect">
            <a:avLst/>
          </a:prstGeom>
          <a:noFill/>
          <a:ln/>
        </p:spPr>
        <p:txBody>
          <a:bodyPr wrap="none" lIns="0" tIns="0" rIns="0" bIns="0" rtlCol="0" anchor="t"/>
          <a:lstStyle/>
          <a:p>
            <a:pPr marL="0" indent="0" algn="l">
              <a:lnSpc>
                <a:spcPts val="2500"/>
              </a:lnSpc>
              <a:buNone/>
            </a:pPr>
            <a:r>
              <a:rPr lang="en-US" sz="1550" b="1" dirty="0">
                <a:solidFill>
                  <a:srgbClr val="405449"/>
                </a:solidFill>
                <a:latin typeface="Nobile" pitchFamily="34" charset="0"/>
                <a:ea typeface="Nobile" pitchFamily="34" charset="-122"/>
                <a:cs typeface="Nobile" pitchFamily="34" charset="-120"/>
              </a:rPr>
              <a:t>300% more data</a:t>
            </a:r>
            <a:endParaRPr lang="en-US" sz="1550" dirty="0"/>
          </a:p>
        </p:txBody>
      </p:sp>
      <p:sp>
        <p:nvSpPr>
          <p:cNvPr id="30" name="Text 28"/>
          <p:cNvSpPr/>
          <p:nvPr/>
        </p:nvSpPr>
        <p:spPr>
          <a:xfrm>
            <a:off x="793790" y="6219468"/>
            <a:ext cx="13042821" cy="635079"/>
          </a:xfrm>
          <a:prstGeom prst="rect">
            <a:avLst/>
          </a:prstGeom>
          <a:noFill/>
          <a:ln/>
        </p:spPr>
        <p:txBody>
          <a:bodyPr wrap="squar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With 99.5% uptime and automatic API failover, our system guarantees reliability. It supports 500+ concurrent aircraft tracking with minimal resource consumption (&lt;2GB RAM), ensuring optimal performance even during peak traffic.</a:t>
            </a:r>
            <a:endParaRPr lang="en-US" sz="15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206222"/>
            <a:ext cx="3801189" cy="317778"/>
          </a:xfrm>
          <a:prstGeom prst="rect">
            <a:avLst/>
          </a:prstGeom>
          <a:noFill/>
          <a:ln/>
        </p:spPr>
        <p:txBody>
          <a:bodyPr wrap="none" lIns="0" tIns="0" rIns="0" bIns="0" rtlCol="0" anchor="t"/>
          <a:lstStyle/>
          <a:p>
            <a:pPr marL="0" indent="0" algn="l">
              <a:lnSpc>
                <a:spcPts val="2400"/>
              </a:lnSpc>
              <a:buNone/>
            </a:pPr>
            <a:r>
              <a:rPr lang="en-US" sz="1950" b="1" dirty="0">
                <a:solidFill>
                  <a:srgbClr val="000000"/>
                </a:solidFill>
                <a:latin typeface="Fraunces Extra Bold" pitchFamily="34" charset="0"/>
                <a:ea typeface="Fraunces Extra Bold" pitchFamily="34" charset="-122"/>
                <a:cs typeface="Fraunces Extra Bold" pitchFamily="34" charset="-120"/>
              </a:rPr>
              <a:t>🌟</a:t>
            </a:r>
            <a:r>
              <a:rPr lang="en-US" sz="1950" b="1" dirty="0">
                <a:solidFill>
                  <a:srgbClr val="3B4540"/>
                </a:solidFill>
                <a:latin typeface="Fraunces Extra Bold" pitchFamily="34" charset="0"/>
                <a:ea typeface="Fraunces Extra Bold" pitchFamily="34" charset="-122"/>
                <a:cs typeface="Fraunces Extra Bold" pitchFamily="34" charset="-120"/>
              </a:rPr>
              <a:t> Comprehensive Feature Set</a:t>
            </a:r>
            <a:endParaRPr lang="en-US" sz="1950" dirty="0"/>
          </a:p>
        </p:txBody>
      </p:sp>
      <p:sp>
        <p:nvSpPr>
          <p:cNvPr id="3" name="Text 1"/>
          <p:cNvSpPr/>
          <p:nvPr/>
        </p:nvSpPr>
        <p:spPr>
          <a:xfrm>
            <a:off x="793790" y="1722358"/>
            <a:ext cx="6891338" cy="620078"/>
          </a:xfrm>
          <a:prstGeom prst="rect">
            <a:avLst/>
          </a:prstGeom>
          <a:noFill/>
          <a:ln/>
        </p:spPr>
        <p:txBody>
          <a:bodyPr wrap="none" lIns="0" tIns="0" rIns="0" bIns="0" rtlCol="0" anchor="t"/>
          <a:lstStyle/>
          <a:p>
            <a:pPr marL="0" indent="0" algn="l">
              <a:lnSpc>
                <a:spcPts val="4850"/>
              </a:lnSpc>
              <a:buNone/>
            </a:pPr>
            <a:r>
              <a:rPr lang="en-US" sz="3900" b="1" dirty="0">
                <a:solidFill>
                  <a:srgbClr val="3B4540"/>
                </a:solidFill>
                <a:latin typeface="Fraunces Extra Bold" pitchFamily="34" charset="0"/>
                <a:ea typeface="Fraunces Extra Bold" pitchFamily="34" charset="-122"/>
                <a:cs typeface="Fraunces Extra Bold" pitchFamily="34" charset="-120"/>
              </a:rPr>
              <a:t>Key Features &amp; Capabilities</a:t>
            </a:r>
            <a:endParaRPr lang="en-US" sz="3900" dirty="0"/>
          </a:p>
        </p:txBody>
      </p:sp>
      <p:sp>
        <p:nvSpPr>
          <p:cNvPr id="4" name="Text 2"/>
          <p:cNvSpPr/>
          <p:nvPr/>
        </p:nvSpPr>
        <p:spPr>
          <a:xfrm>
            <a:off x="793790" y="2838450"/>
            <a:ext cx="2703433" cy="310158"/>
          </a:xfrm>
          <a:prstGeom prst="rect">
            <a:avLst/>
          </a:prstGeom>
          <a:noFill/>
          <a:ln/>
        </p:spPr>
        <p:txBody>
          <a:bodyPr wrap="none" lIns="0" tIns="0" rIns="0" bIns="0" rtlCol="0" anchor="t"/>
          <a:lstStyle/>
          <a:p>
            <a:pPr marL="0" indent="0" algn="l">
              <a:lnSpc>
                <a:spcPts val="2400"/>
              </a:lnSpc>
              <a:buNone/>
            </a:pPr>
            <a:r>
              <a:rPr lang="en-US" sz="1950" b="1" dirty="0">
                <a:solidFill>
                  <a:srgbClr val="3B4540"/>
                </a:solidFill>
                <a:latin typeface="Fraunces Extra Bold" pitchFamily="34" charset="0"/>
                <a:ea typeface="Fraunces Extra Bold" pitchFamily="34" charset="-122"/>
                <a:cs typeface="Fraunces Extra Bold" pitchFamily="34" charset="-120"/>
              </a:rPr>
              <a:t>Real-time Operations</a:t>
            </a:r>
            <a:endParaRPr lang="en-US" sz="1950" dirty="0"/>
          </a:p>
        </p:txBody>
      </p:sp>
      <p:sp>
        <p:nvSpPr>
          <p:cNvPr id="5" name="Text 3"/>
          <p:cNvSpPr/>
          <p:nvPr/>
        </p:nvSpPr>
        <p:spPr>
          <a:xfrm>
            <a:off x="793790" y="3346966"/>
            <a:ext cx="4024313" cy="635079"/>
          </a:xfrm>
          <a:prstGeom prst="rect">
            <a:avLst/>
          </a:prstGeom>
          <a:noFill/>
          <a:ln/>
        </p:spPr>
        <p:txBody>
          <a:bodyPr wrap="square" lIns="0" tIns="0" rIns="0" bIns="0" rtlCol="0" anchor="t"/>
          <a:lstStyle/>
          <a:p>
            <a:pPr marL="342900" indent="-342900" algn="l">
              <a:lnSpc>
                <a:spcPts val="2500"/>
              </a:lnSpc>
              <a:buSzPct val="100000"/>
              <a:buChar char="•"/>
            </a:pPr>
            <a:r>
              <a:rPr lang="en-US" sz="1550" b="1" dirty="0">
                <a:solidFill>
                  <a:srgbClr val="405449"/>
                </a:solidFill>
                <a:latin typeface="Nobile" pitchFamily="34" charset="0"/>
                <a:ea typeface="Nobile" pitchFamily="34" charset="-122"/>
                <a:cs typeface="Nobile" pitchFamily="34" charset="-120"/>
              </a:rPr>
              <a:t>Live Flight Tracking:</a:t>
            </a:r>
            <a:r>
              <a:rPr lang="en-US" sz="1550" dirty="0">
                <a:solidFill>
                  <a:srgbClr val="405449"/>
                </a:solidFill>
                <a:latin typeface="Nobile" pitchFamily="34" charset="0"/>
                <a:ea typeface="Nobile" pitchFamily="34" charset="-122"/>
                <a:cs typeface="Nobile" pitchFamily="34" charset="-120"/>
              </a:rPr>
              <a:t> Multi-aircraft position updates</a:t>
            </a:r>
            <a:endParaRPr lang="en-US" sz="1550" dirty="0"/>
          </a:p>
        </p:txBody>
      </p:sp>
      <p:sp>
        <p:nvSpPr>
          <p:cNvPr id="6" name="Text 4"/>
          <p:cNvSpPr/>
          <p:nvPr/>
        </p:nvSpPr>
        <p:spPr>
          <a:xfrm>
            <a:off x="793790" y="4051459"/>
            <a:ext cx="4024313" cy="635079"/>
          </a:xfrm>
          <a:prstGeom prst="rect">
            <a:avLst/>
          </a:prstGeom>
          <a:noFill/>
          <a:ln/>
        </p:spPr>
        <p:txBody>
          <a:bodyPr wrap="square" lIns="0" tIns="0" rIns="0" bIns="0" rtlCol="0" anchor="t"/>
          <a:lstStyle/>
          <a:p>
            <a:pPr marL="342900" indent="-342900" algn="l">
              <a:lnSpc>
                <a:spcPts val="2500"/>
              </a:lnSpc>
              <a:buSzPct val="100000"/>
              <a:buChar char="•"/>
            </a:pPr>
            <a:r>
              <a:rPr lang="en-US" sz="1550" b="1" dirty="0">
                <a:solidFill>
                  <a:srgbClr val="405449"/>
                </a:solidFill>
                <a:latin typeface="Nobile" pitchFamily="34" charset="0"/>
                <a:ea typeface="Nobile" pitchFamily="34" charset="-122"/>
                <a:cs typeface="Nobile" pitchFamily="34" charset="-120"/>
              </a:rPr>
              <a:t>Dynamic Weather Integration:</a:t>
            </a:r>
            <a:r>
              <a:rPr lang="en-US" sz="1550" dirty="0">
                <a:solidFill>
                  <a:srgbClr val="405449"/>
                </a:solidFill>
                <a:latin typeface="Nobile" pitchFamily="34" charset="0"/>
                <a:ea typeface="Nobile" pitchFamily="34" charset="-122"/>
                <a:cs typeface="Nobile" pitchFamily="34" charset="-120"/>
              </a:rPr>
              <a:t> Hazard detection &amp; alerts</a:t>
            </a:r>
            <a:endParaRPr lang="en-US" sz="1550" dirty="0"/>
          </a:p>
        </p:txBody>
      </p:sp>
      <p:sp>
        <p:nvSpPr>
          <p:cNvPr id="7" name="Text 5"/>
          <p:cNvSpPr/>
          <p:nvPr/>
        </p:nvSpPr>
        <p:spPr>
          <a:xfrm>
            <a:off x="793790" y="4755952"/>
            <a:ext cx="4024313" cy="635079"/>
          </a:xfrm>
          <a:prstGeom prst="rect">
            <a:avLst/>
          </a:prstGeom>
          <a:noFill/>
          <a:ln/>
        </p:spPr>
        <p:txBody>
          <a:bodyPr wrap="square" lIns="0" tIns="0" rIns="0" bIns="0" rtlCol="0" anchor="t"/>
          <a:lstStyle/>
          <a:p>
            <a:pPr marL="342900" indent="-342900" algn="l">
              <a:lnSpc>
                <a:spcPts val="2500"/>
              </a:lnSpc>
              <a:buSzPct val="100000"/>
              <a:buChar char="•"/>
            </a:pPr>
            <a:r>
              <a:rPr lang="en-US" sz="1550" b="1" dirty="0">
                <a:solidFill>
                  <a:srgbClr val="405449"/>
                </a:solidFill>
                <a:latin typeface="Nobile" pitchFamily="34" charset="0"/>
                <a:ea typeface="Nobile" pitchFamily="34" charset="-122"/>
                <a:cs typeface="Nobile" pitchFamily="34" charset="-120"/>
              </a:rPr>
              <a:t>Interactive 3D Visualization:</a:t>
            </a:r>
            <a:r>
              <a:rPr lang="en-US" sz="1550" dirty="0">
                <a:solidFill>
                  <a:srgbClr val="405449"/>
                </a:solidFill>
                <a:latin typeface="Nobile" pitchFamily="34" charset="0"/>
                <a:ea typeface="Nobile" pitchFamily="34" charset="-122"/>
                <a:cs typeface="Nobile" pitchFamily="34" charset="-120"/>
              </a:rPr>
              <a:t> Flight paths &amp; trajectories</a:t>
            </a:r>
            <a:endParaRPr lang="en-US" sz="1550" dirty="0"/>
          </a:p>
        </p:txBody>
      </p:sp>
      <p:sp>
        <p:nvSpPr>
          <p:cNvPr id="8" name="Text 6"/>
          <p:cNvSpPr/>
          <p:nvPr/>
        </p:nvSpPr>
        <p:spPr>
          <a:xfrm>
            <a:off x="793790" y="5460444"/>
            <a:ext cx="4024313" cy="635079"/>
          </a:xfrm>
          <a:prstGeom prst="rect">
            <a:avLst/>
          </a:prstGeom>
          <a:noFill/>
          <a:ln/>
        </p:spPr>
        <p:txBody>
          <a:bodyPr wrap="square" lIns="0" tIns="0" rIns="0" bIns="0" rtlCol="0" anchor="t"/>
          <a:lstStyle/>
          <a:p>
            <a:pPr marL="342900" indent="-342900" algn="l">
              <a:lnSpc>
                <a:spcPts val="2500"/>
              </a:lnSpc>
              <a:buSzPct val="100000"/>
              <a:buChar char="•"/>
            </a:pPr>
            <a:r>
              <a:rPr lang="en-US" sz="1550" b="1" dirty="0">
                <a:solidFill>
                  <a:srgbClr val="405449"/>
                </a:solidFill>
                <a:latin typeface="Nobile" pitchFamily="34" charset="0"/>
                <a:ea typeface="Nobile" pitchFamily="34" charset="-122"/>
                <a:cs typeface="Nobile" pitchFamily="34" charset="-120"/>
              </a:rPr>
              <a:t>WebSocket Streaming:</a:t>
            </a:r>
            <a:r>
              <a:rPr lang="en-US" sz="1550" dirty="0">
                <a:solidFill>
                  <a:srgbClr val="405449"/>
                </a:solidFill>
                <a:latin typeface="Nobile" pitchFamily="34" charset="0"/>
                <a:ea typeface="Nobile" pitchFamily="34" charset="-122"/>
                <a:cs typeface="Nobile" pitchFamily="34" charset="-120"/>
              </a:rPr>
              <a:t> Sub-second data refresh</a:t>
            </a:r>
            <a:endParaRPr lang="en-US" sz="1550" dirty="0"/>
          </a:p>
        </p:txBody>
      </p:sp>
      <p:sp>
        <p:nvSpPr>
          <p:cNvPr id="9" name="Text 7"/>
          <p:cNvSpPr/>
          <p:nvPr/>
        </p:nvSpPr>
        <p:spPr>
          <a:xfrm>
            <a:off x="5309830" y="2838450"/>
            <a:ext cx="3065264" cy="310158"/>
          </a:xfrm>
          <a:prstGeom prst="rect">
            <a:avLst/>
          </a:prstGeom>
          <a:noFill/>
          <a:ln/>
        </p:spPr>
        <p:txBody>
          <a:bodyPr wrap="none" lIns="0" tIns="0" rIns="0" bIns="0" rtlCol="0" anchor="t"/>
          <a:lstStyle/>
          <a:p>
            <a:pPr marL="0" indent="0" algn="l">
              <a:lnSpc>
                <a:spcPts val="2400"/>
              </a:lnSpc>
              <a:buNone/>
            </a:pPr>
            <a:r>
              <a:rPr lang="en-US" sz="1950" b="1" dirty="0">
                <a:solidFill>
                  <a:srgbClr val="3B4540"/>
                </a:solidFill>
                <a:latin typeface="Fraunces Extra Bold" pitchFamily="34" charset="0"/>
                <a:ea typeface="Fraunces Extra Bold" pitchFamily="34" charset="-122"/>
                <a:cs typeface="Fraunces Extra Bold" pitchFamily="34" charset="-120"/>
              </a:rPr>
              <a:t>AI-Powered Intelligence</a:t>
            </a:r>
            <a:endParaRPr lang="en-US" sz="1950" dirty="0"/>
          </a:p>
        </p:txBody>
      </p:sp>
      <p:sp>
        <p:nvSpPr>
          <p:cNvPr id="10" name="Text 8"/>
          <p:cNvSpPr/>
          <p:nvPr/>
        </p:nvSpPr>
        <p:spPr>
          <a:xfrm>
            <a:off x="5309830" y="3346966"/>
            <a:ext cx="4024313" cy="635079"/>
          </a:xfrm>
          <a:prstGeom prst="rect">
            <a:avLst/>
          </a:prstGeom>
          <a:noFill/>
          <a:ln/>
        </p:spPr>
        <p:txBody>
          <a:bodyPr wrap="square" lIns="0" tIns="0" rIns="0" bIns="0" rtlCol="0" anchor="t"/>
          <a:lstStyle/>
          <a:p>
            <a:pPr marL="342900" indent="-342900" algn="l">
              <a:lnSpc>
                <a:spcPts val="2500"/>
              </a:lnSpc>
              <a:buSzPct val="100000"/>
              <a:buChar char="•"/>
            </a:pPr>
            <a:r>
              <a:rPr lang="en-US" sz="1550" b="1" dirty="0">
                <a:solidFill>
                  <a:srgbClr val="405449"/>
                </a:solidFill>
                <a:latin typeface="Nobile" pitchFamily="34" charset="0"/>
                <a:ea typeface="Nobile" pitchFamily="34" charset="-122"/>
                <a:cs typeface="Nobile" pitchFamily="34" charset="-120"/>
              </a:rPr>
              <a:t>Predictive Collision Avoidance:</a:t>
            </a:r>
            <a:r>
              <a:rPr lang="en-US" sz="1550" dirty="0">
                <a:solidFill>
                  <a:srgbClr val="405449"/>
                </a:solidFill>
                <a:latin typeface="Nobile" pitchFamily="34" charset="0"/>
                <a:ea typeface="Nobile" pitchFamily="34" charset="-122"/>
                <a:cs typeface="Nobile" pitchFamily="34" charset="-120"/>
              </a:rPr>
              <a:t> ML-based conflict prediction</a:t>
            </a:r>
            <a:endParaRPr lang="en-US" sz="1550" dirty="0"/>
          </a:p>
        </p:txBody>
      </p:sp>
      <p:sp>
        <p:nvSpPr>
          <p:cNvPr id="11" name="Text 9"/>
          <p:cNvSpPr/>
          <p:nvPr/>
        </p:nvSpPr>
        <p:spPr>
          <a:xfrm>
            <a:off x="5309830" y="4051459"/>
            <a:ext cx="4024313" cy="635079"/>
          </a:xfrm>
          <a:prstGeom prst="rect">
            <a:avLst/>
          </a:prstGeom>
          <a:noFill/>
          <a:ln/>
        </p:spPr>
        <p:txBody>
          <a:bodyPr wrap="square" lIns="0" tIns="0" rIns="0" bIns="0" rtlCol="0" anchor="t"/>
          <a:lstStyle/>
          <a:p>
            <a:pPr marL="342900" indent="-342900" algn="l">
              <a:lnSpc>
                <a:spcPts val="2500"/>
              </a:lnSpc>
              <a:buSzPct val="100000"/>
              <a:buChar char="•"/>
            </a:pPr>
            <a:r>
              <a:rPr lang="en-US" sz="1550" b="1" dirty="0">
                <a:solidFill>
                  <a:srgbClr val="405449"/>
                </a:solidFill>
                <a:latin typeface="Nobile" pitchFamily="34" charset="0"/>
                <a:ea typeface="Nobile" pitchFamily="34" charset="-122"/>
                <a:cs typeface="Nobile" pitchFamily="34" charset="-120"/>
              </a:rPr>
              <a:t>Smart Runway Scheduling:</a:t>
            </a:r>
            <a:r>
              <a:rPr lang="en-US" sz="1550" dirty="0">
                <a:solidFill>
                  <a:srgbClr val="405449"/>
                </a:solidFill>
                <a:latin typeface="Nobile" pitchFamily="34" charset="0"/>
                <a:ea typeface="Nobile" pitchFamily="34" charset="-122"/>
                <a:cs typeface="Nobile" pitchFamily="34" charset="-120"/>
              </a:rPr>
              <a:t> Automated optimization</a:t>
            </a:r>
            <a:endParaRPr lang="en-US" sz="1550" dirty="0"/>
          </a:p>
        </p:txBody>
      </p:sp>
      <p:sp>
        <p:nvSpPr>
          <p:cNvPr id="12" name="Text 10"/>
          <p:cNvSpPr/>
          <p:nvPr/>
        </p:nvSpPr>
        <p:spPr>
          <a:xfrm>
            <a:off x="5309830" y="4755952"/>
            <a:ext cx="4024313" cy="635079"/>
          </a:xfrm>
          <a:prstGeom prst="rect">
            <a:avLst/>
          </a:prstGeom>
          <a:noFill/>
          <a:ln/>
        </p:spPr>
        <p:txBody>
          <a:bodyPr wrap="square" lIns="0" tIns="0" rIns="0" bIns="0" rtlCol="0" anchor="t"/>
          <a:lstStyle/>
          <a:p>
            <a:pPr marL="342900" indent="-342900" algn="l">
              <a:lnSpc>
                <a:spcPts val="2500"/>
              </a:lnSpc>
              <a:buSzPct val="100000"/>
              <a:buChar char="•"/>
            </a:pPr>
            <a:r>
              <a:rPr lang="en-US" sz="1550" b="1" dirty="0">
                <a:solidFill>
                  <a:srgbClr val="405449"/>
                </a:solidFill>
                <a:latin typeface="Nobile" pitchFamily="34" charset="0"/>
                <a:ea typeface="Nobile" pitchFamily="34" charset="-122"/>
                <a:cs typeface="Nobile" pitchFamily="34" charset="-120"/>
              </a:rPr>
              <a:t>Pattern Recognition:</a:t>
            </a:r>
            <a:r>
              <a:rPr lang="en-US" sz="1550" dirty="0">
                <a:solidFill>
                  <a:srgbClr val="405449"/>
                </a:solidFill>
                <a:latin typeface="Nobile" pitchFamily="34" charset="0"/>
                <a:ea typeface="Nobile" pitchFamily="34" charset="-122"/>
                <a:cs typeface="Nobile" pitchFamily="34" charset="-120"/>
              </a:rPr>
              <a:t> Historical data analysis</a:t>
            </a:r>
            <a:endParaRPr lang="en-US" sz="1550" dirty="0"/>
          </a:p>
        </p:txBody>
      </p:sp>
      <p:sp>
        <p:nvSpPr>
          <p:cNvPr id="13" name="Text 11"/>
          <p:cNvSpPr/>
          <p:nvPr/>
        </p:nvSpPr>
        <p:spPr>
          <a:xfrm>
            <a:off x="5309830" y="5460444"/>
            <a:ext cx="4024313" cy="635079"/>
          </a:xfrm>
          <a:prstGeom prst="rect">
            <a:avLst/>
          </a:prstGeom>
          <a:noFill/>
          <a:ln/>
        </p:spPr>
        <p:txBody>
          <a:bodyPr wrap="square" lIns="0" tIns="0" rIns="0" bIns="0" rtlCol="0" anchor="t"/>
          <a:lstStyle/>
          <a:p>
            <a:pPr marL="342900" indent="-342900" algn="l">
              <a:lnSpc>
                <a:spcPts val="2500"/>
              </a:lnSpc>
              <a:buSzPct val="100000"/>
              <a:buChar char="•"/>
            </a:pPr>
            <a:r>
              <a:rPr lang="en-US" sz="1550" b="1" dirty="0">
                <a:solidFill>
                  <a:srgbClr val="405449"/>
                </a:solidFill>
                <a:latin typeface="Nobile" pitchFamily="34" charset="0"/>
                <a:ea typeface="Nobile" pitchFamily="34" charset="-122"/>
                <a:cs typeface="Nobile" pitchFamily="34" charset="-120"/>
              </a:rPr>
              <a:t>Anomaly Detection:</a:t>
            </a:r>
            <a:r>
              <a:rPr lang="en-US" sz="1550" dirty="0">
                <a:solidFill>
                  <a:srgbClr val="405449"/>
                </a:solidFill>
                <a:latin typeface="Nobile" pitchFamily="34" charset="0"/>
                <a:ea typeface="Nobile" pitchFamily="34" charset="-122"/>
                <a:cs typeface="Nobile" pitchFamily="34" charset="-120"/>
              </a:rPr>
              <a:t> Unusual flight behavior</a:t>
            </a:r>
            <a:endParaRPr lang="en-US" sz="1550" dirty="0"/>
          </a:p>
        </p:txBody>
      </p:sp>
      <p:sp>
        <p:nvSpPr>
          <p:cNvPr id="14" name="Text 12"/>
          <p:cNvSpPr/>
          <p:nvPr/>
        </p:nvSpPr>
        <p:spPr>
          <a:xfrm>
            <a:off x="9825871" y="2838450"/>
            <a:ext cx="3048833" cy="310158"/>
          </a:xfrm>
          <a:prstGeom prst="rect">
            <a:avLst/>
          </a:prstGeom>
          <a:noFill/>
          <a:ln/>
        </p:spPr>
        <p:txBody>
          <a:bodyPr wrap="none" lIns="0" tIns="0" rIns="0" bIns="0" rtlCol="0" anchor="t"/>
          <a:lstStyle/>
          <a:p>
            <a:pPr marL="0" indent="0" algn="l">
              <a:lnSpc>
                <a:spcPts val="2400"/>
              </a:lnSpc>
              <a:buNone/>
            </a:pPr>
            <a:r>
              <a:rPr lang="en-US" sz="1950" b="1" dirty="0">
                <a:solidFill>
                  <a:srgbClr val="3B4540"/>
                </a:solidFill>
                <a:latin typeface="Fraunces Extra Bold" pitchFamily="34" charset="0"/>
                <a:ea typeface="Fraunces Extra Bold" pitchFamily="34" charset="-122"/>
                <a:cs typeface="Fraunces Extra Bold" pitchFamily="34" charset="-120"/>
              </a:rPr>
              <a:t>Professional Dashboard</a:t>
            </a:r>
            <a:endParaRPr lang="en-US" sz="1950" dirty="0"/>
          </a:p>
        </p:txBody>
      </p:sp>
      <p:sp>
        <p:nvSpPr>
          <p:cNvPr id="15" name="Text 13"/>
          <p:cNvSpPr/>
          <p:nvPr/>
        </p:nvSpPr>
        <p:spPr>
          <a:xfrm>
            <a:off x="9825871" y="3346966"/>
            <a:ext cx="4024313" cy="635079"/>
          </a:xfrm>
          <a:prstGeom prst="rect">
            <a:avLst/>
          </a:prstGeom>
          <a:noFill/>
          <a:ln/>
        </p:spPr>
        <p:txBody>
          <a:bodyPr wrap="square" lIns="0" tIns="0" rIns="0" bIns="0" rtlCol="0" anchor="t"/>
          <a:lstStyle/>
          <a:p>
            <a:pPr marL="342900" indent="-342900" algn="l">
              <a:lnSpc>
                <a:spcPts val="2500"/>
              </a:lnSpc>
              <a:buSzPct val="100000"/>
              <a:buChar char="•"/>
            </a:pPr>
            <a:r>
              <a:rPr lang="en-US" sz="1550" b="1" dirty="0">
                <a:solidFill>
                  <a:srgbClr val="405449"/>
                </a:solidFill>
                <a:latin typeface="Nobile" pitchFamily="34" charset="0"/>
                <a:ea typeface="Nobile" pitchFamily="34" charset="-122"/>
                <a:cs typeface="Nobile" pitchFamily="34" charset="-120"/>
              </a:rPr>
              <a:t>Multi-Module Interface:</a:t>
            </a:r>
            <a:r>
              <a:rPr lang="en-US" sz="1550" dirty="0">
                <a:solidFill>
                  <a:srgbClr val="405449"/>
                </a:solidFill>
                <a:latin typeface="Nobile" pitchFamily="34" charset="0"/>
                <a:ea typeface="Nobile" pitchFamily="34" charset="-122"/>
                <a:cs typeface="Nobile" pitchFamily="34" charset="-120"/>
              </a:rPr>
              <a:t> Organized by functionality</a:t>
            </a:r>
            <a:endParaRPr lang="en-US" sz="1550" dirty="0"/>
          </a:p>
        </p:txBody>
      </p:sp>
      <p:sp>
        <p:nvSpPr>
          <p:cNvPr id="16" name="Text 14"/>
          <p:cNvSpPr/>
          <p:nvPr/>
        </p:nvSpPr>
        <p:spPr>
          <a:xfrm>
            <a:off x="9825871" y="4051459"/>
            <a:ext cx="4024313" cy="635079"/>
          </a:xfrm>
          <a:prstGeom prst="rect">
            <a:avLst/>
          </a:prstGeom>
          <a:noFill/>
          <a:ln/>
        </p:spPr>
        <p:txBody>
          <a:bodyPr wrap="square" lIns="0" tIns="0" rIns="0" bIns="0" rtlCol="0" anchor="t"/>
          <a:lstStyle/>
          <a:p>
            <a:pPr marL="342900" indent="-342900" algn="l">
              <a:lnSpc>
                <a:spcPts val="2500"/>
              </a:lnSpc>
              <a:buSzPct val="100000"/>
              <a:buChar char="•"/>
            </a:pPr>
            <a:r>
              <a:rPr lang="en-US" sz="1550" b="1" dirty="0">
                <a:solidFill>
                  <a:srgbClr val="405449"/>
                </a:solidFill>
                <a:latin typeface="Nobile" pitchFamily="34" charset="0"/>
                <a:ea typeface="Nobile" pitchFamily="34" charset="-122"/>
                <a:cs typeface="Nobile" pitchFamily="34" charset="-120"/>
              </a:rPr>
              <a:t>Real-time Alerts:</a:t>
            </a:r>
            <a:r>
              <a:rPr lang="en-US" sz="1550" dirty="0">
                <a:solidFill>
                  <a:srgbClr val="405449"/>
                </a:solidFill>
                <a:latin typeface="Nobile" pitchFamily="34" charset="0"/>
                <a:ea typeface="Nobile" pitchFamily="34" charset="-122"/>
                <a:cs typeface="Nobile" pitchFamily="34" charset="-120"/>
              </a:rPr>
              <a:t> Priority-based notification system</a:t>
            </a:r>
            <a:endParaRPr lang="en-US" sz="1550" dirty="0"/>
          </a:p>
        </p:txBody>
      </p:sp>
      <p:sp>
        <p:nvSpPr>
          <p:cNvPr id="17" name="Text 15"/>
          <p:cNvSpPr/>
          <p:nvPr/>
        </p:nvSpPr>
        <p:spPr>
          <a:xfrm>
            <a:off x="9825871" y="4755952"/>
            <a:ext cx="4024313" cy="635079"/>
          </a:xfrm>
          <a:prstGeom prst="rect">
            <a:avLst/>
          </a:prstGeom>
          <a:noFill/>
          <a:ln/>
        </p:spPr>
        <p:txBody>
          <a:bodyPr wrap="square" lIns="0" tIns="0" rIns="0" bIns="0" rtlCol="0" anchor="t"/>
          <a:lstStyle/>
          <a:p>
            <a:pPr marL="342900" indent="-342900" algn="l">
              <a:lnSpc>
                <a:spcPts val="2500"/>
              </a:lnSpc>
              <a:buSzPct val="100000"/>
              <a:buChar char="•"/>
            </a:pPr>
            <a:r>
              <a:rPr lang="en-US" sz="1550" b="1" dirty="0">
                <a:solidFill>
                  <a:srgbClr val="405449"/>
                </a:solidFill>
                <a:latin typeface="Nobile" pitchFamily="34" charset="0"/>
                <a:ea typeface="Nobile" pitchFamily="34" charset="-122"/>
                <a:cs typeface="Nobile" pitchFamily="34" charset="-120"/>
              </a:rPr>
              <a:t>Configuration Management:</a:t>
            </a:r>
            <a:r>
              <a:rPr lang="en-US" sz="1550" dirty="0">
                <a:solidFill>
                  <a:srgbClr val="405449"/>
                </a:solidFill>
                <a:latin typeface="Nobile" pitchFamily="34" charset="0"/>
                <a:ea typeface="Nobile" pitchFamily="34" charset="-122"/>
                <a:cs typeface="Nobile" pitchFamily="34" charset="-120"/>
              </a:rPr>
              <a:t> Flexible system settings</a:t>
            </a:r>
            <a:endParaRPr lang="en-US" sz="1550" dirty="0"/>
          </a:p>
        </p:txBody>
      </p:sp>
      <p:sp>
        <p:nvSpPr>
          <p:cNvPr id="18" name="Text 16"/>
          <p:cNvSpPr/>
          <p:nvPr/>
        </p:nvSpPr>
        <p:spPr>
          <a:xfrm>
            <a:off x="9825871" y="5460444"/>
            <a:ext cx="4024313" cy="635079"/>
          </a:xfrm>
          <a:prstGeom prst="rect">
            <a:avLst/>
          </a:prstGeom>
          <a:noFill/>
          <a:ln/>
        </p:spPr>
        <p:txBody>
          <a:bodyPr wrap="square" lIns="0" tIns="0" rIns="0" bIns="0" rtlCol="0" anchor="t"/>
          <a:lstStyle/>
          <a:p>
            <a:pPr marL="342900" indent="-342900" algn="l">
              <a:lnSpc>
                <a:spcPts val="2500"/>
              </a:lnSpc>
              <a:buSzPct val="100000"/>
              <a:buChar char="•"/>
            </a:pPr>
            <a:r>
              <a:rPr lang="en-US" sz="1550" b="1" dirty="0">
                <a:solidFill>
                  <a:srgbClr val="405449"/>
                </a:solidFill>
                <a:latin typeface="Nobile" pitchFamily="34" charset="0"/>
                <a:ea typeface="Nobile" pitchFamily="34" charset="-122"/>
                <a:cs typeface="Nobile" pitchFamily="34" charset="-120"/>
              </a:rPr>
              <a:t>Export Capabilities:</a:t>
            </a:r>
            <a:r>
              <a:rPr lang="en-US" sz="1550" dirty="0">
                <a:solidFill>
                  <a:srgbClr val="405449"/>
                </a:solidFill>
                <a:latin typeface="Nobile" pitchFamily="34" charset="0"/>
                <a:ea typeface="Nobile" pitchFamily="34" charset="-122"/>
                <a:cs typeface="Nobile" pitchFamily="34" charset="-120"/>
              </a:rPr>
              <a:t> Data and reports generation</a:t>
            </a:r>
            <a:endParaRPr lang="en-US" sz="1550" dirty="0"/>
          </a:p>
        </p:txBody>
      </p:sp>
      <p:sp>
        <p:nvSpPr>
          <p:cNvPr id="19" name="Text 17"/>
          <p:cNvSpPr/>
          <p:nvPr/>
        </p:nvSpPr>
        <p:spPr>
          <a:xfrm>
            <a:off x="793790" y="6388179"/>
            <a:ext cx="13042821" cy="635079"/>
          </a:xfrm>
          <a:prstGeom prst="rect">
            <a:avLst/>
          </a:prstGeom>
          <a:noFill/>
          <a:ln/>
        </p:spPr>
        <p:txBody>
          <a:bodyPr wrap="squar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Additionally, the system includes enterprise-grade features like multi-API integration for redundancy, secure environment-based configuration, and comprehensive logging for full audit trails.</a:t>
            </a:r>
            <a:endParaRPr lang="en-US" sz="15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1682591"/>
            <a:ext cx="5132070" cy="317778"/>
          </a:xfrm>
          <a:prstGeom prst="rect">
            <a:avLst/>
          </a:prstGeom>
          <a:noFill/>
          <a:ln/>
        </p:spPr>
        <p:txBody>
          <a:bodyPr wrap="none" lIns="0" tIns="0" rIns="0" bIns="0" rtlCol="0" anchor="t"/>
          <a:lstStyle/>
          <a:p>
            <a:pPr marL="0" indent="0" algn="l">
              <a:lnSpc>
                <a:spcPts val="2400"/>
              </a:lnSpc>
              <a:buNone/>
            </a:pPr>
            <a:r>
              <a:rPr lang="en-US" sz="1950" b="1" dirty="0">
                <a:solidFill>
                  <a:srgbClr val="000000"/>
                </a:solidFill>
                <a:latin typeface="Fraunces Extra Bold" pitchFamily="34" charset="0"/>
                <a:ea typeface="Fraunces Extra Bold" pitchFamily="34" charset="-122"/>
                <a:cs typeface="Fraunces Extra Bold" pitchFamily="34" charset="-120"/>
              </a:rPr>
              <a:t>🚀</a:t>
            </a:r>
            <a:r>
              <a:rPr lang="en-US" sz="1950" b="1" dirty="0">
                <a:solidFill>
                  <a:srgbClr val="3B4540"/>
                </a:solidFill>
                <a:latin typeface="Fraunces Extra Bold" pitchFamily="34" charset="0"/>
                <a:ea typeface="Fraunces Extra Bold" pitchFamily="34" charset="-122"/>
                <a:cs typeface="Fraunces Extra Bold" pitchFamily="34" charset="-120"/>
              </a:rPr>
              <a:t> Project Impact &amp; Future Development</a:t>
            </a:r>
            <a:endParaRPr lang="en-US" sz="1950" dirty="0"/>
          </a:p>
        </p:txBody>
      </p:sp>
      <p:sp>
        <p:nvSpPr>
          <p:cNvPr id="3" name="Text 1"/>
          <p:cNvSpPr/>
          <p:nvPr/>
        </p:nvSpPr>
        <p:spPr>
          <a:xfrm>
            <a:off x="793790" y="2198727"/>
            <a:ext cx="6735604" cy="620078"/>
          </a:xfrm>
          <a:prstGeom prst="rect">
            <a:avLst/>
          </a:prstGeom>
          <a:noFill/>
          <a:ln/>
        </p:spPr>
        <p:txBody>
          <a:bodyPr wrap="none" lIns="0" tIns="0" rIns="0" bIns="0" rtlCol="0" anchor="t"/>
          <a:lstStyle/>
          <a:p>
            <a:pPr marL="0" indent="0" algn="l">
              <a:lnSpc>
                <a:spcPts val="4850"/>
              </a:lnSpc>
              <a:buNone/>
            </a:pPr>
            <a:r>
              <a:rPr lang="en-US" sz="3900" b="1" dirty="0">
                <a:solidFill>
                  <a:srgbClr val="3B4540"/>
                </a:solidFill>
                <a:latin typeface="Fraunces Extra Bold" pitchFamily="34" charset="0"/>
                <a:ea typeface="Fraunces Extra Bold" pitchFamily="34" charset="-122"/>
                <a:cs typeface="Fraunces Extra Bold" pitchFamily="34" charset="-120"/>
              </a:rPr>
              <a:t>Future Scope &amp; Conclusion</a:t>
            </a:r>
            <a:endParaRPr lang="en-US" sz="3900" dirty="0"/>
          </a:p>
        </p:txBody>
      </p:sp>
      <p:sp>
        <p:nvSpPr>
          <p:cNvPr id="4" name="Text 2"/>
          <p:cNvSpPr/>
          <p:nvPr/>
        </p:nvSpPr>
        <p:spPr>
          <a:xfrm>
            <a:off x="793790" y="3314819"/>
            <a:ext cx="2836783" cy="310158"/>
          </a:xfrm>
          <a:prstGeom prst="rect">
            <a:avLst/>
          </a:prstGeom>
          <a:noFill/>
          <a:ln/>
        </p:spPr>
        <p:txBody>
          <a:bodyPr wrap="none" lIns="0" tIns="0" rIns="0" bIns="0" rtlCol="0" anchor="t"/>
          <a:lstStyle/>
          <a:p>
            <a:pPr marL="0" indent="0" algn="l">
              <a:lnSpc>
                <a:spcPts val="2400"/>
              </a:lnSpc>
              <a:buNone/>
            </a:pPr>
            <a:r>
              <a:rPr lang="en-US" sz="1950" b="1" dirty="0">
                <a:solidFill>
                  <a:srgbClr val="3B4540"/>
                </a:solidFill>
                <a:latin typeface="Fraunces Extra Bold" pitchFamily="34" charset="0"/>
                <a:ea typeface="Fraunces Extra Bold" pitchFamily="34" charset="-122"/>
                <a:cs typeface="Fraunces Extra Bold" pitchFamily="34" charset="-120"/>
              </a:rPr>
              <a:t>Current Achievements</a:t>
            </a:r>
            <a:endParaRPr lang="en-US" sz="1950" dirty="0"/>
          </a:p>
        </p:txBody>
      </p:sp>
      <p:sp>
        <p:nvSpPr>
          <p:cNvPr id="5" name="Text 3"/>
          <p:cNvSpPr/>
          <p:nvPr/>
        </p:nvSpPr>
        <p:spPr>
          <a:xfrm>
            <a:off x="793790" y="3823335"/>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b="1" dirty="0">
                <a:solidFill>
                  <a:srgbClr val="405449"/>
                </a:solidFill>
                <a:latin typeface="Nobile" pitchFamily="34" charset="0"/>
                <a:ea typeface="Nobile" pitchFamily="34" charset="-122"/>
                <a:cs typeface="Nobile" pitchFamily="34" charset="-120"/>
              </a:rPr>
              <a:t>100% Complete Implementation</a:t>
            </a:r>
            <a:r>
              <a:rPr lang="en-US" sz="1550" dirty="0">
                <a:solidFill>
                  <a:srgbClr val="405449"/>
                </a:solidFill>
                <a:latin typeface="Nobile" pitchFamily="34" charset="0"/>
                <a:ea typeface="Nobile" pitchFamily="34" charset="-122"/>
                <a:cs typeface="Nobile" pitchFamily="34" charset="-120"/>
              </a:rPr>
              <a:t> of all features</a:t>
            </a:r>
            <a:endParaRPr lang="en-US" sz="1550" dirty="0"/>
          </a:p>
        </p:txBody>
      </p:sp>
      <p:sp>
        <p:nvSpPr>
          <p:cNvPr id="6" name="Text 4"/>
          <p:cNvSpPr/>
          <p:nvPr/>
        </p:nvSpPr>
        <p:spPr>
          <a:xfrm>
            <a:off x="793790" y="4210288"/>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b="1" dirty="0">
                <a:solidFill>
                  <a:srgbClr val="405449"/>
                </a:solidFill>
                <a:latin typeface="Nobile" pitchFamily="34" charset="0"/>
                <a:ea typeface="Nobile" pitchFamily="34" charset="-122"/>
                <a:cs typeface="Nobile" pitchFamily="34" charset="-120"/>
              </a:rPr>
              <a:t>Production-Ready System</a:t>
            </a:r>
            <a:r>
              <a:rPr lang="en-US" sz="1550" dirty="0">
                <a:solidFill>
                  <a:srgbClr val="405449"/>
                </a:solidFill>
                <a:latin typeface="Nobile" pitchFamily="34" charset="0"/>
                <a:ea typeface="Nobile" pitchFamily="34" charset="-122"/>
                <a:cs typeface="Nobile" pitchFamily="34" charset="-120"/>
              </a:rPr>
              <a:t> with comprehensive testing</a:t>
            </a:r>
            <a:endParaRPr lang="en-US" sz="1550" dirty="0"/>
          </a:p>
        </p:txBody>
      </p:sp>
      <p:sp>
        <p:nvSpPr>
          <p:cNvPr id="7" name="Text 5"/>
          <p:cNvSpPr/>
          <p:nvPr/>
        </p:nvSpPr>
        <p:spPr>
          <a:xfrm>
            <a:off x="793790" y="4597241"/>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b="1" dirty="0">
                <a:solidFill>
                  <a:srgbClr val="405449"/>
                </a:solidFill>
                <a:latin typeface="Nobile" pitchFamily="34" charset="0"/>
                <a:ea typeface="Nobile" pitchFamily="34" charset="-122"/>
                <a:cs typeface="Nobile" pitchFamily="34" charset="-120"/>
              </a:rPr>
              <a:t>Real-world Applicable</a:t>
            </a:r>
            <a:r>
              <a:rPr lang="en-US" sz="1550" dirty="0">
                <a:solidFill>
                  <a:srgbClr val="405449"/>
                </a:solidFill>
                <a:latin typeface="Nobile" pitchFamily="34" charset="0"/>
                <a:ea typeface="Nobile" pitchFamily="34" charset="-122"/>
                <a:cs typeface="Nobile" pitchFamily="34" charset="-120"/>
              </a:rPr>
              <a:t> technology demonstration</a:t>
            </a:r>
            <a:endParaRPr lang="en-US" sz="1550" dirty="0"/>
          </a:p>
        </p:txBody>
      </p:sp>
      <p:sp>
        <p:nvSpPr>
          <p:cNvPr id="8" name="Text 6"/>
          <p:cNvSpPr/>
          <p:nvPr/>
        </p:nvSpPr>
        <p:spPr>
          <a:xfrm>
            <a:off x="793790" y="4984194"/>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b="1" dirty="0">
                <a:solidFill>
                  <a:srgbClr val="405449"/>
                </a:solidFill>
                <a:latin typeface="Nobile" pitchFamily="34" charset="0"/>
                <a:ea typeface="Nobile" pitchFamily="34" charset="-122"/>
                <a:cs typeface="Nobile" pitchFamily="34" charset="-120"/>
              </a:rPr>
              <a:t>Scalable Architecture</a:t>
            </a:r>
            <a:r>
              <a:rPr lang="en-US" sz="1550" dirty="0">
                <a:solidFill>
                  <a:srgbClr val="405449"/>
                </a:solidFill>
                <a:latin typeface="Nobile" pitchFamily="34" charset="0"/>
                <a:ea typeface="Nobile" pitchFamily="34" charset="-122"/>
                <a:cs typeface="Nobile" pitchFamily="34" charset="-120"/>
              </a:rPr>
              <a:t> for future enhancements</a:t>
            </a:r>
            <a:endParaRPr lang="en-US" sz="1550" dirty="0"/>
          </a:p>
        </p:txBody>
      </p:sp>
      <p:sp>
        <p:nvSpPr>
          <p:cNvPr id="9" name="Text 7"/>
          <p:cNvSpPr/>
          <p:nvPr/>
        </p:nvSpPr>
        <p:spPr>
          <a:xfrm>
            <a:off x="7564874" y="3314819"/>
            <a:ext cx="4486156" cy="310158"/>
          </a:xfrm>
          <a:prstGeom prst="rect">
            <a:avLst/>
          </a:prstGeom>
          <a:noFill/>
          <a:ln/>
        </p:spPr>
        <p:txBody>
          <a:bodyPr wrap="none" lIns="0" tIns="0" rIns="0" bIns="0" rtlCol="0" anchor="t"/>
          <a:lstStyle/>
          <a:p>
            <a:pPr marL="0" indent="0" algn="l">
              <a:lnSpc>
                <a:spcPts val="2400"/>
              </a:lnSpc>
              <a:buNone/>
            </a:pPr>
            <a:r>
              <a:rPr lang="en-US" sz="1950" b="1" dirty="0">
                <a:solidFill>
                  <a:srgbClr val="3B4540"/>
                </a:solidFill>
                <a:latin typeface="Fraunces Extra Bold" pitchFamily="34" charset="0"/>
                <a:ea typeface="Fraunces Extra Bold" pitchFamily="34" charset="-122"/>
                <a:cs typeface="Fraunces Extra Bold" pitchFamily="34" charset="-120"/>
              </a:rPr>
              <a:t>Future Enhancement Opportunities</a:t>
            </a:r>
            <a:endParaRPr lang="en-US" sz="1950" dirty="0"/>
          </a:p>
        </p:txBody>
      </p:sp>
      <p:sp>
        <p:nvSpPr>
          <p:cNvPr id="10" name="Text 8"/>
          <p:cNvSpPr/>
          <p:nvPr/>
        </p:nvSpPr>
        <p:spPr>
          <a:xfrm>
            <a:off x="7564874" y="3823335"/>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b="1" dirty="0">
                <a:solidFill>
                  <a:srgbClr val="405449"/>
                </a:solidFill>
                <a:latin typeface="Nobile" pitchFamily="34" charset="0"/>
                <a:ea typeface="Nobile" pitchFamily="34" charset="-122"/>
                <a:cs typeface="Nobile" pitchFamily="34" charset="-120"/>
              </a:rPr>
              <a:t>Integration with Real ATC Systems:</a:t>
            </a:r>
            <a:r>
              <a:rPr lang="en-US" sz="1550" dirty="0">
                <a:solidFill>
                  <a:srgbClr val="405449"/>
                </a:solidFill>
                <a:latin typeface="Nobile" pitchFamily="34" charset="0"/>
                <a:ea typeface="Nobile" pitchFamily="34" charset="-122"/>
                <a:cs typeface="Nobile" pitchFamily="34" charset="-120"/>
              </a:rPr>
              <a:t> Live airport data feeds</a:t>
            </a:r>
            <a:endParaRPr lang="en-US" sz="1550" dirty="0"/>
          </a:p>
        </p:txBody>
      </p:sp>
      <p:sp>
        <p:nvSpPr>
          <p:cNvPr id="11" name="Text 9"/>
          <p:cNvSpPr/>
          <p:nvPr/>
        </p:nvSpPr>
        <p:spPr>
          <a:xfrm>
            <a:off x="7564874" y="4210288"/>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b="1" dirty="0">
                <a:solidFill>
                  <a:srgbClr val="405449"/>
                </a:solidFill>
                <a:latin typeface="Nobile" pitchFamily="34" charset="0"/>
                <a:ea typeface="Nobile" pitchFamily="34" charset="-122"/>
                <a:cs typeface="Nobile" pitchFamily="34" charset="-120"/>
              </a:rPr>
              <a:t>Mobile Application:</a:t>
            </a:r>
            <a:r>
              <a:rPr lang="en-US" sz="1550" dirty="0">
                <a:solidFill>
                  <a:srgbClr val="405449"/>
                </a:solidFill>
                <a:latin typeface="Nobile" pitchFamily="34" charset="0"/>
                <a:ea typeface="Nobile" pitchFamily="34" charset="-122"/>
                <a:cs typeface="Nobile" pitchFamily="34" charset="-120"/>
              </a:rPr>
              <a:t> iOS/Android companion apps</a:t>
            </a:r>
            <a:endParaRPr lang="en-US" sz="1550" dirty="0"/>
          </a:p>
        </p:txBody>
      </p:sp>
      <p:sp>
        <p:nvSpPr>
          <p:cNvPr id="12" name="Text 10"/>
          <p:cNvSpPr/>
          <p:nvPr/>
        </p:nvSpPr>
        <p:spPr>
          <a:xfrm>
            <a:off x="7564874" y="4597241"/>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b="1" dirty="0">
                <a:solidFill>
                  <a:srgbClr val="405449"/>
                </a:solidFill>
                <a:latin typeface="Nobile" pitchFamily="34" charset="0"/>
                <a:ea typeface="Nobile" pitchFamily="34" charset="-122"/>
                <a:cs typeface="Nobile" pitchFamily="34" charset="-120"/>
              </a:rPr>
              <a:t>Advanced ML Models:</a:t>
            </a:r>
            <a:r>
              <a:rPr lang="en-US" sz="1550" dirty="0">
                <a:solidFill>
                  <a:srgbClr val="405449"/>
                </a:solidFill>
                <a:latin typeface="Nobile" pitchFamily="34" charset="0"/>
                <a:ea typeface="Nobile" pitchFamily="34" charset="-122"/>
                <a:cs typeface="Nobile" pitchFamily="34" charset="-120"/>
              </a:rPr>
              <a:t> Deep learning for complex patterns</a:t>
            </a:r>
            <a:endParaRPr lang="en-US" sz="1550" dirty="0"/>
          </a:p>
        </p:txBody>
      </p:sp>
      <p:sp>
        <p:nvSpPr>
          <p:cNvPr id="13" name="Text 11"/>
          <p:cNvSpPr/>
          <p:nvPr/>
        </p:nvSpPr>
        <p:spPr>
          <a:xfrm>
            <a:off x="7564874" y="4984194"/>
            <a:ext cx="6279356" cy="317540"/>
          </a:xfrm>
          <a:prstGeom prst="rect">
            <a:avLst/>
          </a:prstGeom>
          <a:noFill/>
          <a:ln/>
        </p:spPr>
        <p:txBody>
          <a:bodyPr wrap="none" lIns="0" tIns="0" rIns="0" bIns="0" rtlCol="0" anchor="t"/>
          <a:lstStyle/>
          <a:p>
            <a:pPr marL="342900" indent="-342900" algn="l">
              <a:lnSpc>
                <a:spcPts val="2500"/>
              </a:lnSpc>
              <a:buSzPct val="100000"/>
              <a:buChar char="•"/>
            </a:pPr>
            <a:r>
              <a:rPr lang="en-US" sz="1550" b="1" dirty="0">
                <a:solidFill>
                  <a:srgbClr val="405449"/>
                </a:solidFill>
                <a:latin typeface="Nobile" pitchFamily="34" charset="0"/>
                <a:ea typeface="Nobile" pitchFamily="34" charset="-122"/>
                <a:cs typeface="Nobile" pitchFamily="34" charset="-120"/>
              </a:rPr>
              <a:t>Satellite Integration:</a:t>
            </a:r>
            <a:r>
              <a:rPr lang="en-US" sz="1550" dirty="0">
                <a:solidFill>
                  <a:srgbClr val="405449"/>
                </a:solidFill>
                <a:latin typeface="Nobile" pitchFamily="34" charset="0"/>
                <a:ea typeface="Nobile" pitchFamily="34" charset="-122"/>
                <a:cs typeface="Nobile" pitchFamily="34" charset="-120"/>
              </a:rPr>
              <a:t> Space-based tracking capabilities</a:t>
            </a:r>
            <a:endParaRPr lang="en-US" sz="1550" dirty="0"/>
          </a:p>
        </p:txBody>
      </p:sp>
      <p:sp>
        <p:nvSpPr>
          <p:cNvPr id="14" name="Text 12"/>
          <p:cNvSpPr/>
          <p:nvPr/>
        </p:nvSpPr>
        <p:spPr>
          <a:xfrm>
            <a:off x="793790" y="5594390"/>
            <a:ext cx="13042821" cy="952619"/>
          </a:xfrm>
          <a:prstGeom prst="rect">
            <a:avLst/>
          </a:prstGeom>
          <a:noFill/>
          <a:ln/>
        </p:spPr>
        <p:txBody>
          <a:bodyPr wrap="square" lIns="0" tIns="0" rIns="0" bIns="0" rtlCol="0" anchor="t"/>
          <a:lstStyle/>
          <a:p>
            <a:pPr marL="0" indent="0" algn="l">
              <a:lnSpc>
                <a:spcPts val="2500"/>
              </a:lnSpc>
              <a:buNone/>
            </a:pPr>
            <a:r>
              <a:rPr lang="en-US" sz="1550" dirty="0">
                <a:solidFill>
                  <a:srgbClr val="405449"/>
                </a:solidFill>
                <a:latin typeface="Nobile" pitchFamily="34" charset="0"/>
                <a:ea typeface="Nobile" pitchFamily="34" charset="-122"/>
                <a:cs typeface="Nobile" pitchFamily="34" charset="-120"/>
              </a:rPr>
              <a:t>This AI-powered ATC system marks a significant advancement in aviation technology, showcasing practical machine learning application in safety-critical environments. It exemplifies modern software engineering practices, innovative AI implementation, and real-world problem-solving capabilities.</a:t>
            </a:r>
            <a:endParaRPr lang="en-US" sz="15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873</Words>
  <Application>Microsoft Office PowerPoint</Application>
  <PresentationFormat>Custom</PresentationFormat>
  <Paragraphs>132</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Fraunces Extra Bold</vt:lpstr>
      <vt:lpstr>Arial</vt:lpstr>
      <vt:lpstr>Nobile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Savitha</dc:creator>
  <cp:lastModifiedBy>prajwalpetkar@outlook.com</cp:lastModifiedBy>
  <cp:revision>2</cp:revision>
  <dcterms:created xsi:type="dcterms:W3CDTF">2025-07-28T08:57:05Z</dcterms:created>
  <dcterms:modified xsi:type="dcterms:W3CDTF">2025-07-28T08:59:06Z</dcterms:modified>
</cp:coreProperties>
</file>