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65" r:id="rId7"/>
    <p:sldId id="261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12AC-E572-F7E1-3FD1-0E12666D3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3C23-2955-0E31-40A4-CB4CC57B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107E-3E97-2C0A-E6DF-B08F0E60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BD05-8F6A-48A4-2F84-28A27A21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536D-0218-60CC-96A0-BEE722DE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FFE3-2931-A00A-CA05-1E66108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7FE1-EC25-62E4-E8A6-B0E80EFA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5766-D590-2984-AB37-78281760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7857-A3A2-9572-87DF-F5631F47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BB20-845B-83EA-D6EB-FBCE2973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0A382-A954-6CE2-003E-50B0D5D78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5EDBC-AB71-7AB0-5E02-FE754F8F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DA35-B0DA-753C-04C4-E1CA07BB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E231-41AB-A3EE-D3DA-B18F3757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B2C-E5A0-21A2-3D0D-07ACB3B6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02EF-136B-E6A5-1C3F-AB075AAD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6A41-0A57-34DE-158B-29D58ED9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1BE2-4B2B-5749-AC68-7FAFC3A1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9813B-1710-555B-E9A0-021BE5EB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50FF-A8FC-E0E1-7AE8-91D463FD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4B68-B11D-6FA0-59ED-129D42A1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71A2-EA66-BC2B-B9BA-2BA5829D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0E37-80F6-4318-6460-A9117C6F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010B-8D38-72C7-C5AF-61CB1451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49F6-4655-6384-98C6-A1CA74A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737-9543-A18A-8A46-3B222F7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02D8-D9D5-4BCE-B35C-23FE05E15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11CC7-0A42-2604-A98F-05BA534C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EF7A-399D-AFDD-F5D7-6FBC28FA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2B2F-E843-13FD-A4A3-AED7519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FBA8-9E32-5A8A-EEAC-9AB73F58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3E99-0F84-7BFE-D8A3-D8FE79BD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D2A5-80B2-C207-9B74-86D9EF1B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BC17-DF42-3628-A2CF-A6045743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B3986-0628-2A0C-281D-629499B9B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8D162-0D40-5D12-A28F-63938A5AE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C762C-76E8-E1AC-F64F-64058119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96FB0-9A22-499E-94CA-EF0B4A32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1420E-20A9-4DC1-7557-24E944B5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C94-0096-BB29-6BAB-E42BD7A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08D70-281A-D99D-8527-3146C106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568C-ABE2-E70D-B953-7AE1DE38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AA23-FA45-3B68-A071-CD2F031B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B4545-4FD8-DA41-5BD3-2969B3FB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14ED9-EA7C-90CD-9EAC-4EE1EB87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FCBF-189A-308A-45DE-F14B607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D724-8FD8-A5CD-1450-50E3B55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7C72-BEB7-8825-BCE1-DC3FA4A6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9723-4721-3B31-0CDB-ED19591E8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D493-43BD-F46C-DF40-11DE8C1A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83D0-39AD-03E8-B67A-E8E7F7C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D775-12B4-251F-FF0D-579EE91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648E-3D8C-7D05-D9DB-06EA000E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75D-E7B3-2CA3-E4C9-FC3D438D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DED25-6811-0F89-120C-71C33612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41FE9-ADE9-3313-EF02-85A04FCD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526FD-047B-97F4-E048-A1484EC2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1CE2-0729-0E39-C033-A3522D0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2F31F-D5A9-AF2F-5608-B7A9A80A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0433D-1EB0-A1FB-75E7-BF905C9E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185B-01D8-CD49-7E7B-EFF3D2FDD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DE5B7-CDF8-40BB-9C86-73E44F1CFBB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6C8A-D0AB-0989-057B-E5D1B202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C4D3-BF00-518D-9906-65FD0B810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93B47-7BB9-42A5-9A88-CFB2FD8C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11F6-1245-743C-ED79-FCF56E26E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nanotechnology perspective from business point of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1E6E1-742B-1780-CE5C-EBB19DA8A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Petko </a:t>
            </a:r>
            <a:r>
              <a:rPr lang="en-US" dirty="0" err="1"/>
              <a:t>Elenkin</a:t>
            </a:r>
            <a:endParaRPr lang="en-US" dirty="0"/>
          </a:p>
          <a:p>
            <a:r>
              <a:rPr lang="en-US" dirty="0"/>
              <a:t>Sofia University “St. </a:t>
            </a:r>
            <a:r>
              <a:rPr lang="en-US" dirty="0" err="1"/>
              <a:t>Kliment</a:t>
            </a:r>
            <a:r>
              <a:rPr lang="en-US" dirty="0"/>
              <a:t> </a:t>
            </a:r>
            <a:r>
              <a:rPr lang="en-US" dirty="0" err="1"/>
              <a:t>Ohridski</a:t>
            </a:r>
            <a:r>
              <a:rPr lang="en-US" dirty="0"/>
              <a:t>”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2CCE9B-BE6C-792F-5D89-B76A4A4EF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7" y="5418835"/>
            <a:ext cx="1059443" cy="1057544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63860AC0-EF84-24BF-C0C0-5638DF13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5" y="5418836"/>
            <a:ext cx="865650" cy="1057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06E5BB-7256-2ECA-6307-280D884E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D8F1-B291-9624-5124-15633D5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191" y="1952745"/>
            <a:ext cx="10515600" cy="1325563"/>
          </a:xfrm>
        </p:spPr>
        <p:txBody>
          <a:bodyPr/>
          <a:lstStyle/>
          <a:p>
            <a:r>
              <a:rPr lang="en-US" dirty="0"/>
              <a:t>Thank you for the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8612-6B29-6828-DE0B-98393ADD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529" y="31834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pelenkin@uni-sofia.bg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976A-0271-4676-2DB1-807591D5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CA373E0-0002-4739-C5CA-FACECD3CC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4345" y="3096572"/>
            <a:ext cx="632184" cy="63218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9D34A6-47B2-D32B-0A6D-623CEEB83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53" y="4698746"/>
            <a:ext cx="1771741" cy="1768566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6361AA3-E95F-498F-06A4-6F1B1465D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37" y="4601278"/>
            <a:ext cx="1527439" cy="18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1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699C-E8F3-30EE-B8F7-8159D1C5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596F-FBEA-BF7D-A1A0-DFCF6893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C5EA74-EC0F-10EC-466E-39E2EBF1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8AFC0-9F53-F3F6-0C07-435A624F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53" y="1769807"/>
            <a:ext cx="843239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D6D0-A46B-F3A6-FAFD-36CCCA4A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methodologies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76AA75-B888-6E7A-7A0D-A776CDD77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30148"/>
              </p:ext>
            </p:extLst>
          </p:nvPr>
        </p:nvGraphicFramePr>
        <p:xfrm>
          <a:off x="2032000" y="2794273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19107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614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Bottom-up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Sol-gel, </a:t>
                      </a:r>
                      <a:r>
                        <a:rPr lang="en-US" dirty="0" err="1"/>
                        <a:t>vapour</a:t>
                      </a:r>
                      <a:r>
                        <a:rPr lang="en-US" dirty="0"/>
                        <a:t> deposition, atomic layer deposition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Chemical etching, sputtering, mechanical/optical thermal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9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Start-ups,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Industry,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5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flexible and low-cost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Controllable, precise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8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Hardly scalable (take CVD for example)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Costly!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839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D1E268-5FB7-62E7-B4CC-1825CCA328FB}"/>
              </a:ext>
            </a:extLst>
          </p:cNvPr>
          <p:cNvSpPr txBox="1"/>
          <p:nvPr/>
        </p:nvSpPr>
        <p:spPr>
          <a:xfrm>
            <a:off x="1268361" y="3239642"/>
            <a:ext cx="943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BCC39-C053-0FD9-5BD1-E693E5FC6134}"/>
              </a:ext>
            </a:extLst>
          </p:cNvPr>
          <p:cNvSpPr txBox="1"/>
          <p:nvPr/>
        </p:nvSpPr>
        <p:spPr>
          <a:xfrm>
            <a:off x="1268361" y="3793640"/>
            <a:ext cx="763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8D427-5321-5377-A6EC-E34F64010884}"/>
              </a:ext>
            </a:extLst>
          </p:cNvPr>
          <p:cNvSpPr txBox="1"/>
          <p:nvPr/>
        </p:nvSpPr>
        <p:spPr>
          <a:xfrm>
            <a:off x="1010756" y="4179049"/>
            <a:ext cx="114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511F5-70A7-1536-F0D4-FB47C810F1CC}"/>
              </a:ext>
            </a:extLst>
          </p:cNvPr>
          <p:cNvSpPr txBox="1"/>
          <p:nvPr/>
        </p:nvSpPr>
        <p:spPr>
          <a:xfrm>
            <a:off x="736600" y="4564458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A751D8-1035-C818-38E8-37D3F4A1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C833-ED50-ED1D-AA61-C406BDFF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involved materials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0F1F9-DCA3-4913-CA8B-33C1960C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E1328-DDD9-C87C-B790-B880EA69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2820667"/>
            <a:ext cx="11081062" cy="2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45BA-C44F-7131-FC08-E7592C817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E020-F99C-7887-734B-4B854E1F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based on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17AFB-B7B0-DFE9-5754-E0896B70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99AE9-0A7A-E67C-B542-B199F385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28" y="1962914"/>
            <a:ext cx="10405479" cy="35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492-D8F4-174C-3CE0-649F7C92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areas of application out of the many!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94B7-6C9B-3118-4D71-95D9EB5E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BB79D-F77A-1FB9-5FBF-E4000736929E}"/>
              </a:ext>
            </a:extLst>
          </p:cNvPr>
          <p:cNvSpPr/>
          <p:nvPr/>
        </p:nvSpPr>
        <p:spPr>
          <a:xfrm>
            <a:off x="6272981" y="2191922"/>
            <a:ext cx="2969342" cy="13255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Raman spectroscopy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15F249-81CB-838D-38C5-3A6CF48572EF}"/>
              </a:ext>
            </a:extLst>
          </p:cNvPr>
          <p:cNvSpPr/>
          <p:nvPr/>
        </p:nvSpPr>
        <p:spPr>
          <a:xfrm>
            <a:off x="1327355" y="2191923"/>
            <a:ext cx="2969342" cy="13255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Water treatment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E52AAC-AB2C-BD56-62B2-9B75907D7E1D}"/>
              </a:ext>
            </a:extLst>
          </p:cNvPr>
          <p:cNvSpPr/>
          <p:nvPr/>
        </p:nvSpPr>
        <p:spPr>
          <a:xfrm>
            <a:off x="1944331" y="4311442"/>
            <a:ext cx="2969342" cy="13255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Optoelectronics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986FC-1C0B-7B0D-3C35-9C57D6284020}"/>
              </a:ext>
            </a:extLst>
          </p:cNvPr>
          <p:cNvSpPr/>
          <p:nvPr/>
        </p:nvSpPr>
        <p:spPr>
          <a:xfrm>
            <a:off x="6961238" y="4311443"/>
            <a:ext cx="2969342" cy="13255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Cancer treatment</a:t>
            </a:r>
          </a:p>
        </p:txBody>
      </p:sp>
    </p:spTree>
    <p:extLst>
      <p:ext uri="{BB962C8B-B14F-4D97-AF65-F5344CB8AC3E}">
        <p14:creationId xmlns:p14="http://schemas.microsoft.com/office/powerpoint/2010/main" val="32858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2C1-B4E9-E6A8-BC4D-F2757DF8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 Finland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963D-001E-5F96-2F55-13C908C9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6E368-2981-5E0E-C085-00CA7C24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65" y="1650924"/>
            <a:ext cx="5984896" cy="4687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EAB32-ACA4-AA73-5F79-EFD8AAB8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2E12-1B1C-3CB8-C9C5-7F459E07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616" y="1686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2/3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80611-11EA-66FA-5582-479A9847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3110E-5611-6D21-B133-7A545A8987A5}"/>
              </a:ext>
            </a:extLst>
          </p:cNvPr>
          <p:cNvSpPr txBox="1"/>
          <p:nvPr/>
        </p:nvSpPr>
        <p:spPr>
          <a:xfrm>
            <a:off x="249244" y="97722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6709-0984-C615-51CD-3D65ECBF7539}"/>
              </a:ext>
            </a:extLst>
          </p:cNvPr>
          <p:cNvSpPr txBox="1"/>
          <p:nvPr/>
        </p:nvSpPr>
        <p:spPr>
          <a:xfrm>
            <a:off x="1015165" y="1163220"/>
            <a:ext cx="25120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infrastructure equipment;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fragmented markets;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early adopters;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initial investment costs;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Competent academic entrepreneurs;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Poor process scalability;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EHS concerns;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43BDA4-0F8E-5B31-BAE7-C801AF07C7B5}"/>
              </a:ext>
            </a:extLst>
          </p:cNvPr>
          <p:cNvSpPr txBox="1">
            <a:spLocks/>
          </p:cNvSpPr>
          <p:nvPr/>
        </p:nvSpPr>
        <p:spPr>
          <a:xfrm>
            <a:off x="623569" y="-1623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Thoughts of executives 2003/05/09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F8921-A5CE-833D-D30C-5C9919489591}"/>
              </a:ext>
            </a:extLst>
          </p:cNvPr>
          <p:cNvSpPr txBox="1"/>
          <p:nvPr/>
        </p:nvSpPr>
        <p:spPr>
          <a:xfrm>
            <a:off x="5777364" y="1699560"/>
            <a:ext cx="4359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</a:t>
            </a:r>
            <a:r>
              <a:rPr lang="en-US" sz="2800" dirty="0">
                <a:solidFill>
                  <a:srgbClr val="FF0000"/>
                </a:solidFill>
              </a:rPr>
              <a:t>rma</a:t>
            </a:r>
            <a:r>
              <a:rPr lang="en-US" sz="2800" dirty="0">
                <a:solidFill>
                  <a:srgbClr val="FFC000"/>
                </a:solidFill>
              </a:rPr>
              <a:t>ny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(mostly startups)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58ECD-93BD-E79A-7F77-D5DD3F0CE612}"/>
              </a:ext>
            </a:extLst>
          </p:cNvPr>
          <p:cNvSpPr txBox="1"/>
          <p:nvPr/>
        </p:nvSpPr>
        <p:spPr>
          <a:xfrm>
            <a:off x="5775901" y="2429276"/>
            <a:ext cx="251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Costs and funding;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skilled </a:t>
            </a:r>
            <a:r>
              <a:rPr lang="en-US" dirty="0" err="1"/>
              <a:t>personel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Partners;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potential;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2400D-507D-6C7B-C519-528F1D3CC7D6}"/>
              </a:ext>
            </a:extLst>
          </p:cNvPr>
          <p:cNvSpPr txBox="1"/>
          <p:nvPr/>
        </p:nvSpPr>
        <p:spPr>
          <a:xfrm>
            <a:off x="3654097" y="348883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Aus</a:t>
            </a:r>
            <a:r>
              <a:rPr lang="en-US" sz="2800" dirty="0">
                <a:solidFill>
                  <a:srgbClr val="0070C0"/>
                </a:solidFill>
              </a:rPr>
              <a:t>tra</a:t>
            </a:r>
            <a:r>
              <a:rPr lang="en-US" sz="2800" dirty="0">
                <a:solidFill>
                  <a:srgbClr val="FF0000"/>
                </a:solidFill>
              </a:rPr>
              <a:t>lia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4DE25-9FA5-088F-35ED-1ED5C3D0C042}"/>
              </a:ext>
            </a:extLst>
          </p:cNvPr>
          <p:cNvSpPr txBox="1"/>
          <p:nvPr/>
        </p:nvSpPr>
        <p:spPr>
          <a:xfrm>
            <a:off x="3652634" y="4218552"/>
            <a:ext cx="2512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customer demand for nanotech products;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skilled </a:t>
            </a:r>
            <a:r>
              <a:rPr lang="en-US" dirty="0" err="1"/>
              <a:t>personel</a:t>
            </a:r>
            <a:r>
              <a:rPr lang="en-US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B7052-FA8A-82F5-D55D-B6077F35586F}"/>
              </a:ext>
            </a:extLst>
          </p:cNvPr>
          <p:cNvSpPr txBox="1"/>
          <p:nvPr/>
        </p:nvSpPr>
        <p:spPr>
          <a:xfrm>
            <a:off x="8805116" y="3644994"/>
            <a:ext cx="1331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Fin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2547D-39FA-07D9-75A8-59EAF7A94917}"/>
              </a:ext>
            </a:extLst>
          </p:cNvPr>
          <p:cNvSpPr txBox="1"/>
          <p:nvPr/>
        </p:nvSpPr>
        <p:spPr>
          <a:xfrm>
            <a:off x="8803653" y="4374710"/>
            <a:ext cx="251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Scarce commercial applications;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Hard times in achieving reliable mass production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Shortage of funding;</a:t>
            </a:r>
          </a:p>
        </p:txBody>
      </p:sp>
    </p:spTree>
    <p:extLst>
      <p:ext uri="{BB962C8B-B14F-4D97-AF65-F5344CB8AC3E}">
        <p14:creationId xmlns:p14="http://schemas.microsoft.com/office/powerpoint/2010/main" val="175299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DB61-DFD4-D0B8-C7AF-2CD198F2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Maine and Garnsey (2006) 3/3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3C5F-6EA6-3AFF-1AD0-E4F0BE9F7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Topic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nanotechnology value chains based on company interviews</a:t>
            </a:r>
          </a:p>
          <a:p>
            <a:pPr marL="0" indent="0"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identify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of new ventures (start-ups) </a:t>
            </a:r>
          </a:p>
          <a:p>
            <a:pPr marL="0" indent="0">
              <a:buNone/>
            </a:pPr>
            <a:endParaRPr lang="en-US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sz="1800" b="1" u="sng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“replication of laboratory attributes in prototypes and production processes is very complex, demanding and expensive”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DB4BE-A20F-EF0D-D50A-368ADE6D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334" y="92899"/>
            <a:ext cx="1143851" cy="16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241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nanotechnology perspective from business point of view</vt:lpstr>
      <vt:lpstr>History</vt:lpstr>
      <vt:lpstr>Two common methodologies</vt:lpstr>
      <vt:lpstr>Classification based on involved materials</vt:lpstr>
      <vt:lpstr>Classification based on dimension</vt:lpstr>
      <vt:lpstr>4 areas of application out of the many!</vt:lpstr>
      <vt:lpstr>Research in Finland (1/3)</vt:lpstr>
      <vt:lpstr>2/3</vt:lpstr>
      <vt:lpstr>Maine and Garnsey (2006) 3/3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Петко Георгиев Еленкин</dc:creator>
  <cp:lastModifiedBy>Петко Георгиев Еленкин</cp:lastModifiedBy>
  <cp:revision>16</cp:revision>
  <dcterms:created xsi:type="dcterms:W3CDTF">2024-10-24T11:06:47Z</dcterms:created>
  <dcterms:modified xsi:type="dcterms:W3CDTF">2024-12-10T13:40:21Z</dcterms:modified>
</cp:coreProperties>
</file>