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299" r:id="rId5"/>
    <p:sldId id="298" r:id="rId6"/>
    <p:sldId id="300" r:id="rId7"/>
    <p:sldId id="262" r:id="rId8"/>
    <p:sldId id="303" r:id="rId9"/>
    <p:sldId id="259" r:id="rId10"/>
    <p:sldId id="311" r:id="rId11"/>
    <p:sldId id="312" r:id="rId12"/>
    <p:sldId id="305" r:id="rId13"/>
    <p:sldId id="306" r:id="rId14"/>
    <p:sldId id="261" r:id="rId15"/>
    <p:sldId id="307" r:id="rId16"/>
    <p:sldId id="308" r:id="rId17"/>
    <p:sldId id="310" r:id="rId18"/>
    <p:sldId id="309" r:id="rId19"/>
    <p:sldId id="260" r:id="rId20"/>
    <p:sldId id="266" r:id="rId21"/>
    <p:sldId id="301" r:id="rId22"/>
    <p:sldId id="275" r:id="rId23"/>
    <p:sldId id="297" r:id="rId24"/>
    <p:sldId id="302" r:id="rId25"/>
    <p:sldId id="313" r:id="rId26"/>
    <p:sldId id="314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Maven Pro" panose="020B0604020202020204" charset="0"/>
      <p:regular r:id="rId30"/>
      <p:bold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Trispace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23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4147EA-F04E-4A3F-A3AC-411C427CC68A}">
  <a:tblStyle styleId="{3F4147EA-F04E-4A3F-A3AC-411C427CC6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75A37-2356-4214-8F62-89D16F2EF7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88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600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690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66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6508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611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65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92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f8f549bcb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f8f549bcb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52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923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97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e6b3ce6a0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e6b3ce6a0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921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76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4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5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42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_1_1_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rot="1292342" flipH="1">
            <a:off x="-3321456" y="1927346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1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7"/>
          <p:cNvSpPr txBox="1">
            <a:spLocks noGrp="1"/>
          </p:cNvSpPr>
          <p:nvPr>
            <p:ph type="subTitle" idx="2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ubTitle" idx="3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4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ubTitle" idx="5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subTitle" idx="6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7"/>
          <p:cNvSpPr txBox="1">
            <a:spLocks noGrp="1"/>
          </p:cNvSpPr>
          <p:nvPr>
            <p:ph type="subTitle" idx="7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8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9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subTitle" idx="13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subTitle" idx="14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5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01692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  <p:sldLayoutId id="2147483668" r:id="rId16"/>
    <p:sldLayoutId id="2147483669" r:id="rId17"/>
    <p:sldLayoutId id="2147483670" r:id="rId18"/>
    <p:sldLayoutId id="2147483676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tkoelenkin.github.io/ai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3A1uf1Q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idigest.org/progress-and-danger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5784673" y="-305605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618204" y="341750"/>
            <a:ext cx="549185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>
                <a:solidFill>
                  <a:schemeClr val="dk2"/>
                </a:solidFill>
              </a:rPr>
              <a:t>Запознаване с изкуствения интелект</a:t>
            </a:r>
            <a:endParaRPr sz="40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3C54155-7C63-2C15-7637-7E4939AC7F2D}"/>
              </a:ext>
            </a:extLst>
          </p:cNvPr>
          <p:cNvSpPr txBox="1">
            <a:spLocks/>
          </p:cNvSpPr>
          <p:nvPr/>
        </p:nvSpPr>
        <p:spPr>
          <a:xfrm>
            <a:off x="381275" y="3227165"/>
            <a:ext cx="4413013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/>
            <a:r>
              <a:rPr lang="bg-BG" sz="1800" dirty="0"/>
              <a:t>Петко Еленкин</a:t>
            </a:r>
          </a:p>
          <a:p>
            <a:pPr algn="l"/>
            <a:r>
              <a:rPr lang="bg-BG" sz="1800" dirty="0"/>
              <a:t>Физически факултет към СУ</a:t>
            </a:r>
            <a:endParaRPr lang="en-US" sz="1800" dirty="0"/>
          </a:p>
        </p:txBody>
      </p:sp>
      <p:pic>
        <p:nvPicPr>
          <p:cNvPr id="6" name="Picture 5" descr="A close-up of a book&#10;&#10;Description automatically generated">
            <a:extLst>
              <a:ext uri="{FF2B5EF4-FFF2-40B4-BE49-F238E27FC236}">
                <a16:creationId xmlns:a16="http://schemas.microsoft.com/office/drawing/2014/main" id="{C5084F1C-CD63-6A29-D001-FB8E5551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04" y="4210879"/>
            <a:ext cx="906498" cy="906498"/>
          </a:xfrm>
          <a:prstGeom prst="rect">
            <a:avLst/>
          </a:prstGeom>
        </p:spPr>
      </p:pic>
      <p:pic>
        <p:nvPicPr>
          <p:cNvPr id="4098" name="Picture 2" descr="SU-logo / feb / Images / Media - Софийски университет &quot;Св ...">
            <a:extLst>
              <a:ext uri="{FF2B5EF4-FFF2-40B4-BE49-F238E27FC236}">
                <a16:creationId xmlns:a16="http://schemas.microsoft.com/office/drawing/2014/main" id="{5ABF6C9F-FDAC-E53C-2506-FD2963D7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44" y="4277920"/>
            <a:ext cx="607376" cy="7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633306" y="987177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 науката</a:t>
            </a:r>
            <a:endParaRPr dirty="0"/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506;p36">
            <a:extLst>
              <a:ext uri="{FF2B5EF4-FFF2-40B4-BE49-F238E27FC236}">
                <a16:creationId xmlns:a16="http://schemas.microsoft.com/office/drawing/2014/main" id="{02FBE395-77EE-9D41-41C6-A45D7C51B206}"/>
              </a:ext>
            </a:extLst>
          </p:cNvPr>
          <p:cNvSpPr txBox="1">
            <a:spLocks/>
          </p:cNvSpPr>
          <p:nvPr/>
        </p:nvSpPr>
        <p:spPr>
          <a:xfrm>
            <a:off x="3553331" y="1805919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Нови лекарства, протеини,</a:t>
            </a:r>
            <a:r>
              <a:rPr lang="en-US" dirty="0"/>
              <a:t> </a:t>
            </a:r>
            <a:r>
              <a:rPr lang="bg-BG" dirty="0"/>
              <a:t>материали...</a:t>
            </a:r>
          </a:p>
          <a:p>
            <a:pPr marL="0" indent="0"/>
            <a:r>
              <a:rPr lang="bg-BG" dirty="0"/>
              <a:t>(чуйте мнението на Алекс Зворонков)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9" name="Google Shape;507;p36">
            <a:extLst>
              <a:ext uri="{FF2B5EF4-FFF2-40B4-BE49-F238E27FC236}">
                <a16:creationId xmlns:a16="http://schemas.microsoft.com/office/drawing/2014/main" id="{21993C71-568A-286E-A7F8-8AC31520AA4C}"/>
              </a:ext>
            </a:extLst>
          </p:cNvPr>
          <p:cNvSpPr txBox="1">
            <a:spLocks/>
          </p:cNvSpPr>
          <p:nvPr/>
        </p:nvSpPr>
        <p:spPr>
          <a:xfrm>
            <a:off x="3553340" y="2699253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Помага на учените да не страдат</a:t>
            </a:r>
          </a:p>
          <a:p>
            <a:pPr marL="0" indent="0"/>
            <a:r>
              <a:rPr lang="bg-BG" dirty="0"/>
              <a:t>от своята специализация</a:t>
            </a:r>
            <a:r>
              <a:rPr lang="en-US" dirty="0"/>
              <a:t>.</a:t>
            </a:r>
          </a:p>
        </p:txBody>
      </p:sp>
      <p:sp>
        <p:nvSpPr>
          <p:cNvPr id="40" name="Google Shape;508;p36">
            <a:extLst>
              <a:ext uri="{FF2B5EF4-FFF2-40B4-BE49-F238E27FC236}">
                <a16:creationId xmlns:a16="http://schemas.microsoft.com/office/drawing/2014/main" id="{364023A4-A1F3-590D-EB37-3370B54A1384}"/>
              </a:ext>
            </a:extLst>
          </p:cNvPr>
          <p:cNvSpPr txBox="1">
            <a:spLocks/>
          </p:cNvSpPr>
          <p:nvPr/>
        </p:nvSpPr>
        <p:spPr>
          <a:xfrm>
            <a:off x="3553340" y="3592586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Отстранява културните и личните ограничения</a:t>
            </a:r>
            <a:r>
              <a:rPr lang="en-US" dirty="0"/>
              <a:t> (biases).</a:t>
            </a:r>
          </a:p>
        </p:txBody>
      </p:sp>
      <p:sp>
        <p:nvSpPr>
          <p:cNvPr id="41" name="Google Shape;509;p36">
            <a:extLst>
              <a:ext uri="{FF2B5EF4-FFF2-40B4-BE49-F238E27FC236}">
                <a16:creationId xmlns:a16="http://schemas.microsoft.com/office/drawing/2014/main" id="{45AA7491-EFB5-0D78-0FC2-13B46CB8703E}"/>
              </a:ext>
            </a:extLst>
          </p:cNvPr>
          <p:cNvSpPr txBox="1">
            <a:spLocks/>
          </p:cNvSpPr>
          <p:nvPr/>
        </p:nvSpPr>
        <p:spPr>
          <a:xfrm>
            <a:off x="3553340" y="4485919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Обработва огромно кол-во данни (</a:t>
            </a:r>
            <a:r>
              <a:rPr lang="en-US" dirty="0"/>
              <a:t>CERN!)</a:t>
            </a:r>
          </a:p>
        </p:txBody>
      </p:sp>
      <p:sp>
        <p:nvSpPr>
          <p:cNvPr id="42" name="Google Shape;510;p36">
            <a:extLst>
              <a:ext uri="{FF2B5EF4-FFF2-40B4-BE49-F238E27FC236}">
                <a16:creationId xmlns:a16="http://schemas.microsoft.com/office/drawing/2014/main" id="{6D7DFBBC-98AA-B342-3E74-02D8FD23F90B}"/>
              </a:ext>
            </a:extLst>
          </p:cNvPr>
          <p:cNvSpPr txBox="1">
            <a:spLocks/>
          </p:cNvSpPr>
          <p:nvPr/>
        </p:nvSpPr>
        <p:spPr>
          <a:xfrm>
            <a:off x="1434431" y="1805919"/>
            <a:ext cx="211890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Нови комбинации</a:t>
            </a:r>
            <a:endParaRPr lang="en-US" dirty="0"/>
          </a:p>
        </p:txBody>
      </p:sp>
      <p:sp>
        <p:nvSpPr>
          <p:cNvPr id="43" name="Google Shape;511;p36">
            <a:extLst>
              <a:ext uri="{FF2B5EF4-FFF2-40B4-BE49-F238E27FC236}">
                <a16:creationId xmlns:a16="http://schemas.microsoft.com/office/drawing/2014/main" id="{F2716278-6FF7-DF6C-6D13-65CE39B21473}"/>
              </a:ext>
            </a:extLst>
          </p:cNvPr>
          <p:cNvSpPr txBox="1">
            <a:spLocks/>
          </p:cNvSpPr>
          <p:nvPr/>
        </p:nvSpPr>
        <p:spPr>
          <a:xfrm>
            <a:off x="1434430" y="2699253"/>
            <a:ext cx="1932703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Генералист</a:t>
            </a:r>
            <a:endParaRPr lang="en-US" dirty="0"/>
          </a:p>
        </p:txBody>
      </p:sp>
      <p:sp>
        <p:nvSpPr>
          <p:cNvPr id="44" name="Google Shape;512;p36">
            <a:extLst>
              <a:ext uri="{FF2B5EF4-FFF2-40B4-BE49-F238E27FC236}">
                <a16:creationId xmlns:a16="http://schemas.microsoft.com/office/drawing/2014/main" id="{93519965-F998-C5E3-2862-347E4E3D6749}"/>
              </a:ext>
            </a:extLst>
          </p:cNvPr>
          <p:cNvSpPr txBox="1">
            <a:spLocks/>
          </p:cNvSpPr>
          <p:nvPr/>
        </p:nvSpPr>
        <p:spPr>
          <a:xfrm>
            <a:off x="1434431" y="3592586"/>
            <a:ext cx="1932702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Повече хипотези</a:t>
            </a:r>
            <a:endParaRPr lang="en-US" dirty="0"/>
          </a:p>
        </p:txBody>
      </p:sp>
      <p:sp>
        <p:nvSpPr>
          <p:cNvPr id="45" name="Google Shape;513;p36">
            <a:extLst>
              <a:ext uri="{FF2B5EF4-FFF2-40B4-BE49-F238E27FC236}">
                <a16:creationId xmlns:a16="http://schemas.microsoft.com/office/drawing/2014/main" id="{9DB37799-C08F-1F84-619E-CBB6362E6D54}"/>
              </a:ext>
            </a:extLst>
          </p:cNvPr>
          <p:cNvSpPr txBox="1">
            <a:spLocks/>
          </p:cNvSpPr>
          <p:nvPr/>
        </p:nvSpPr>
        <p:spPr>
          <a:xfrm>
            <a:off x="1253666" y="4463373"/>
            <a:ext cx="2374545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sz="1800" dirty="0"/>
              <a:t>Анализ на данни</a:t>
            </a:r>
            <a:endParaRPr lang="en-US" sz="1800" dirty="0"/>
          </a:p>
        </p:txBody>
      </p:sp>
      <p:sp>
        <p:nvSpPr>
          <p:cNvPr id="46" name="Google Shape;514;p36">
            <a:extLst>
              <a:ext uri="{FF2B5EF4-FFF2-40B4-BE49-F238E27FC236}">
                <a16:creationId xmlns:a16="http://schemas.microsoft.com/office/drawing/2014/main" id="{5C0DACA4-6AC1-EDF8-F7A1-EFA4CBD8EDA7}"/>
              </a:ext>
            </a:extLst>
          </p:cNvPr>
          <p:cNvSpPr/>
          <p:nvPr/>
        </p:nvSpPr>
        <p:spPr>
          <a:xfrm>
            <a:off x="622081" y="1752094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15;p36">
            <a:extLst>
              <a:ext uri="{FF2B5EF4-FFF2-40B4-BE49-F238E27FC236}">
                <a16:creationId xmlns:a16="http://schemas.microsoft.com/office/drawing/2014/main" id="{F77B0EF5-4610-716C-C608-9EBB9F94F4CD}"/>
              </a:ext>
            </a:extLst>
          </p:cNvPr>
          <p:cNvSpPr/>
          <p:nvPr/>
        </p:nvSpPr>
        <p:spPr>
          <a:xfrm>
            <a:off x="622081" y="2645406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6;p36">
            <a:extLst>
              <a:ext uri="{FF2B5EF4-FFF2-40B4-BE49-F238E27FC236}">
                <a16:creationId xmlns:a16="http://schemas.microsoft.com/office/drawing/2014/main" id="{0A3ED777-00E6-B5FE-D0C8-A34B0492FF6E}"/>
              </a:ext>
            </a:extLst>
          </p:cNvPr>
          <p:cNvSpPr/>
          <p:nvPr/>
        </p:nvSpPr>
        <p:spPr>
          <a:xfrm>
            <a:off x="622081" y="3538756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17;p36">
            <a:extLst>
              <a:ext uri="{FF2B5EF4-FFF2-40B4-BE49-F238E27FC236}">
                <a16:creationId xmlns:a16="http://schemas.microsoft.com/office/drawing/2014/main" id="{6CBA2DE0-3BA5-E60A-4705-4B87E6729532}"/>
              </a:ext>
            </a:extLst>
          </p:cNvPr>
          <p:cNvSpPr/>
          <p:nvPr/>
        </p:nvSpPr>
        <p:spPr>
          <a:xfrm>
            <a:off x="622081" y="4432106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2" name="Google Shape;3858;p64">
            <a:extLst>
              <a:ext uri="{FF2B5EF4-FFF2-40B4-BE49-F238E27FC236}">
                <a16:creationId xmlns:a16="http://schemas.microsoft.com/office/drawing/2014/main" id="{733B7759-E36A-4052-DB03-1DC00D7AD920}"/>
              </a:ext>
            </a:extLst>
          </p:cNvPr>
          <p:cNvGrpSpPr/>
          <p:nvPr/>
        </p:nvGrpSpPr>
        <p:grpSpPr>
          <a:xfrm>
            <a:off x="738917" y="4540970"/>
            <a:ext cx="291413" cy="292149"/>
            <a:chOff x="-61783350" y="3743950"/>
            <a:chExt cx="316650" cy="317450"/>
          </a:xfrm>
          <a:solidFill>
            <a:schemeClr val="accent1">
              <a:lumMod val="25000"/>
              <a:lumOff val="75000"/>
            </a:schemeClr>
          </a:solidFill>
        </p:grpSpPr>
        <p:sp>
          <p:nvSpPr>
            <p:cNvPr id="393" name="Google Shape;3859;p64">
              <a:extLst>
                <a:ext uri="{FF2B5EF4-FFF2-40B4-BE49-F238E27FC236}">
                  <a16:creationId xmlns:a16="http://schemas.microsoft.com/office/drawing/2014/main" id="{EAABCE95-BB6C-EB69-C6CD-0F1F7C31DFEB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860;p64">
              <a:extLst>
                <a:ext uri="{FF2B5EF4-FFF2-40B4-BE49-F238E27FC236}">
                  <a16:creationId xmlns:a16="http://schemas.microsoft.com/office/drawing/2014/main" id="{DAD18C7E-6B70-006E-230F-883F090D893F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877;p64">
            <a:extLst>
              <a:ext uri="{FF2B5EF4-FFF2-40B4-BE49-F238E27FC236}">
                <a16:creationId xmlns:a16="http://schemas.microsoft.com/office/drawing/2014/main" id="{B8096688-2808-840C-54B2-4851F1581C17}"/>
              </a:ext>
            </a:extLst>
          </p:cNvPr>
          <p:cNvGrpSpPr/>
          <p:nvPr/>
        </p:nvGrpSpPr>
        <p:grpSpPr>
          <a:xfrm>
            <a:off x="756128" y="3623547"/>
            <a:ext cx="277235" cy="274279"/>
            <a:chOff x="581525" y="3254850"/>
            <a:chExt cx="297750" cy="294575"/>
          </a:xfrm>
          <a:solidFill>
            <a:schemeClr val="accent1">
              <a:lumMod val="25000"/>
              <a:lumOff val="75000"/>
            </a:schemeClr>
          </a:solidFill>
        </p:grpSpPr>
        <p:sp>
          <p:nvSpPr>
            <p:cNvPr id="396" name="Google Shape;3878;p64">
              <a:extLst>
                <a:ext uri="{FF2B5EF4-FFF2-40B4-BE49-F238E27FC236}">
                  <a16:creationId xmlns:a16="http://schemas.microsoft.com/office/drawing/2014/main" id="{E87F2A11-9CE1-58D9-2646-6060D62685C5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79;p64">
              <a:extLst>
                <a:ext uri="{FF2B5EF4-FFF2-40B4-BE49-F238E27FC236}">
                  <a16:creationId xmlns:a16="http://schemas.microsoft.com/office/drawing/2014/main" id="{D27A76CF-17B9-C18B-1599-07C791460DE9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880;p64">
              <a:extLst>
                <a:ext uri="{FF2B5EF4-FFF2-40B4-BE49-F238E27FC236}">
                  <a16:creationId xmlns:a16="http://schemas.microsoft.com/office/drawing/2014/main" id="{0177DE04-3826-E40A-0673-B07EA2E2C48D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009;p64">
            <a:extLst>
              <a:ext uri="{FF2B5EF4-FFF2-40B4-BE49-F238E27FC236}">
                <a16:creationId xmlns:a16="http://schemas.microsoft.com/office/drawing/2014/main" id="{614E88FF-E43D-77D6-7C6E-3BFDA9099AA7}"/>
              </a:ext>
            </a:extLst>
          </p:cNvPr>
          <p:cNvSpPr/>
          <p:nvPr/>
        </p:nvSpPr>
        <p:spPr>
          <a:xfrm>
            <a:off x="735486" y="1877629"/>
            <a:ext cx="274302" cy="273557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021;p64">
            <a:extLst>
              <a:ext uri="{FF2B5EF4-FFF2-40B4-BE49-F238E27FC236}">
                <a16:creationId xmlns:a16="http://schemas.microsoft.com/office/drawing/2014/main" id="{E2650D0B-E363-B644-3450-8DDD7F5247F5}"/>
              </a:ext>
            </a:extLst>
          </p:cNvPr>
          <p:cNvSpPr/>
          <p:nvPr/>
        </p:nvSpPr>
        <p:spPr>
          <a:xfrm>
            <a:off x="735486" y="2779663"/>
            <a:ext cx="289712" cy="276304"/>
          </a:xfrm>
          <a:custGeom>
            <a:avLst/>
            <a:gdLst/>
            <a:ahLst/>
            <a:cxnLst/>
            <a:rect l="l" t="t" r="r" b="b"/>
            <a:pathLst>
              <a:path w="12446" h="11870" extrusionOk="0">
                <a:moveTo>
                  <a:pt x="9421" y="1410"/>
                </a:moveTo>
                <a:cubicBezTo>
                  <a:pt x="9775" y="1410"/>
                  <a:pt x="10130" y="1544"/>
                  <a:pt x="10397" y="1812"/>
                </a:cubicBezTo>
                <a:cubicBezTo>
                  <a:pt x="10901" y="2316"/>
                  <a:pt x="10901" y="3198"/>
                  <a:pt x="10366" y="3734"/>
                </a:cubicBezTo>
                <a:lnTo>
                  <a:pt x="9169" y="4931"/>
                </a:lnTo>
                <a:cubicBezTo>
                  <a:pt x="8948" y="5152"/>
                  <a:pt x="8633" y="5278"/>
                  <a:pt x="8318" y="5309"/>
                </a:cubicBezTo>
                <a:lnTo>
                  <a:pt x="8476" y="5152"/>
                </a:lnTo>
                <a:cubicBezTo>
                  <a:pt x="8854" y="4773"/>
                  <a:pt x="8854" y="4112"/>
                  <a:pt x="8476" y="3702"/>
                </a:cubicBezTo>
                <a:cubicBezTo>
                  <a:pt x="8271" y="3513"/>
                  <a:pt x="8003" y="3419"/>
                  <a:pt x="7739" y="3419"/>
                </a:cubicBezTo>
                <a:cubicBezTo>
                  <a:pt x="7475" y="3419"/>
                  <a:pt x="7215" y="3513"/>
                  <a:pt x="7026" y="3702"/>
                </a:cubicBezTo>
                <a:lnTo>
                  <a:pt x="6869" y="3860"/>
                </a:lnTo>
                <a:cubicBezTo>
                  <a:pt x="6900" y="3545"/>
                  <a:pt x="7026" y="3230"/>
                  <a:pt x="7247" y="3009"/>
                </a:cubicBezTo>
                <a:lnTo>
                  <a:pt x="8444" y="1812"/>
                </a:lnTo>
                <a:cubicBezTo>
                  <a:pt x="8712" y="1544"/>
                  <a:pt x="9066" y="1410"/>
                  <a:pt x="9421" y="1410"/>
                </a:cubicBezTo>
                <a:close/>
                <a:moveTo>
                  <a:pt x="4128" y="6475"/>
                </a:moveTo>
                <a:lnTo>
                  <a:pt x="3970" y="6601"/>
                </a:lnTo>
                <a:cubicBezTo>
                  <a:pt x="3592" y="7010"/>
                  <a:pt x="3592" y="7672"/>
                  <a:pt x="3970" y="8081"/>
                </a:cubicBezTo>
                <a:cubicBezTo>
                  <a:pt x="4175" y="8270"/>
                  <a:pt x="4443" y="8365"/>
                  <a:pt x="4711" y="8365"/>
                </a:cubicBezTo>
                <a:cubicBezTo>
                  <a:pt x="4978" y="8365"/>
                  <a:pt x="5246" y="8270"/>
                  <a:pt x="5451" y="8081"/>
                </a:cubicBezTo>
                <a:lnTo>
                  <a:pt x="5577" y="7924"/>
                </a:lnTo>
                <a:lnTo>
                  <a:pt x="5577" y="7924"/>
                </a:lnTo>
                <a:cubicBezTo>
                  <a:pt x="5640" y="8270"/>
                  <a:pt x="5483" y="8586"/>
                  <a:pt x="5231" y="8838"/>
                </a:cubicBezTo>
                <a:lnTo>
                  <a:pt x="4065" y="10003"/>
                </a:lnTo>
                <a:cubicBezTo>
                  <a:pt x="3781" y="10271"/>
                  <a:pt x="3427" y="10405"/>
                  <a:pt x="3072" y="10405"/>
                </a:cubicBezTo>
                <a:cubicBezTo>
                  <a:pt x="2718" y="10405"/>
                  <a:pt x="2364" y="10271"/>
                  <a:pt x="2080" y="10003"/>
                </a:cubicBezTo>
                <a:cubicBezTo>
                  <a:pt x="1544" y="9468"/>
                  <a:pt x="1544" y="8586"/>
                  <a:pt x="2080" y="8050"/>
                </a:cubicBezTo>
                <a:lnTo>
                  <a:pt x="3277" y="6853"/>
                </a:lnTo>
                <a:cubicBezTo>
                  <a:pt x="3498" y="6601"/>
                  <a:pt x="3813" y="6506"/>
                  <a:pt x="4128" y="6475"/>
                </a:cubicBezTo>
                <a:close/>
                <a:moveTo>
                  <a:pt x="9373" y="0"/>
                </a:moveTo>
                <a:cubicBezTo>
                  <a:pt x="8665" y="0"/>
                  <a:pt x="7956" y="268"/>
                  <a:pt x="7404" y="804"/>
                </a:cubicBezTo>
                <a:lnTo>
                  <a:pt x="6239" y="1970"/>
                </a:lnTo>
                <a:cubicBezTo>
                  <a:pt x="5451" y="2757"/>
                  <a:pt x="5199" y="3986"/>
                  <a:pt x="5640" y="4994"/>
                </a:cubicBezTo>
                <a:lnTo>
                  <a:pt x="5325" y="5309"/>
                </a:lnTo>
                <a:cubicBezTo>
                  <a:pt x="4994" y="5170"/>
                  <a:pt x="4634" y="5100"/>
                  <a:pt x="4270" y="5100"/>
                </a:cubicBezTo>
                <a:cubicBezTo>
                  <a:pt x="3562" y="5100"/>
                  <a:pt x="2842" y="5366"/>
                  <a:pt x="2301" y="5908"/>
                </a:cubicBezTo>
                <a:lnTo>
                  <a:pt x="1103" y="7105"/>
                </a:lnTo>
                <a:cubicBezTo>
                  <a:pt x="1" y="8144"/>
                  <a:pt x="1" y="9940"/>
                  <a:pt x="1103" y="11043"/>
                </a:cubicBezTo>
                <a:cubicBezTo>
                  <a:pt x="1655" y="11594"/>
                  <a:pt x="2364" y="11870"/>
                  <a:pt x="3072" y="11870"/>
                </a:cubicBezTo>
                <a:cubicBezTo>
                  <a:pt x="3781" y="11870"/>
                  <a:pt x="4490" y="11594"/>
                  <a:pt x="5041" y="11043"/>
                </a:cubicBezTo>
                <a:lnTo>
                  <a:pt x="6239" y="9846"/>
                </a:lnTo>
                <a:cubicBezTo>
                  <a:pt x="7026" y="9058"/>
                  <a:pt x="7247" y="7829"/>
                  <a:pt x="6806" y="6821"/>
                </a:cubicBezTo>
                <a:lnTo>
                  <a:pt x="7121" y="6506"/>
                </a:lnTo>
                <a:cubicBezTo>
                  <a:pt x="7473" y="6656"/>
                  <a:pt x="7840" y="6729"/>
                  <a:pt x="8204" y="6729"/>
                </a:cubicBezTo>
                <a:cubicBezTo>
                  <a:pt x="8914" y="6729"/>
                  <a:pt x="9614" y="6449"/>
                  <a:pt x="10177" y="5908"/>
                </a:cubicBezTo>
                <a:lnTo>
                  <a:pt x="11342" y="4742"/>
                </a:lnTo>
                <a:cubicBezTo>
                  <a:pt x="12445" y="3639"/>
                  <a:pt x="12445" y="1907"/>
                  <a:pt x="11342" y="804"/>
                </a:cubicBezTo>
                <a:cubicBezTo>
                  <a:pt x="10791" y="268"/>
                  <a:pt x="10082" y="0"/>
                  <a:pt x="9373" y="0"/>
                </a:cubicBezTo>
                <a:close/>
              </a:path>
            </a:pathLst>
          </a:custGeom>
          <a:solidFill>
            <a:schemeClr val="accent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52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611004" y="4027743"/>
            <a:ext cx="6577816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„Хората не осъзнават влиянието, което генеративната химия оказва в момента върху проектирането на нови материали и особено върху откриването на лекарства."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През последните две години Insilico е </a:t>
            </a:r>
            <a:r>
              <a:rPr lang="bg-BG" sz="1400" dirty="0"/>
              <a:t>избрала</a:t>
            </a:r>
            <a:r>
              <a:rPr lang="ru-RU" sz="1400" dirty="0"/>
              <a:t> 18 предклинични кандидати, като е използвала генеративен изкуствен интелект. „Обикновено, за да постигнем същата цел, ще ни трябват четири или пет години и вероятно ще ни струва десетократно по-скъпо“.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„Така че сега ИИ позволява значително намаляване на разходите, спестяване на време, увеличаване на вероятността за успех и ви позволява да навлезете в територии, които преди това не са били икономически осъществими. А това вероятно ще направи лекарствата по-евтини и по-достъпни за всички хора на планетата“.</a:t>
            </a:r>
            <a:endParaRPr lang="bg-B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537D91-7AF3-D78C-D540-6683D94B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25" y="2903737"/>
            <a:ext cx="1578171" cy="1592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528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678739" y="95417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 изкуството</a:t>
            </a:r>
            <a:endParaRPr dirty="0"/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506;p36">
            <a:extLst>
              <a:ext uri="{FF2B5EF4-FFF2-40B4-BE49-F238E27FC236}">
                <a16:creationId xmlns:a16="http://schemas.microsoft.com/office/drawing/2014/main" id="{8A82C6B7-DD9D-28BB-153E-2854EB05039A}"/>
              </a:ext>
            </a:extLst>
          </p:cNvPr>
          <p:cNvSpPr txBox="1">
            <a:spLocks/>
          </p:cNvSpPr>
          <p:nvPr/>
        </p:nvSpPr>
        <p:spPr>
          <a:xfrm>
            <a:off x="3553331" y="1805919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Един модел може да даде повече детайли, да разпознава фалшименти.</a:t>
            </a:r>
            <a:endParaRPr lang="en-US" dirty="0"/>
          </a:p>
        </p:txBody>
      </p:sp>
      <p:sp>
        <p:nvSpPr>
          <p:cNvPr id="39" name="Google Shape;507;p36">
            <a:extLst>
              <a:ext uri="{FF2B5EF4-FFF2-40B4-BE49-F238E27FC236}">
                <a16:creationId xmlns:a16="http://schemas.microsoft.com/office/drawing/2014/main" id="{B502AED5-0FBA-7404-D574-310638BA901E}"/>
              </a:ext>
            </a:extLst>
          </p:cNvPr>
          <p:cNvSpPr txBox="1">
            <a:spLocks/>
          </p:cNvSpPr>
          <p:nvPr/>
        </p:nvSpPr>
        <p:spPr>
          <a:xfrm>
            <a:off x="3553340" y="2699253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Отново </a:t>
            </a:r>
            <a:r>
              <a:rPr lang="en-US" dirty="0"/>
              <a:t>Midjourney, stable diffusion, DALL-E.</a:t>
            </a:r>
          </a:p>
        </p:txBody>
      </p:sp>
      <p:sp>
        <p:nvSpPr>
          <p:cNvPr id="42" name="Google Shape;510;p36">
            <a:extLst>
              <a:ext uri="{FF2B5EF4-FFF2-40B4-BE49-F238E27FC236}">
                <a16:creationId xmlns:a16="http://schemas.microsoft.com/office/drawing/2014/main" id="{8F71EB98-56B3-49DE-001D-7894F45FE477}"/>
              </a:ext>
            </a:extLst>
          </p:cNvPr>
          <p:cNvSpPr txBox="1">
            <a:spLocks/>
          </p:cNvSpPr>
          <p:nvPr/>
        </p:nvSpPr>
        <p:spPr>
          <a:xfrm>
            <a:off x="1434431" y="1805919"/>
            <a:ext cx="211890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Разпознаване</a:t>
            </a:r>
            <a:endParaRPr lang="en-US" dirty="0"/>
          </a:p>
        </p:txBody>
      </p:sp>
      <p:sp>
        <p:nvSpPr>
          <p:cNvPr id="43" name="Google Shape;511;p36">
            <a:extLst>
              <a:ext uri="{FF2B5EF4-FFF2-40B4-BE49-F238E27FC236}">
                <a16:creationId xmlns:a16="http://schemas.microsoft.com/office/drawing/2014/main" id="{CB671FEA-31A8-52B8-A1E3-9C4F708E8F28}"/>
              </a:ext>
            </a:extLst>
          </p:cNvPr>
          <p:cNvSpPr txBox="1">
            <a:spLocks/>
          </p:cNvSpPr>
          <p:nvPr/>
        </p:nvSpPr>
        <p:spPr>
          <a:xfrm>
            <a:off x="1434430" y="2699253"/>
            <a:ext cx="1932703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Всеки може да твори</a:t>
            </a:r>
            <a:endParaRPr lang="en-US" dirty="0"/>
          </a:p>
        </p:txBody>
      </p:sp>
      <p:sp>
        <p:nvSpPr>
          <p:cNvPr id="46" name="Google Shape;514;p36">
            <a:extLst>
              <a:ext uri="{FF2B5EF4-FFF2-40B4-BE49-F238E27FC236}">
                <a16:creationId xmlns:a16="http://schemas.microsoft.com/office/drawing/2014/main" id="{10F682A6-93AF-1274-3B81-38DC07C6457B}"/>
              </a:ext>
            </a:extLst>
          </p:cNvPr>
          <p:cNvSpPr/>
          <p:nvPr/>
        </p:nvSpPr>
        <p:spPr>
          <a:xfrm>
            <a:off x="622081" y="1752094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515;p36">
            <a:extLst>
              <a:ext uri="{FF2B5EF4-FFF2-40B4-BE49-F238E27FC236}">
                <a16:creationId xmlns:a16="http://schemas.microsoft.com/office/drawing/2014/main" id="{02024A75-4BC0-2BF7-F802-89DC000749D9}"/>
              </a:ext>
            </a:extLst>
          </p:cNvPr>
          <p:cNvSpPr/>
          <p:nvPr/>
        </p:nvSpPr>
        <p:spPr>
          <a:xfrm>
            <a:off x="622081" y="2645406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399;p63">
            <a:extLst>
              <a:ext uri="{FF2B5EF4-FFF2-40B4-BE49-F238E27FC236}">
                <a16:creationId xmlns:a16="http://schemas.microsoft.com/office/drawing/2014/main" id="{4FE44EC1-67BD-C0D0-3D5E-CBCD7CA76D4B}"/>
              </a:ext>
            </a:extLst>
          </p:cNvPr>
          <p:cNvGrpSpPr/>
          <p:nvPr/>
        </p:nvGrpSpPr>
        <p:grpSpPr>
          <a:xfrm>
            <a:off x="735003" y="1919481"/>
            <a:ext cx="279825" cy="177256"/>
            <a:chOff x="-27721750" y="3598250"/>
            <a:chExt cx="297750" cy="1914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93" name="Google Shape;3400;p63">
              <a:extLst>
                <a:ext uri="{FF2B5EF4-FFF2-40B4-BE49-F238E27FC236}">
                  <a16:creationId xmlns:a16="http://schemas.microsoft.com/office/drawing/2014/main" id="{DB06E14E-8D70-001E-474A-BEB9500DBB3B}"/>
                </a:ext>
              </a:extLst>
            </p:cNvPr>
            <p:cNvSpPr/>
            <p:nvPr/>
          </p:nvSpPr>
          <p:spPr>
            <a:xfrm>
              <a:off x="-27616200" y="3651800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401;p63">
              <a:extLst>
                <a:ext uri="{FF2B5EF4-FFF2-40B4-BE49-F238E27FC236}">
                  <a16:creationId xmlns:a16="http://schemas.microsoft.com/office/drawing/2014/main" id="{2810C264-A241-8DE5-4F83-2F35B136CD55}"/>
                </a:ext>
              </a:extLst>
            </p:cNvPr>
            <p:cNvSpPr/>
            <p:nvPr/>
          </p:nvSpPr>
          <p:spPr>
            <a:xfrm>
              <a:off x="-27721750" y="3598250"/>
              <a:ext cx="297750" cy="191400"/>
            </a:xfrm>
            <a:custGeom>
              <a:avLst/>
              <a:gdLst/>
              <a:ahLst/>
              <a:cxnLst/>
              <a:rect l="l" t="t" r="r" b="b"/>
              <a:pathLst>
                <a:path w="11910" h="7656" extrusionOk="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639;p63">
            <a:extLst>
              <a:ext uri="{FF2B5EF4-FFF2-40B4-BE49-F238E27FC236}">
                <a16:creationId xmlns:a16="http://schemas.microsoft.com/office/drawing/2014/main" id="{FA95AEB0-E8FC-6B95-5CE0-9EA93B7729C1}"/>
              </a:ext>
            </a:extLst>
          </p:cNvPr>
          <p:cNvSpPr/>
          <p:nvPr/>
        </p:nvSpPr>
        <p:spPr>
          <a:xfrm>
            <a:off x="729395" y="2774354"/>
            <a:ext cx="297401" cy="286921"/>
          </a:xfrm>
          <a:custGeom>
            <a:avLst/>
            <a:gdLst/>
            <a:ahLst/>
            <a:cxnLst/>
            <a:rect l="l" t="t" r="r" b="b"/>
            <a:pathLst>
              <a:path w="13139" h="12676" extrusionOk="0">
                <a:moveTo>
                  <a:pt x="7184" y="1702"/>
                </a:moveTo>
                <a:cubicBezTo>
                  <a:pt x="7909" y="1702"/>
                  <a:pt x="8444" y="2237"/>
                  <a:pt x="8444" y="2962"/>
                </a:cubicBezTo>
                <a:cubicBezTo>
                  <a:pt x="8444" y="3623"/>
                  <a:pt x="7877" y="4222"/>
                  <a:pt x="7184" y="4222"/>
                </a:cubicBezTo>
                <a:cubicBezTo>
                  <a:pt x="6491" y="4222"/>
                  <a:pt x="5955" y="3655"/>
                  <a:pt x="5955" y="2962"/>
                </a:cubicBezTo>
                <a:cubicBezTo>
                  <a:pt x="5955" y="2237"/>
                  <a:pt x="6491" y="1702"/>
                  <a:pt x="7184" y="1702"/>
                </a:cubicBezTo>
                <a:close/>
                <a:moveTo>
                  <a:pt x="3813" y="2521"/>
                </a:moveTo>
                <a:cubicBezTo>
                  <a:pt x="4506" y="2521"/>
                  <a:pt x="5073" y="3056"/>
                  <a:pt x="5073" y="3781"/>
                </a:cubicBezTo>
                <a:cubicBezTo>
                  <a:pt x="5073" y="4474"/>
                  <a:pt x="4506" y="5041"/>
                  <a:pt x="3813" y="5041"/>
                </a:cubicBezTo>
                <a:cubicBezTo>
                  <a:pt x="3088" y="5041"/>
                  <a:pt x="2553" y="4474"/>
                  <a:pt x="2553" y="3781"/>
                </a:cubicBezTo>
                <a:cubicBezTo>
                  <a:pt x="2521" y="3056"/>
                  <a:pt x="3088" y="2521"/>
                  <a:pt x="3813" y="2521"/>
                </a:cubicBezTo>
                <a:close/>
                <a:moveTo>
                  <a:pt x="2931" y="5892"/>
                </a:moveTo>
                <a:cubicBezTo>
                  <a:pt x="3656" y="5892"/>
                  <a:pt x="4191" y="6459"/>
                  <a:pt x="4191" y="7152"/>
                </a:cubicBezTo>
                <a:cubicBezTo>
                  <a:pt x="4191" y="7877"/>
                  <a:pt x="3656" y="8412"/>
                  <a:pt x="2931" y="8412"/>
                </a:cubicBezTo>
                <a:cubicBezTo>
                  <a:pt x="2238" y="8412"/>
                  <a:pt x="1671" y="7877"/>
                  <a:pt x="1671" y="7152"/>
                </a:cubicBezTo>
                <a:cubicBezTo>
                  <a:pt x="1671" y="6459"/>
                  <a:pt x="2238" y="5892"/>
                  <a:pt x="2931" y="5892"/>
                </a:cubicBezTo>
                <a:close/>
                <a:moveTo>
                  <a:pt x="5514" y="8475"/>
                </a:moveTo>
                <a:cubicBezTo>
                  <a:pt x="6207" y="8475"/>
                  <a:pt x="6775" y="9011"/>
                  <a:pt x="6775" y="9735"/>
                </a:cubicBezTo>
                <a:cubicBezTo>
                  <a:pt x="6775" y="10397"/>
                  <a:pt x="6176" y="10996"/>
                  <a:pt x="5514" y="10996"/>
                </a:cubicBezTo>
                <a:cubicBezTo>
                  <a:pt x="4790" y="10996"/>
                  <a:pt x="4254" y="10429"/>
                  <a:pt x="4254" y="9735"/>
                </a:cubicBezTo>
                <a:cubicBezTo>
                  <a:pt x="4254" y="9011"/>
                  <a:pt x="4790" y="8475"/>
                  <a:pt x="5514" y="8475"/>
                </a:cubicBezTo>
                <a:close/>
                <a:moveTo>
                  <a:pt x="6333" y="0"/>
                </a:moveTo>
                <a:cubicBezTo>
                  <a:pt x="2836" y="0"/>
                  <a:pt x="1" y="2836"/>
                  <a:pt x="1" y="6333"/>
                </a:cubicBezTo>
                <a:cubicBezTo>
                  <a:pt x="1" y="9420"/>
                  <a:pt x="2143" y="11878"/>
                  <a:pt x="4916" y="12508"/>
                </a:cubicBezTo>
                <a:cubicBezTo>
                  <a:pt x="5408" y="12621"/>
                  <a:pt x="5838" y="12675"/>
                  <a:pt x="6211" y="12675"/>
                </a:cubicBezTo>
                <a:cubicBezTo>
                  <a:pt x="7914" y="12675"/>
                  <a:pt x="8444" y="11545"/>
                  <a:pt x="8444" y="9735"/>
                </a:cubicBezTo>
                <a:cubicBezTo>
                  <a:pt x="8444" y="9011"/>
                  <a:pt x="9011" y="8475"/>
                  <a:pt x="9705" y="8475"/>
                </a:cubicBezTo>
                <a:cubicBezTo>
                  <a:pt x="11878" y="8475"/>
                  <a:pt x="13139" y="7719"/>
                  <a:pt x="12508" y="4915"/>
                </a:cubicBezTo>
                <a:cubicBezTo>
                  <a:pt x="11878" y="2206"/>
                  <a:pt x="9452" y="0"/>
                  <a:pt x="6333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1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955181" y="1893377"/>
            <a:ext cx="1861930" cy="186193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955181" y="2203438"/>
            <a:ext cx="1861930" cy="1171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bg-BG" sz="6000" dirty="0"/>
              <a:t>3</a:t>
            </a:r>
            <a:endParaRPr sz="6000" dirty="0"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3817111" y="2495542"/>
            <a:ext cx="3973846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Влияние върху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работните места</a:t>
            </a:r>
            <a:endParaRPr lang="en-US" sz="3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D1F04AF-6B5A-D75F-44AD-2754B175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subTitle" idx="2"/>
          </p:nvPr>
        </p:nvSpPr>
        <p:spPr>
          <a:xfrm>
            <a:off x="2319277" y="2192880"/>
            <a:ext cx="4896863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2000" dirty="0"/>
              <a:t> Повече изчислителни ресурси;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2000" dirty="0"/>
              <a:t> Скорост на обмен на информация;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2000" dirty="0"/>
              <a:t> Лесно се клонира;</a:t>
            </a:r>
            <a:endParaRPr lang="en-US" sz="2000" dirty="0"/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en-US" sz="2000" dirty="0"/>
              <a:t> </a:t>
            </a:r>
            <a:r>
              <a:rPr lang="bg-BG" sz="2000" dirty="0"/>
              <a:t>Със сигурност не е </a:t>
            </a:r>
            <a:r>
              <a:rPr lang="en-US" sz="2000" dirty="0"/>
              <a:t>Homo Simpson!</a:t>
            </a:r>
            <a:endParaRPr lang="bg-BG" sz="2000"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3"/>
          </p:nvPr>
        </p:nvSpPr>
        <p:spPr>
          <a:xfrm>
            <a:off x="2192455" y="1470656"/>
            <a:ext cx="4505446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Предимства на ИИ</a:t>
            </a:r>
            <a:endParaRPr sz="3600" dirty="0"/>
          </a:p>
        </p:txBody>
      </p:sp>
      <p:grpSp>
        <p:nvGrpSpPr>
          <p:cNvPr id="464" name="Google Shape;464;p34"/>
          <p:cNvGrpSpPr/>
          <p:nvPr/>
        </p:nvGrpSpPr>
        <p:grpSpPr>
          <a:xfrm>
            <a:off x="6611762" y="1219046"/>
            <a:ext cx="425921" cy="487457"/>
            <a:chOff x="1146624" y="1548605"/>
            <a:chExt cx="425921" cy="487457"/>
          </a:xfrm>
        </p:grpSpPr>
        <p:sp>
          <p:nvSpPr>
            <p:cNvPr id="465" name="Google Shape;465;p34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C1E668-8B50-19B8-6534-632A6F85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3" y="1673756"/>
            <a:ext cx="1621677" cy="30421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subTitle" idx="2"/>
          </p:nvPr>
        </p:nvSpPr>
        <p:spPr>
          <a:xfrm>
            <a:off x="472632" y="1977573"/>
            <a:ext cx="8198734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1800" dirty="0"/>
              <a:t> себесъхранение, защото ако е разрушен, няма да може да действа в бъдеще и </a:t>
            </a:r>
            <a:r>
              <a:rPr lang="bg-BG" sz="1800" dirty="0">
                <a:solidFill>
                  <a:srgbClr val="FF0000"/>
                </a:solidFill>
              </a:rPr>
              <a:t>максимално</a:t>
            </a:r>
            <a:r>
              <a:rPr lang="bg-BG" sz="1800" dirty="0"/>
              <a:t> да удовлетвори настоящите си цели;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1800" dirty="0"/>
              <a:t> запази настоящите си цели, защото ако бъдат променени, тогава в бъдещето ще е по-малко вероятно да действа и </a:t>
            </a:r>
            <a:r>
              <a:rPr lang="bg-BG" sz="1800" dirty="0">
                <a:solidFill>
                  <a:srgbClr val="FF0000"/>
                </a:solidFill>
              </a:rPr>
              <a:t>максимално</a:t>
            </a:r>
            <a:r>
              <a:rPr lang="bg-BG" sz="1800" dirty="0"/>
              <a:t> да удовлетвори настоящите си цели;</a:t>
            </a:r>
          </a:p>
          <a:p>
            <a:pPr marL="171450" lvl="0" indent="-171450" rtl="0"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bg-BG" sz="1800" dirty="0"/>
              <a:t> </a:t>
            </a:r>
            <a:r>
              <a:rPr lang="bg-BG" sz="1800" dirty="0">
                <a:solidFill>
                  <a:srgbClr val="FF0000"/>
                </a:solidFill>
              </a:rPr>
              <a:t>увеличи</a:t>
            </a:r>
            <a:r>
              <a:rPr lang="bg-BG" sz="1800" dirty="0"/>
              <a:t> рационалността и интелигентността си, защото това ще подобри качеството на взетите решения, което води до по-лесно осъществяване на целите си;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bg-BG" sz="1800" dirty="0"/>
              <a:t>да </a:t>
            </a:r>
            <a:r>
              <a:rPr lang="bg-BG" sz="1800" dirty="0">
                <a:solidFill>
                  <a:srgbClr val="FF0000"/>
                </a:solidFill>
              </a:rPr>
              <a:t>натрупа</a:t>
            </a:r>
            <a:r>
              <a:rPr lang="bg-BG" sz="1800" dirty="0"/>
              <a:t> ресурси с цел да се впрегнат в постигане на резултати.</a:t>
            </a:r>
            <a:endParaRPr lang="en-US" sz="1800"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3"/>
          </p:nvPr>
        </p:nvSpPr>
        <p:spPr>
          <a:xfrm>
            <a:off x="431928" y="1447228"/>
            <a:ext cx="8280143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Какви са възможните цели на ИИ?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04269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subTitle" idx="2"/>
          </p:nvPr>
        </p:nvSpPr>
        <p:spPr>
          <a:xfrm>
            <a:off x="431928" y="2759750"/>
            <a:ext cx="2553954" cy="770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sz="1800" dirty="0"/>
              <a:t>Правим безопасен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sz="1800" dirty="0"/>
              <a:t>изкуствен интелект.</a:t>
            </a:r>
            <a:endParaRPr lang="en-US" sz="1800"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3"/>
          </p:nvPr>
        </p:nvSpPr>
        <p:spPr>
          <a:xfrm>
            <a:off x="431928" y="1447228"/>
            <a:ext cx="8280143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Въпросът за свободното време</a:t>
            </a:r>
            <a:endParaRPr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42A694-3D6A-8C28-6AFE-0B850AB5AACD}"/>
              </a:ext>
            </a:extLst>
          </p:cNvPr>
          <p:cNvCxnSpPr>
            <a:cxnSpLocks/>
          </p:cNvCxnSpPr>
          <p:nvPr/>
        </p:nvCxnSpPr>
        <p:spPr>
          <a:xfrm>
            <a:off x="2681082" y="3137950"/>
            <a:ext cx="76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459;p34">
            <a:extLst>
              <a:ext uri="{FF2B5EF4-FFF2-40B4-BE49-F238E27FC236}">
                <a16:creationId xmlns:a16="http://schemas.microsoft.com/office/drawing/2014/main" id="{CC567C6E-C486-79F1-388E-389826413B21}"/>
              </a:ext>
            </a:extLst>
          </p:cNvPr>
          <p:cNvSpPr txBox="1">
            <a:spLocks/>
          </p:cNvSpPr>
          <p:nvPr/>
        </p:nvSpPr>
        <p:spPr>
          <a:xfrm>
            <a:off x="3442010" y="2746563"/>
            <a:ext cx="2553954" cy="7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sz="1800" dirty="0"/>
              <a:t>Постижения в науката, техниката, литературата,...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5D035F-7789-FD5F-FB63-9194CEFD9D48}"/>
              </a:ext>
            </a:extLst>
          </p:cNvPr>
          <p:cNvCxnSpPr>
            <a:cxnSpLocks/>
          </p:cNvCxnSpPr>
          <p:nvPr/>
        </p:nvCxnSpPr>
        <p:spPr>
          <a:xfrm>
            <a:off x="5699670" y="3145014"/>
            <a:ext cx="76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459;p34">
            <a:extLst>
              <a:ext uri="{FF2B5EF4-FFF2-40B4-BE49-F238E27FC236}">
                <a16:creationId xmlns:a16="http://schemas.microsoft.com/office/drawing/2014/main" id="{33D8FEBE-6EC6-D971-7D90-4E8662480EB0}"/>
              </a:ext>
            </a:extLst>
          </p:cNvPr>
          <p:cNvSpPr txBox="1">
            <a:spLocks/>
          </p:cNvSpPr>
          <p:nvPr/>
        </p:nvSpPr>
        <p:spPr>
          <a:xfrm>
            <a:off x="6452092" y="2746563"/>
            <a:ext cx="2553954" cy="7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sz="1800" dirty="0"/>
              <a:t>Имаме повече свободно време. Какво ще го правим?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702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4"/>
          <p:cNvSpPr txBox="1">
            <a:spLocks noGrp="1"/>
          </p:cNvSpPr>
          <p:nvPr>
            <p:ph type="subTitle" idx="2"/>
          </p:nvPr>
        </p:nvSpPr>
        <p:spPr>
          <a:xfrm>
            <a:off x="431928" y="2759750"/>
            <a:ext cx="2553954" cy="770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sz="1800" dirty="0"/>
              <a:t>Правим безопасен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bg-BG" sz="1800" dirty="0"/>
              <a:t>изкуствен интелект.</a:t>
            </a:r>
            <a:endParaRPr lang="en-US" sz="1800" dirty="0"/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3"/>
          </p:nvPr>
        </p:nvSpPr>
        <p:spPr>
          <a:xfrm>
            <a:off x="431928" y="1447228"/>
            <a:ext cx="8280143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Въпросът за свободното време</a:t>
            </a:r>
            <a:endParaRPr sz="36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42A694-3D6A-8C28-6AFE-0B850AB5AACD}"/>
              </a:ext>
            </a:extLst>
          </p:cNvPr>
          <p:cNvCxnSpPr>
            <a:cxnSpLocks/>
          </p:cNvCxnSpPr>
          <p:nvPr/>
        </p:nvCxnSpPr>
        <p:spPr>
          <a:xfrm>
            <a:off x="2681082" y="3137950"/>
            <a:ext cx="76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459;p34">
            <a:extLst>
              <a:ext uri="{FF2B5EF4-FFF2-40B4-BE49-F238E27FC236}">
                <a16:creationId xmlns:a16="http://schemas.microsoft.com/office/drawing/2014/main" id="{CC567C6E-C486-79F1-388E-389826413B21}"/>
              </a:ext>
            </a:extLst>
          </p:cNvPr>
          <p:cNvSpPr txBox="1">
            <a:spLocks/>
          </p:cNvSpPr>
          <p:nvPr/>
        </p:nvSpPr>
        <p:spPr>
          <a:xfrm>
            <a:off x="3442010" y="2746563"/>
            <a:ext cx="2553954" cy="7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sz="1800" dirty="0"/>
              <a:t>Постижения в науката, техниката, литературата,...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5D035F-7789-FD5F-FB63-9194CEFD9D48}"/>
              </a:ext>
            </a:extLst>
          </p:cNvPr>
          <p:cNvCxnSpPr>
            <a:cxnSpLocks/>
          </p:cNvCxnSpPr>
          <p:nvPr/>
        </p:nvCxnSpPr>
        <p:spPr>
          <a:xfrm>
            <a:off x="5699670" y="3145014"/>
            <a:ext cx="7609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459;p34">
            <a:extLst>
              <a:ext uri="{FF2B5EF4-FFF2-40B4-BE49-F238E27FC236}">
                <a16:creationId xmlns:a16="http://schemas.microsoft.com/office/drawing/2014/main" id="{33D8FEBE-6EC6-D971-7D90-4E8662480EB0}"/>
              </a:ext>
            </a:extLst>
          </p:cNvPr>
          <p:cNvSpPr txBox="1">
            <a:spLocks/>
          </p:cNvSpPr>
          <p:nvPr/>
        </p:nvSpPr>
        <p:spPr>
          <a:xfrm>
            <a:off x="6452092" y="2746563"/>
            <a:ext cx="2553954" cy="7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sz="1800" dirty="0"/>
              <a:t>Имаме повече свободно време. Какво ще го правим?</a:t>
            </a:r>
            <a:endParaRPr lang="en-US" sz="1800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2710528-F580-DC32-53FE-50F765B0A89F}"/>
              </a:ext>
            </a:extLst>
          </p:cNvPr>
          <p:cNvCxnSpPr>
            <a:cxnSpLocks/>
          </p:cNvCxnSpPr>
          <p:nvPr/>
        </p:nvCxnSpPr>
        <p:spPr>
          <a:xfrm flipV="1">
            <a:off x="5218770" y="3732681"/>
            <a:ext cx="1833791" cy="764977"/>
          </a:xfrm>
          <a:prstGeom prst="curved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459;p34">
            <a:extLst>
              <a:ext uri="{FF2B5EF4-FFF2-40B4-BE49-F238E27FC236}">
                <a16:creationId xmlns:a16="http://schemas.microsoft.com/office/drawing/2014/main" id="{D50C6182-AEDC-4BDA-EBC2-2E32EA1746E2}"/>
              </a:ext>
            </a:extLst>
          </p:cNvPr>
          <p:cNvSpPr txBox="1">
            <a:spLocks/>
          </p:cNvSpPr>
          <p:nvPr/>
        </p:nvSpPr>
        <p:spPr>
          <a:xfrm>
            <a:off x="3831555" y="4071456"/>
            <a:ext cx="2553954" cy="77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sz="1800" dirty="0">
                <a:solidFill>
                  <a:srgbClr val="FFFF00"/>
                </a:solidFill>
              </a:rPr>
              <a:t>ТУК ЩЕ СЕ ИЗДЪНИМ!</a:t>
            </a:r>
            <a:endParaRPr lang="en-US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41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19B0F8-15EE-B968-230C-FC3F7EFF7B09}"/>
              </a:ext>
            </a:extLst>
          </p:cNvPr>
          <p:cNvSpPr txBox="1"/>
          <p:nvPr/>
        </p:nvSpPr>
        <p:spPr>
          <a:xfrm>
            <a:off x="587298" y="2631688"/>
            <a:ext cx="143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n=2778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3BEF5-8A8B-C688-D248-938B2DEAB124}"/>
              </a:ext>
            </a:extLst>
          </p:cNvPr>
          <p:cNvSpPr txBox="1"/>
          <p:nvPr/>
        </p:nvSpPr>
        <p:spPr>
          <a:xfrm>
            <a:off x="118946" y="2311757"/>
            <a:ext cx="2353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AI </a:t>
            </a:r>
            <a:r>
              <a:rPr lang="bg-BG" sz="2000" dirty="0">
                <a:solidFill>
                  <a:schemeClr val="tx1"/>
                </a:solidFill>
              </a:rPr>
              <a:t>изследователи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89D3631-85AC-F7F9-B67E-820717199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9" r="897" b="46141"/>
          <a:stretch/>
        </p:blipFill>
        <p:spPr bwMode="auto">
          <a:xfrm>
            <a:off x="2414352" y="1242094"/>
            <a:ext cx="6610702" cy="293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6E5034B4-EDA9-FDD7-0CCE-E7070F6BD9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" b="95835"/>
          <a:stretch/>
        </p:blipFill>
        <p:spPr bwMode="auto">
          <a:xfrm>
            <a:off x="2414352" y="853732"/>
            <a:ext cx="6610702" cy="43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50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Бъдещето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grpSp>
        <p:nvGrpSpPr>
          <p:cNvPr id="422" name="Google Shape;422;p33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925740" y="6184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ще обсъдим?</a:t>
            </a:r>
            <a:endParaRPr dirty="0"/>
          </a:p>
        </p:txBody>
      </p:sp>
      <p:sp>
        <p:nvSpPr>
          <p:cNvPr id="374" name="Google Shape;374;p30"/>
          <p:cNvSpPr txBox="1"/>
          <p:nvPr/>
        </p:nvSpPr>
        <p:spPr>
          <a:xfrm>
            <a:off x="3531360" y="4145532"/>
            <a:ext cx="219888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За бъдещи събития:</a:t>
            </a:r>
            <a:endParaRPr dirty="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u="sng" dirty="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КЛУБ</a:t>
            </a:r>
            <a:r>
              <a:rPr lang="en" b="1" dirty="0">
                <a:solidFill>
                  <a:schemeClr val="dk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b="1" u="sng" dirty="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376" name="Google Shape;376;p30"/>
          <p:cNvGraphicFramePr/>
          <p:nvPr>
            <p:extLst>
              <p:ext uri="{D42A27DB-BD31-4B8C-83A1-F6EECF244321}">
                <p14:modId xmlns:p14="http://schemas.microsoft.com/office/powerpoint/2010/main" val="296425799"/>
              </p:ext>
            </p:extLst>
          </p:nvPr>
        </p:nvGraphicFramePr>
        <p:xfrm>
          <a:off x="608762" y="1388259"/>
          <a:ext cx="8347248" cy="2194410"/>
        </p:xfrm>
        <a:graphic>
          <a:graphicData uri="http://schemas.openxmlformats.org/drawingml/2006/table">
            <a:tbl>
              <a:tblPr>
                <a:noFill/>
                <a:tableStyleId>{3F4147EA-F04E-4A3F-A3AC-411C427CC68A}</a:tableStyleId>
              </a:tblPr>
              <a:tblGrid>
                <a:gridCol w="310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Същността на изкуствения интелект</a:t>
                      </a:r>
                      <a:endParaRPr sz="12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Областите на технологията; дълбоко обучение (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DL); </a:t>
                      </a: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начини на изграждане на един модел; 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Настоящите постижения</a:t>
                      </a:r>
                      <a:endParaRPr sz="12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Местата, на които ИИ днес върши чудесна работа.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Влияние върху работните ни места</a:t>
                      </a:r>
                      <a:endParaRPr sz="12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Очакванията (лични и прогнозатори) за промените на работните места.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Бъдеще на технологията</a:t>
                      </a:r>
                      <a:endParaRPr sz="12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Тенденции в развитието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1" u="none" dirty="0">
                          <a:solidFill>
                            <a:schemeClr val="dk2"/>
                          </a:solidFill>
                          <a:latin typeface="Trispace"/>
                          <a:ea typeface="Trispace"/>
                          <a:cs typeface="Trispace"/>
                          <a:sym typeface="Trispace"/>
                        </a:rPr>
                        <a:t>Ресурси</a:t>
                      </a:r>
                      <a:endParaRPr sz="1200" b="1" u="none" dirty="0">
                        <a:solidFill>
                          <a:schemeClr val="dk2"/>
                        </a:solidFill>
                        <a:latin typeface="Trispace"/>
                        <a:ea typeface="Trispace"/>
                        <a:cs typeface="Trispace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dirty="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Подходящи учебни материали за студенти и за работещи.</a:t>
                      </a:r>
                      <a:endParaRPr sz="1200" dirty="0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>
            <a:spLocks noGrp="1"/>
          </p:cNvSpPr>
          <p:nvPr>
            <p:ph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Да разгледаме развитието на </a:t>
            </a:r>
            <a:r>
              <a:rPr lang="en-US" sz="2000" dirty="0"/>
              <a:t>GPT</a:t>
            </a:r>
            <a:r>
              <a:rPr lang="bg-BG" sz="2000" dirty="0"/>
              <a:t>-моделите</a:t>
            </a:r>
            <a:endParaRPr sz="2000" dirty="0"/>
          </a:p>
        </p:txBody>
      </p:sp>
      <p:sp>
        <p:nvSpPr>
          <p:cNvPr id="590" name="Google Shape;590;p39"/>
          <p:cNvSpPr/>
          <p:nvPr/>
        </p:nvSpPr>
        <p:spPr>
          <a:xfrm rot="-25">
            <a:off x="2936974" y="-54960"/>
            <a:ext cx="3270024" cy="3270427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8134EC">
                  <a:alpha val="50196"/>
                </a:srgbClr>
              </a:gs>
              <a:gs pos="7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9"/>
          <p:cNvSpPr/>
          <p:nvPr/>
        </p:nvSpPr>
        <p:spPr>
          <a:xfrm rot="1251472">
            <a:off x="5012525" y="1984842"/>
            <a:ext cx="893540" cy="963017"/>
          </a:xfrm>
          <a:custGeom>
            <a:avLst/>
            <a:gdLst/>
            <a:ahLst/>
            <a:cxnLst/>
            <a:rect l="l" t="t" r="r" b="b"/>
            <a:pathLst>
              <a:path w="3794" h="4089" extrusionOk="0">
                <a:moveTo>
                  <a:pt x="2766" y="0"/>
                </a:moveTo>
                <a:cubicBezTo>
                  <a:pt x="3584" y="1330"/>
                  <a:pt x="3555" y="4077"/>
                  <a:pt x="453" y="4077"/>
                </a:cubicBezTo>
                <a:cubicBezTo>
                  <a:pt x="309" y="4077"/>
                  <a:pt x="158" y="4071"/>
                  <a:pt x="0" y="4059"/>
                </a:cubicBezTo>
                <a:lnTo>
                  <a:pt x="0" y="4059"/>
                </a:lnTo>
                <a:cubicBezTo>
                  <a:pt x="215" y="4079"/>
                  <a:pt x="416" y="4089"/>
                  <a:pt x="606" y="4089"/>
                </a:cubicBezTo>
                <a:cubicBezTo>
                  <a:pt x="3794" y="4089"/>
                  <a:pt x="3574" y="1314"/>
                  <a:pt x="2766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9"/>
          <p:cNvSpPr/>
          <p:nvPr/>
        </p:nvSpPr>
        <p:spPr>
          <a:xfrm rot="1251472">
            <a:off x="3022881" y="467014"/>
            <a:ext cx="590669" cy="1042385"/>
          </a:xfrm>
          <a:custGeom>
            <a:avLst/>
            <a:gdLst/>
            <a:ahLst/>
            <a:cxnLst/>
            <a:rect l="l" t="t" r="r" b="b"/>
            <a:pathLst>
              <a:path w="2508" h="4426" extrusionOk="0">
                <a:moveTo>
                  <a:pt x="2266" y="1"/>
                </a:moveTo>
                <a:cubicBezTo>
                  <a:pt x="1517" y="366"/>
                  <a:pt x="152" y="2775"/>
                  <a:pt x="2507" y="4425"/>
                </a:cubicBezTo>
                <a:cubicBezTo>
                  <a:pt x="0" y="2802"/>
                  <a:pt x="1196" y="545"/>
                  <a:pt x="2266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9"/>
          <p:cNvSpPr/>
          <p:nvPr/>
        </p:nvSpPr>
        <p:spPr>
          <a:xfrm rot="1251472">
            <a:off x="3019688" y="1882163"/>
            <a:ext cx="1372340" cy="1168385"/>
          </a:xfrm>
          <a:custGeom>
            <a:avLst/>
            <a:gdLst/>
            <a:ahLst/>
            <a:cxnLst/>
            <a:rect l="l" t="t" r="r" b="b"/>
            <a:pathLst>
              <a:path w="5827" h="4961" extrusionOk="0">
                <a:moveTo>
                  <a:pt x="108" y="0"/>
                </a:moveTo>
                <a:cubicBezTo>
                  <a:pt x="10" y="1205"/>
                  <a:pt x="2017" y="4693"/>
                  <a:pt x="5826" y="2962"/>
                </a:cubicBezTo>
                <a:cubicBezTo>
                  <a:pt x="2249" y="4961"/>
                  <a:pt x="1" y="1740"/>
                  <a:pt x="108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9"/>
          <p:cNvSpPr/>
          <p:nvPr/>
        </p:nvSpPr>
        <p:spPr>
          <a:xfrm rot="1251472">
            <a:off x="4697318" y="116513"/>
            <a:ext cx="1447705" cy="1065466"/>
          </a:xfrm>
          <a:custGeom>
            <a:avLst/>
            <a:gdLst/>
            <a:ahLst/>
            <a:cxnLst/>
            <a:rect l="l" t="t" r="r" b="b"/>
            <a:pathLst>
              <a:path w="6147" h="4524" extrusionOk="0">
                <a:moveTo>
                  <a:pt x="6147" y="4523"/>
                </a:moveTo>
                <a:cubicBezTo>
                  <a:pt x="6040" y="3319"/>
                  <a:pt x="3595" y="36"/>
                  <a:pt x="0" y="2587"/>
                </a:cubicBezTo>
                <a:cubicBezTo>
                  <a:pt x="3185" y="0"/>
                  <a:pt x="5951" y="2793"/>
                  <a:pt x="6147" y="4523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9"/>
          <p:cNvSpPr/>
          <p:nvPr/>
        </p:nvSpPr>
        <p:spPr>
          <a:xfrm rot="1251486">
            <a:off x="4512264" y="930665"/>
            <a:ext cx="655904" cy="283793"/>
          </a:xfrm>
          <a:custGeom>
            <a:avLst/>
            <a:gdLst/>
            <a:ahLst/>
            <a:cxnLst/>
            <a:rect l="l" t="t" r="r" b="b"/>
            <a:pathLst>
              <a:path w="2785" h="1205" extrusionOk="0">
                <a:moveTo>
                  <a:pt x="1" y="1205"/>
                </a:moveTo>
                <a:cubicBezTo>
                  <a:pt x="322" y="705"/>
                  <a:pt x="1731" y="179"/>
                  <a:pt x="2784" y="1169"/>
                </a:cubicBezTo>
                <a:cubicBezTo>
                  <a:pt x="1705" y="0"/>
                  <a:pt x="322" y="705"/>
                  <a:pt x="1" y="1205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14288" dist="9525" algn="bl" rotWithShape="0">
              <a:schemeClr val="dk1">
                <a:alpha val="6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3616799" y="576525"/>
            <a:ext cx="1910412" cy="1939739"/>
            <a:chOff x="7632185" y="2598958"/>
            <a:chExt cx="912850" cy="926863"/>
          </a:xfrm>
        </p:grpSpPr>
        <p:sp>
          <p:nvSpPr>
            <p:cNvPr id="597" name="Google Shape;597;p39"/>
            <p:cNvSpPr/>
            <p:nvPr/>
          </p:nvSpPr>
          <p:spPr>
            <a:xfrm>
              <a:off x="7973714" y="2949397"/>
              <a:ext cx="229797" cy="224599"/>
            </a:xfrm>
            <a:custGeom>
              <a:avLst/>
              <a:gdLst/>
              <a:ahLst/>
              <a:cxnLst/>
              <a:rect l="l" t="t" r="r" b="b"/>
              <a:pathLst>
                <a:path w="2785" h="2722" extrusionOk="0">
                  <a:moveTo>
                    <a:pt x="786" y="0"/>
                  </a:moveTo>
                  <a:cubicBezTo>
                    <a:pt x="349" y="0"/>
                    <a:pt x="1" y="357"/>
                    <a:pt x="1" y="794"/>
                  </a:cubicBezTo>
                  <a:lnTo>
                    <a:pt x="1" y="1927"/>
                  </a:lnTo>
                  <a:cubicBezTo>
                    <a:pt x="1" y="2364"/>
                    <a:pt x="349" y="2721"/>
                    <a:pt x="786" y="2721"/>
                  </a:cubicBezTo>
                  <a:lnTo>
                    <a:pt x="1999" y="2721"/>
                  </a:lnTo>
                  <a:cubicBezTo>
                    <a:pt x="2436" y="2721"/>
                    <a:pt x="2784" y="2364"/>
                    <a:pt x="2784" y="1927"/>
                  </a:cubicBezTo>
                  <a:lnTo>
                    <a:pt x="2784" y="794"/>
                  </a:lnTo>
                  <a:cubicBezTo>
                    <a:pt x="2784" y="357"/>
                    <a:pt x="2436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8006885" y="2981742"/>
              <a:ext cx="163457" cy="159827"/>
            </a:xfrm>
            <a:custGeom>
              <a:avLst/>
              <a:gdLst/>
              <a:ahLst/>
              <a:cxnLst/>
              <a:rect l="l" t="t" r="r" b="b"/>
              <a:pathLst>
                <a:path w="1981" h="1937" extrusionOk="0">
                  <a:moveTo>
                    <a:pt x="562" y="1"/>
                  </a:moveTo>
                  <a:cubicBezTo>
                    <a:pt x="250" y="1"/>
                    <a:pt x="0" y="259"/>
                    <a:pt x="0" y="563"/>
                  </a:cubicBezTo>
                  <a:lnTo>
                    <a:pt x="0" y="1375"/>
                  </a:lnTo>
                  <a:cubicBezTo>
                    <a:pt x="0" y="1687"/>
                    <a:pt x="250" y="1937"/>
                    <a:pt x="562" y="1937"/>
                  </a:cubicBezTo>
                  <a:lnTo>
                    <a:pt x="1419" y="1937"/>
                  </a:lnTo>
                  <a:cubicBezTo>
                    <a:pt x="1731" y="1937"/>
                    <a:pt x="1981" y="1687"/>
                    <a:pt x="1981" y="1375"/>
                  </a:cubicBezTo>
                  <a:lnTo>
                    <a:pt x="1981" y="563"/>
                  </a:lnTo>
                  <a:cubicBezTo>
                    <a:pt x="1981" y="259"/>
                    <a:pt x="1731" y="1"/>
                    <a:pt x="141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8203435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0" y="0"/>
                  </a:moveTo>
                  <a:lnTo>
                    <a:pt x="0" y="18"/>
                  </a:lnTo>
                  <a:lnTo>
                    <a:pt x="928" y="18"/>
                  </a:lnTo>
                  <a:lnTo>
                    <a:pt x="2427" y="1499"/>
                  </a:lnTo>
                  <a:lnTo>
                    <a:pt x="2427" y="2052"/>
                  </a:lnTo>
                  <a:lnTo>
                    <a:pt x="2445" y="2052"/>
                  </a:lnTo>
                  <a:lnTo>
                    <a:pt x="2445" y="1490"/>
                  </a:lnTo>
                  <a:lnTo>
                    <a:pt x="937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8173977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61" y="1"/>
                  </a:moveTo>
                  <a:cubicBezTo>
                    <a:pt x="41" y="1"/>
                    <a:pt x="23" y="11"/>
                    <a:pt x="9" y="31"/>
                  </a:cubicBezTo>
                  <a:cubicBezTo>
                    <a:pt x="0" y="58"/>
                    <a:pt x="9" y="84"/>
                    <a:pt x="36" y="102"/>
                  </a:cubicBezTo>
                  <a:lnTo>
                    <a:pt x="54" y="102"/>
                  </a:lnTo>
                  <a:lnTo>
                    <a:pt x="54" y="218"/>
                  </a:lnTo>
                  <a:lnTo>
                    <a:pt x="768" y="932"/>
                  </a:lnTo>
                  <a:lnTo>
                    <a:pt x="768" y="1610"/>
                  </a:lnTo>
                  <a:cubicBezTo>
                    <a:pt x="750" y="1619"/>
                    <a:pt x="741" y="1628"/>
                    <a:pt x="732" y="1637"/>
                  </a:cubicBezTo>
                  <a:cubicBezTo>
                    <a:pt x="714" y="1663"/>
                    <a:pt x="732" y="1699"/>
                    <a:pt x="759" y="1717"/>
                  </a:cubicBezTo>
                  <a:cubicBezTo>
                    <a:pt x="765" y="1719"/>
                    <a:pt x="772" y="1720"/>
                    <a:pt x="779" y="1720"/>
                  </a:cubicBezTo>
                  <a:cubicBezTo>
                    <a:pt x="798" y="1720"/>
                    <a:pt x="817" y="1710"/>
                    <a:pt x="830" y="1690"/>
                  </a:cubicBezTo>
                  <a:cubicBezTo>
                    <a:pt x="839" y="1663"/>
                    <a:pt x="830" y="1628"/>
                    <a:pt x="803" y="1619"/>
                  </a:cubicBezTo>
                  <a:cubicBezTo>
                    <a:pt x="794" y="1619"/>
                    <a:pt x="794" y="1610"/>
                    <a:pt x="785" y="1610"/>
                  </a:cubicBezTo>
                  <a:lnTo>
                    <a:pt x="785" y="923"/>
                  </a:lnTo>
                  <a:lnTo>
                    <a:pt x="72" y="209"/>
                  </a:lnTo>
                  <a:lnTo>
                    <a:pt x="72" y="102"/>
                  </a:lnTo>
                  <a:cubicBezTo>
                    <a:pt x="81" y="102"/>
                    <a:pt x="99" y="93"/>
                    <a:pt x="107" y="75"/>
                  </a:cubicBezTo>
                  <a:cubicBezTo>
                    <a:pt x="125" y="49"/>
                    <a:pt x="107" y="22"/>
                    <a:pt x="81" y="4"/>
                  </a:cubicBezTo>
                  <a:cubicBezTo>
                    <a:pt x="74" y="2"/>
                    <a:pt x="67" y="1"/>
                    <a:pt x="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8264496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90" y="1"/>
                  </a:moveTo>
                  <a:cubicBezTo>
                    <a:pt x="45" y="1"/>
                    <a:pt x="1" y="37"/>
                    <a:pt x="1" y="90"/>
                  </a:cubicBezTo>
                  <a:cubicBezTo>
                    <a:pt x="1" y="135"/>
                    <a:pt x="36" y="170"/>
                    <a:pt x="81" y="170"/>
                  </a:cubicBezTo>
                  <a:lnTo>
                    <a:pt x="81" y="536"/>
                  </a:lnTo>
                  <a:lnTo>
                    <a:pt x="768" y="1214"/>
                  </a:lnTo>
                  <a:lnTo>
                    <a:pt x="1259" y="1214"/>
                  </a:lnTo>
                  <a:cubicBezTo>
                    <a:pt x="1259" y="1241"/>
                    <a:pt x="1285" y="1259"/>
                    <a:pt x="1312" y="1259"/>
                  </a:cubicBezTo>
                  <a:cubicBezTo>
                    <a:pt x="1339" y="1259"/>
                    <a:pt x="1366" y="1241"/>
                    <a:pt x="1366" y="1205"/>
                  </a:cubicBezTo>
                  <a:cubicBezTo>
                    <a:pt x="1366" y="1179"/>
                    <a:pt x="1339" y="1152"/>
                    <a:pt x="1312" y="1152"/>
                  </a:cubicBezTo>
                  <a:cubicBezTo>
                    <a:pt x="1285" y="1152"/>
                    <a:pt x="1259" y="1179"/>
                    <a:pt x="1259" y="1196"/>
                  </a:cubicBezTo>
                  <a:lnTo>
                    <a:pt x="777" y="1196"/>
                  </a:lnTo>
                  <a:lnTo>
                    <a:pt x="99" y="527"/>
                  </a:lnTo>
                  <a:lnTo>
                    <a:pt x="99" y="170"/>
                  </a:lnTo>
                  <a:cubicBezTo>
                    <a:pt x="143" y="170"/>
                    <a:pt x="179" y="135"/>
                    <a:pt x="179" y="90"/>
                  </a:cubicBezTo>
                  <a:cubicBezTo>
                    <a:pt x="179" y="37"/>
                    <a:pt x="134" y="1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8299069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54" y="1"/>
                  </a:moveTo>
                  <a:cubicBezTo>
                    <a:pt x="28" y="1"/>
                    <a:pt x="1" y="19"/>
                    <a:pt x="1" y="54"/>
                  </a:cubicBezTo>
                  <a:cubicBezTo>
                    <a:pt x="1" y="81"/>
                    <a:pt x="28" y="108"/>
                    <a:pt x="54" y="108"/>
                  </a:cubicBezTo>
                  <a:cubicBezTo>
                    <a:pt x="72" y="108"/>
                    <a:pt x="81" y="99"/>
                    <a:pt x="90" y="90"/>
                  </a:cubicBezTo>
                  <a:lnTo>
                    <a:pt x="554" y="563"/>
                  </a:lnTo>
                  <a:lnTo>
                    <a:pt x="804" y="563"/>
                  </a:lnTo>
                  <a:cubicBezTo>
                    <a:pt x="804" y="590"/>
                    <a:pt x="822" y="608"/>
                    <a:pt x="848" y="608"/>
                  </a:cubicBezTo>
                  <a:cubicBezTo>
                    <a:pt x="884" y="608"/>
                    <a:pt x="902" y="590"/>
                    <a:pt x="902" y="554"/>
                  </a:cubicBezTo>
                  <a:cubicBezTo>
                    <a:pt x="902" y="527"/>
                    <a:pt x="884" y="500"/>
                    <a:pt x="848" y="500"/>
                  </a:cubicBezTo>
                  <a:cubicBezTo>
                    <a:pt x="822" y="500"/>
                    <a:pt x="804" y="527"/>
                    <a:pt x="804" y="545"/>
                  </a:cubicBezTo>
                  <a:lnTo>
                    <a:pt x="563" y="545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19"/>
                    <a:pt x="90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8184291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54" y="1"/>
                  </a:moveTo>
                  <a:cubicBezTo>
                    <a:pt x="27" y="1"/>
                    <a:pt x="0" y="27"/>
                    <a:pt x="0" y="54"/>
                  </a:cubicBezTo>
                  <a:cubicBezTo>
                    <a:pt x="0" y="81"/>
                    <a:pt x="27" y="108"/>
                    <a:pt x="54" y="108"/>
                  </a:cubicBezTo>
                  <a:cubicBezTo>
                    <a:pt x="63" y="108"/>
                    <a:pt x="72" y="108"/>
                    <a:pt x="81" y="99"/>
                  </a:cubicBezTo>
                  <a:lnTo>
                    <a:pt x="830" y="857"/>
                  </a:lnTo>
                  <a:lnTo>
                    <a:pt x="830" y="1526"/>
                  </a:lnTo>
                  <a:lnTo>
                    <a:pt x="536" y="1812"/>
                  </a:lnTo>
                  <a:cubicBezTo>
                    <a:pt x="527" y="1803"/>
                    <a:pt x="518" y="1803"/>
                    <a:pt x="509" y="1803"/>
                  </a:cubicBezTo>
                  <a:cubicBezTo>
                    <a:pt x="473" y="1803"/>
                    <a:pt x="455" y="1821"/>
                    <a:pt x="455" y="1856"/>
                  </a:cubicBezTo>
                  <a:cubicBezTo>
                    <a:pt x="455" y="1883"/>
                    <a:pt x="473" y="1910"/>
                    <a:pt x="509" y="1910"/>
                  </a:cubicBezTo>
                  <a:cubicBezTo>
                    <a:pt x="536" y="1910"/>
                    <a:pt x="562" y="1883"/>
                    <a:pt x="562" y="1856"/>
                  </a:cubicBezTo>
                  <a:cubicBezTo>
                    <a:pt x="562" y="1838"/>
                    <a:pt x="553" y="1830"/>
                    <a:pt x="553" y="1821"/>
                  </a:cubicBezTo>
                  <a:lnTo>
                    <a:pt x="848" y="1535"/>
                  </a:lnTo>
                  <a:lnTo>
                    <a:pt x="848" y="848"/>
                  </a:lnTo>
                  <a:lnTo>
                    <a:pt x="839" y="839"/>
                  </a:lnTo>
                  <a:lnTo>
                    <a:pt x="98" y="90"/>
                  </a:lnTo>
                  <a:cubicBezTo>
                    <a:pt x="107" y="81"/>
                    <a:pt x="107" y="63"/>
                    <a:pt x="107" y="54"/>
                  </a:cubicBezTo>
                  <a:cubicBezTo>
                    <a:pt x="107" y="27"/>
                    <a:pt x="81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265238" y="3124575"/>
              <a:ext cx="122284" cy="148027"/>
            </a:xfrm>
            <a:custGeom>
              <a:avLst/>
              <a:gdLst/>
              <a:ahLst/>
              <a:cxnLst/>
              <a:rect l="l" t="t" r="r" b="b"/>
              <a:pathLst>
                <a:path w="1482" h="1794" extrusionOk="0">
                  <a:moveTo>
                    <a:pt x="54" y="0"/>
                  </a:moveTo>
                  <a:cubicBezTo>
                    <a:pt x="27" y="0"/>
                    <a:pt x="1" y="27"/>
                    <a:pt x="1" y="54"/>
                  </a:cubicBezTo>
                  <a:cubicBezTo>
                    <a:pt x="1" y="81"/>
                    <a:pt x="27" y="107"/>
                    <a:pt x="54" y="107"/>
                  </a:cubicBezTo>
                  <a:cubicBezTo>
                    <a:pt x="63" y="107"/>
                    <a:pt x="81" y="99"/>
                    <a:pt x="90" y="90"/>
                  </a:cubicBezTo>
                  <a:lnTo>
                    <a:pt x="1410" y="1410"/>
                  </a:lnTo>
                  <a:lnTo>
                    <a:pt x="1410" y="1686"/>
                  </a:lnTo>
                  <a:cubicBezTo>
                    <a:pt x="1392" y="1695"/>
                    <a:pt x="1383" y="1704"/>
                    <a:pt x="1374" y="1713"/>
                  </a:cubicBezTo>
                  <a:cubicBezTo>
                    <a:pt x="1357" y="1740"/>
                    <a:pt x="1366" y="1776"/>
                    <a:pt x="1392" y="1785"/>
                  </a:cubicBezTo>
                  <a:cubicBezTo>
                    <a:pt x="1402" y="1791"/>
                    <a:pt x="1412" y="1794"/>
                    <a:pt x="1422" y="1794"/>
                  </a:cubicBezTo>
                  <a:cubicBezTo>
                    <a:pt x="1441" y="1794"/>
                    <a:pt x="1458" y="1784"/>
                    <a:pt x="1464" y="1767"/>
                  </a:cubicBezTo>
                  <a:cubicBezTo>
                    <a:pt x="1481" y="1740"/>
                    <a:pt x="1473" y="1704"/>
                    <a:pt x="1446" y="1695"/>
                  </a:cubicBezTo>
                  <a:cubicBezTo>
                    <a:pt x="1437" y="1695"/>
                    <a:pt x="1437" y="1686"/>
                    <a:pt x="1428" y="1686"/>
                  </a:cubicBezTo>
                  <a:lnTo>
                    <a:pt x="1428" y="1401"/>
                  </a:lnTo>
                  <a:lnTo>
                    <a:pt x="99" y="81"/>
                  </a:lnTo>
                  <a:cubicBezTo>
                    <a:pt x="108" y="72"/>
                    <a:pt x="108" y="63"/>
                    <a:pt x="108" y="54"/>
                  </a:cubicBezTo>
                  <a:cubicBezTo>
                    <a:pt x="108" y="27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211521" y="3194960"/>
              <a:ext cx="49425" cy="116508"/>
            </a:xfrm>
            <a:custGeom>
              <a:avLst/>
              <a:gdLst/>
              <a:ahLst/>
              <a:cxnLst/>
              <a:rect l="l" t="t" r="r" b="b"/>
              <a:pathLst>
                <a:path w="599" h="1412" extrusionOk="0">
                  <a:moveTo>
                    <a:pt x="61" y="0"/>
                  </a:moveTo>
                  <a:cubicBezTo>
                    <a:pt x="41" y="0"/>
                    <a:pt x="23" y="11"/>
                    <a:pt x="9" y="31"/>
                  </a:cubicBezTo>
                  <a:cubicBezTo>
                    <a:pt x="0" y="57"/>
                    <a:pt x="9" y="93"/>
                    <a:pt x="36" y="102"/>
                  </a:cubicBezTo>
                  <a:cubicBezTo>
                    <a:pt x="45" y="106"/>
                    <a:pt x="54" y="109"/>
                    <a:pt x="63" y="109"/>
                  </a:cubicBezTo>
                  <a:cubicBezTo>
                    <a:pt x="72" y="109"/>
                    <a:pt x="81" y="106"/>
                    <a:pt x="90" y="102"/>
                  </a:cubicBezTo>
                  <a:lnTo>
                    <a:pt x="527" y="539"/>
                  </a:lnTo>
                  <a:lnTo>
                    <a:pt x="527" y="1306"/>
                  </a:lnTo>
                  <a:cubicBezTo>
                    <a:pt x="518" y="1306"/>
                    <a:pt x="500" y="1315"/>
                    <a:pt x="491" y="1333"/>
                  </a:cubicBezTo>
                  <a:cubicBezTo>
                    <a:pt x="482" y="1360"/>
                    <a:pt x="491" y="1396"/>
                    <a:pt x="518" y="1404"/>
                  </a:cubicBezTo>
                  <a:cubicBezTo>
                    <a:pt x="525" y="1409"/>
                    <a:pt x="533" y="1412"/>
                    <a:pt x="540" y="1412"/>
                  </a:cubicBezTo>
                  <a:cubicBezTo>
                    <a:pt x="559" y="1412"/>
                    <a:pt x="576" y="1397"/>
                    <a:pt x="589" y="1378"/>
                  </a:cubicBezTo>
                  <a:cubicBezTo>
                    <a:pt x="598" y="1351"/>
                    <a:pt x="589" y="1324"/>
                    <a:pt x="562" y="1306"/>
                  </a:cubicBezTo>
                  <a:lnTo>
                    <a:pt x="545" y="1306"/>
                  </a:lnTo>
                  <a:lnTo>
                    <a:pt x="545" y="530"/>
                  </a:lnTo>
                  <a:lnTo>
                    <a:pt x="107" y="84"/>
                  </a:lnTo>
                  <a:cubicBezTo>
                    <a:pt x="107" y="84"/>
                    <a:pt x="107" y="84"/>
                    <a:pt x="107" y="75"/>
                  </a:cubicBezTo>
                  <a:cubicBezTo>
                    <a:pt x="116" y="57"/>
                    <a:pt x="107" y="22"/>
                    <a:pt x="81" y="4"/>
                  </a:cubicBezTo>
                  <a:cubicBezTo>
                    <a:pt x="74" y="2"/>
                    <a:pt x="67" y="0"/>
                    <a:pt x="6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309384" y="2919939"/>
              <a:ext cx="73024" cy="30282"/>
            </a:xfrm>
            <a:custGeom>
              <a:avLst/>
              <a:gdLst/>
              <a:ahLst/>
              <a:cxnLst/>
              <a:rect l="l" t="t" r="r" b="b"/>
              <a:pathLst>
                <a:path w="885" h="367" extrusionOk="0">
                  <a:moveTo>
                    <a:pt x="54" y="0"/>
                  </a:moveTo>
                  <a:cubicBezTo>
                    <a:pt x="19" y="0"/>
                    <a:pt x="1" y="27"/>
                    <a:pt x="1" y="54"/>
                  </a:cubicBezTo>
                  <a:cubicBezTo>
                    <a:pt x="1" y="81"/>
                    <a:pt x="19" y="107"/>
                    <a:pt x="54" y="107"/>
                  </a:cubicBezTo>
                  <a:cubicBezTo>
                    <a:pt x="81" y="107"/>
                    <a:pt x="99" y="90"/>
                    <a:pt x="108" y="63"/>
                  </a:cubicBezTo>
                  <a:lnTo>
                    <a:pt x="679" y="63"/>
                  </a:lnTo>
                  <a:lnTo>
                    <a:pt x="822" y="188"/>
                  </a:lnTo>
                  <a:lnTo>
                    <a:pt x="822" y="259"/>
                  </a:lnTo>
                  <a:cubicBezTo>
                    <a:pt x="804" y="268"/>
                    <a:pt x="777" y="286"/>
                    <a:pt x="777" y="313"/>
                  </a:cubicBezTo>
                  <a:cubicBezTo>
                    <a:pt x="777" y="339"/>
                    <a:pt x="804" y="366"/>
                    <a:pt x="831" y="366"/>
                  </a:cubicBezTo>
                  <a:cubicBezTo>
                    <a:pt x="866" y="366"/>
                    <a:pt x="884" y="339"/>
                    <a:pt x="884" y="313"/>
                  </a:cubicBezTo>
                  <a:cubicBezTo>
                    <a:pt x="884" y="286"/>
                    <a:pt x="866" y="268"/>
                    <a:pt x="839" y="259"/>
                  </a:cubicBezTo>
                  <a:lnTo>
                    <a:pt x="839" y="179"/>
                  </a:lnTo>
                  <a:lnTo>
                    <a:pt x="688" y="45"/>
                  </a:lnTo>
                  <a:lnTo>
                    <a:pt x="108" y="45"/>
                  </a:lnTo>
                  <a:cubicBezTo>
                    <a:pt x="99" y="18"/>
                    <a:pt x="81" y="0"/>
                    <a:pt x="5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131977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1036" y="81"/>
                  </a:moveTo>
                  <a:cubicBezTo>
                    <a:pt x="1080" y="99"/>
                    <a:pt x="1125" y="108"/>
                    <a:pt x="1178" y="117"/>
                  </a:cubicBezTo>
                  <a:lnTo>
                    <a:pt x="1178" y="1259"/>
                  </a:lnTo>
                  <a:lnTo>
                    <a:pt x="1036" y="1259"/>
                  </a:lnTo>
                  <a:lnTo>
                    <a:pt x="1036" y="81"/>
                  </a:lnTo>
                  <a:close/>
                  <a:moveTo>
                    <a:pt x="1196" y="126"/>
                  </a:moveTo>
                  <a:cubicBezTo>
                    <a:pt x="1312" y="161"/>
                    <a:pt x="1428" y="197"/>
                    <a:pt x="1553" y="251"/>
                  </a:cubicBezTo>
                  <a:lnTo>
                    <a:pt x="1553" y="732"/>
                  </a:lnTo>
                  <a:lnTo>
                    <a:pt x="1339" y="946"/>
                  </a:lnTo>
                  <a:lnTo>
                    <a:pt x="1339" y="1259"/>
                  </a:lnTo>
                  <a:lnTo>
                    <a:pt x="1196" y="1259"/>
                  </a:lnTo>
                  <a:lnTo>
                    <a:pt x="1196" y="126"/>
                  </a:lnTo>
                  <a:close/>
                  <a:moveTo>
                    <a:pt x="777" y="37"/>
                  </a:moveTo>
                  <a:cubicBezTo>
                    <a:pt x="848" y="45"/>
                    <a:pt x="929" y="63"/>
                    <a:pt x="1018" y="81"/>
                  </a:cubicBezTo>
                  <a:lnTo>
                    <a:pt x="1018" y="1259"/>
                  </a:lnTo>
                  <a:lnTo>
                    <a:pt x="857" y="1259"/>
                  </a:lnTo>
                  <a:cubicBezTo>
                    <a:pt x="857" y="1259"/>
                    <a:pt x="848" y="1268"/>
                    <a:pt x="848" y="1268"/>
                  </a:cubicBezTo>
                  <a:lnTo>
                    <a:pt x="848" y="946"/>
                  </a:lnTo>
                  <a:lnTo>
                    <a:pt x="839" y="938"/>
                  </a:lnTo>
                  <a:lnTo>
                    <a:pt x="643" y="715"/>
                  </a:lnTo>
                  <a:lnTo>
                    <a:pt x="643" y="63"/>
                  </a:lnTo>
                  <a:lnTo>
                    <a:pt x="625" y="63"/>
                  </a:lnTo>
                  <a:lnTo>
                    <a:pt x="625" y="723"/>
                  </a:lnTo>
                  <a:lnTo>
                    <a:pt x="831" y="946"/>
                  </a:lnTo>
                  <a:lnTo>
                    <a:pt x="831" y="1268"/>
                  </a:lnTo>
                  <a:lnTo>
                    <a:pt x="839" y="1268"/>
                  </a:lnTo>
                  <a:cubicBezTo>
                    <a:pt x="795" y="1268"/>
                    <a:pt x="750" y="1303"/>
                    <a:pt x="723" y="1339"/>
                  </a:cubicBezTo>
                  <a:lnTo>
                    <a:pt x="723" y="1330"/>
                  </a:lnTo>
                  <a:lnTo>
                    <a:pt x="358" y="1330"/>
                  </a:lnTo>
                  <a:lnTo>
                    <a:pt x="260" y="1241"/>
                  </a:lnTo>
                  <a:lnTo>
                    <a:pt x="37" y="1241"/>
                  </a:lnTo>
                  <a:lnTo>
                    <a:pt x="37" y="607"/>
                  </a:lnTo>
                  <a:cubicBezTo>
                    <a:pt x="54" y="572"/>
                    <a:pt x="224" y="260"/>
                    <a:pt x="313" y="188"/>
                  </a:cubicBezTo>
                  <a:cubicBezTo>
                    <a:pt x="411" y="117"/>
                    <a:pt x="634" y="37"/>
                    <a:pt x="750" y="37"/>
                  </a:cubicBezTo>
                  <a:close/>
                  <a:moveTo>
                    <a:pt x="1571" y="251"/>
                  </a:moveTo>
                  <a:cubicBezTo>
                    <a:pt x="1919" y="393"/>
                    <a:pt x="2249" y="572"/>
                    <a:pt x="2401" y="768"/>
                  </a:cubicBezTo>
                  <a:cubicBezTo>
                    <a:pt x="2463" y="839"/>
                    <a:pt x="2508" y="946"/>
                    <a:pt x="2552" y="1071"/>
                  </a:cubicBezTo>
                  <a:lnTo>
                    <a:pt x="2053" y="1071"/>
                  </a:lnTo>
                  <a:lnTo>
                    <a:pt x="1794" y="1330"/>
                  </a:lnTo>
                  <a:lnTo>
                    <a:pt x="1482" y="1330"/>
                  </a:lnTo>
                  <a:lnTo>
                    <a:pt x="1482" y="1339"/>
                  </a:lnTo>
                  <a:cubicBezTo>
                    <a:pt x="1455" y="1294"/>
                    <a:pt x="1401" y="1259"/>
                    <a:pt x="1348" y="1259"/>
                  </a:cubicBezTo>
                  <a:lnTo>
                    <a:pt x="1357" y="1259"/>
                  </a:lnTo>
                  <a:lnTo>
                    <a:pt x="1357" y="955"/>
                  </a:lnTo>
                  <a:lnTo>
                    <a:pt x="1571" y="732"/>
                  </a:lnTo>
                  <a:lnTo>
                    <a:pt x="1571" y="251"/>
                  </a:lnTo>
                  <a:close/>
                  <a:moveTo>
                    <a:pt x="2561" y="1089"/>
                  </a:moveTo>
                  <a:cubicBezTo>
                    <a:pt x="2579" y="1143"/>
                    <a:pt x="2597" y="1196"/>
                    <a:pt x="2615" y="1250"/>
                  </a:cubicBezTo>
                  <a:lnTo>
                    <a:pt x="2062" y="1250"/>
                  </a:lnTo>
                  <a:lnTo>
                    <a:pt x="1803" y="1491"/>
                  </a:lnTo>
                  <a:lnTo>
                    <a:pt x="1500" y="1491"/>
                  </a:lnTo>
                  <a:lnTo>
                    <a:pt x="1500" y="1419"/>
                  </a:lnTo>
                  <a:cubicBezTo>
                    <a:pt x="1500" y="1393"/>
                    <a:pt x="1491" y="1366"/>
                    <a:pt x="1482" y="1348"/>
                  </a:cubicBezTo>
                  <a:lnTo>
                    <a:pt x="1803" y="1348"/>
                  </a:lnTo>
                  <a:lnTo>
                    <a:pt x="2062" y="1089"/>
                  </a:lnTo>
                  <a:close/>
                  <a:moveTo>
                    <a:pt x="251" y="1259"/>
                  </a:moveTo>
                  <a:lnTo>
                    <a:pt x="349" y="1348"/>
                  </a:lnTo>
                  <a:lnTo>
                    <a:pt x="723" y="1348"/>
                  </a:lnTo>
                  <a:cubicBezTo>
                    <a:pt x="715" y="1366"/>
                    <a:pt x="706" y="1393"/>
                    <a:pt x="706" y="1419"/>
                  </a:cubicBezTo>
                  <a:lnTo>
                    <a:pt x="706" y="1526"/>
                  </a:lnTo>
                  <a:lnTo>
                    <a:pt x="37" y="1526"/>
                  </a:lnTo>
                  <a:lnTo>
                    <a:pt x="37" y="1259"/>
                  </a:lnTo>
                  <a:close/>
                  <a:moveTo>
                    <a:pt x="2615" y="1268"/>
                  </a:moveTo>
                  <a:cubicBezTo>
                    <a:pt x="2633" y="1303"/>
                    <a:pt x="2642" y="1348"/>
                    <a:pt x="2650" y="1384"/>
                  </a:cubicBezTo>
                  <a:cubicBezTo>
                    <a:pt x="2677" y="1473"/>
                    <a:pt x="2704" y="1571"/>
                    <a:pt x="2740" y="1651"/>
                  </a:cubicBezTo>
                  <a:lnTo>
                    <a:pt x="1500" y="1651"/>
                  </a:lnTo>
                  <a:lnTo>
                    <a:pt x="1500" y="1508"/>
                  </a:lnTo>
                  <a:lnTo>
                    <a:pt x="1812" y="1508"/>
                  </a:lnTo>
                  <a:lnTo>
                    <a:pt x="2062" y="1268"/>
                  </a:lnTo>
                  <a:close/>
                  <a:moveTo>
                    <a:pt x="706" y="1544"/>
                  </a:moveTo>
                  <a:lnTo>
                    <a:pt x="706" y="1687"/>
                  </a:lnTo>
                  <a:lnTo>
                    <a:pt x="37" y="1687"/>
                  </a:lnTo>
                  <a:lnTo>
                    <a:pt x="37" y="1544"/>
                  </a:lnTo>
                  <a:close/>
                  <a:moveTo>
                    <a:pt x="2740" y="1669"/>
                  </a:moveTo>
                  <a:cubicBezTo>
                    <a:pt x="2757" y="1714"/>
                    <a:pt x="2775" y="1758"/>
                    <a:pt x="2793" y="1803"/>
                  </a:cubicBezTo>
                  <a:lnTo>
                    <a:pt x="1500" y="1803"/>
                  </a:lnTo>
                  <a:lnTo>
                    <a:pt x="1500" y="1669"/>
                  </a:lnTo>
                  <a:close/>
                  <a:moveTo>
                    <a:pt x="706" y="1705"/>
                  </a:moveTo>
                  <a:lnTo>
                    <a:pt x="706" y="1839"/>
                  </a:lnTo>
                  <a:lnTo>
                    <a:pt x="384" y="1839"/>
                  </a:lnTo>
                  <a:lnTo>
                    <a:pt x="277" y="1928"/>
                  </a:lnTo>
                  <a:lnTo>
                    <a:pt x="37" y="1928"/>
                  </a:lnTo>
                  <a:lnTo>
                    <a:pt x="37" y="1705"/>
                  </a:lnTo>
                  <a:close/>
                  <a:moveTo>
                    <a:pt x="2802" y="1821"/>
                  </a:moveTo>
                  <a:cubicBezTo>
                    <a:pt x="2820" y="1865"/>
                    <a:pt x="2847" y="1910"/>
                    <a:pt x="2873" y="1955"/>
                  </a:cubicBezTo>
                  <a:cubicBezTo>
                    <a:pt x="2891" y="1981"/>
                    <a:pt x="2945" y="2035"/>
                    <a:pt x="2989" y="2070"/>
                  </a:cubicBezTo>
                  <a:lnTo>
                    <a:pt x="1937" y="2070"/>
                  </a:lnTo>
                  <a:lnTo>
                    <a:pt x="1767" y="1928"/>
                  </a:lnTo>
                  <a:lnTo>
                    <a:pt x="1500" y="1928"/>
                  </a:lnTo>
                  <a:lnTo>
                    <a:pt x="1500" y="1946"/>
                  </a:lnTo>
                  <a:lnTo>
                    <a:pt x="1758" y="1946"/>
                  </a:lnTo>
                  <a:lnTo>
                    <a:pt x="1928" y="2088"/>
                  </a:lnTo>
                  <a:lnTo>
                    <a:pt x="3016" y="2088"/>
                  </a:lnTo>
                  <a:cubicBezTo>
                    <a:pt x="3043" y="2115"/>
                    <a:pt x="3070" y="2133"/>
                    <a:pt x="3070" y="2142"/>
                  </a:cubicBezTo>
                  <a:cubicBezTo>
                    <a:pt x="3079" y="2142"/>
                    <a:pt x="3114" y="2160"/>
                    <a:pt x="3168" y="2204"/>
                  </a:cubicBezTo>
                  <a:lnTo>
                    <a:pt x="2249" y="2204"/>
                  </a:lnTo>
                  <a:cubicBezTo>
                    <a:pt x="2240" y="2169"/>
                    <a:pt x="2222" y="2151"/>
                    <a:pt x="2187" y="2151"/>
                  </a:cubicBezTo>
                  <a:cubicBezTo>
                    <a:pt x="2151" y="2151"/>
                    <a:pt x="2124" y="2178"/>
                    <a:pt x="2124" y="2213"/>
                  </a:cubicBezTo>
                  <a:cubicBezTo>
                    <a:pt x="2124" y="2240"/>
                    <a:pt x="2151" y="2267"/>
                    <a:pt x="2187" y="2267"/>
                  </a:cubicBezTo>
                  <a:cubicBezTo>
                    <a:pt x="2222" y="2267"/>
                    <a:pt x="2240" y="2249"/>
                    <a:pt x="2249" y="2222"/>
                  </a:cubicBezTo>
                  <a:lnTo>
                    <a:pt x="3195" y="2222"/>
                  </a:lnTo>
                  <a:cubicBezTo>
                    <a:pt x="3266" y="2267"/>
                    <a:pt x="3364" y="2338"/>
                    <a:pt x="3471" y="2409"/>
                  </a:cubicBezTo>
                  <a:lnTo>
                    <a:pt x="2909" y="2409"/>
                  </a:lnTo>
                  <a:lnTo>
                    <a:pt x="2749" y="2294"/>
                  </a:lnTo>
                  <a:lnTo>
                    <a:pt x="2392" y="2294"/>
                  </a:lnTo>
                  <a:cubicBezTo>
                    <a:pt x="2392" y="2267"/>
                    <a:pt x="2374" y="2249"/>
                    <a:pt x="2347" y="2249"/>
                  </a:cubicBezTo>
                  <a:cubicBezTo>
                    <a:pt x="2311" y="2249"/>
                    <a:pt x="2294" y="2267"/>
                    <a:pt x="2294" y="2302"/>
                  </a:cubicBezTo>
                  <a:cubicBezTo>
                    <a:pt x="2294" y="2329"/>
                    <a:pt x="2311" y="2356"/>
                    <a:pt x="2347" y="2356"/>
                  </a:cubicBezTo>
                  <a:cubicBezTo>
                    <a:pt x="2374" y="2356"/>
                    <a:pt x="2392" y="2338"/>
                    <a:pt x="2392" y="2311"/>
                  </a:cubicBezTo>
                  <a:lnTo>
                    <a:pt x="2740" y="2311"/>
                  </a:lnTo>
                  <a:lnTo>
                    <a:pt x="2909" y="2427"/>
                  </a:lnTo>
                  <a:lnTo>
                    <a:pt x="3498" y="2427"/>
                  </a:lnTo>
                  <a:cubicBezTo>
                    <a:pt x="3569" y="2481"/>
                    <a:pt x="3650" y="2534"/>
                    <a:pt x="3721" y="2588"/>
                  </a:cubicBezTo>
                  <a:lnTo>
                    <a:pt x="3418" y="2588"/>
                  </a:lnTo>
                  <a:lnTo>
                    <a:pt x="3123" y="2882"/>
                  </a:lnTo>
                  <a:cubicBezTo>
                    <a:pt x="3114" y="2873"/>
                    <a:pt x="3105" y="2873"/>
                    <a:pt x="3096" y="2873"/>
                  </a:cubicBezTo>
                  <a:cubicBezTo>
                    <a:pt x="3061" y="2873"/>
                    <a:pt x="3043" y="2891"/>
                    <a:pt x="3043" y="2927"/>
                  </a:cubicBezTo>
                  <a:cubicBezTo>
                    <a:pt x="3043" y="2954"/>
                    <a:pt x="3061" y="2980"/>
                    <a:pt x="3096" y="2980"/>
                  </a:cubicBezTo>
                  <a:cubicBezTo>
                    <a:pt x="3123" y="2980"/>
                    <a:pt x="3150" y="2954"/>
                    <a:pt x="3150" y="2927"/>
                  </a:cubicBezTo>
                  <a:cubicBezTo>
                    <a:pt x="3150" y="2909"/>
                    <a:pt x="3141" y="2900"/>
                    <a:pt x="3141" y="2891"/>
                  </a:cubicBezTo>
                  <a:lnTo>
                    <a:pt x="3427" y="2615"/>
                  </a:lnTo>
                  <a:lnTo>
                    <a:pt x="3748" y="2615"/>
                  </a:lnTo>
                  <a:cubicBezTo>
                    <a:pt x="3792" y="2641"/>
                    <a:pt x="3837" y="2677"/>
                    <a:pt x="3882" y="2713"/>
                  </a:cubicBezTo>
                  <a:lnTo>
                    <a:pt x="3623" y="2713"/>
                  </a:lnTo>
                  <a:lnTo>
                    <a:pt x="3302" y="3025"/>
                  </a:lnTo>
                  <a:cubicBezTo>
                    <a:pt x="3293" y="3025"/>
                    <a:pt x="3284" y="3016"/>
                    <a:pt x="3275" y="3016"/>
                  </a:cubicBezTo>
                  <a:cubicBezTo>
                    <a:pt x="3239" y="3016"/>
                    <a:pt x="3221" y="3043"/>
                    <a:pt x="3221" y="3070"/>
                  </a:cubicBezTo>
                  <a:cubicBezTo>
                    <a:pt x="3221" y="3105"/>
                    <a:pt x="3239" y="3123"/>
                    <a:pt x="3275" y="3123"/>
                  </a:cubicBezTo>
                  <a:cubicBezTo>
                    <a:pt x="3302" y="3123"/>
                    <a:pt x="3328" y="3105"/>
                    <a:pt x="3328" y="3070"/>
                  </a:cubicBezTo>
                  <a:cubicBezTo>
                    <a:pt x="3328" y="3061"/>
                    <a:pt x="3320" y="3052"/>
                    <a:pt x="3311" y="3043"/>
                  </a:cubicBezTo>
                  <a:lnTo>
                    <a:pt x="3632" y="2731"/>
                  </a:lnTo>
                  <a:lnTo>
                    <a:pt x="3899" y="2731"/>
                  </a:lnTo>
                  <a:cubicBezTo>
                    <a:pt x="3971" y="2784"/>
                    <a:pt x="4033" y="2838"/>
                    <a:pt x="4078" y="2891"/>
                  </a:cubicBezTo>
                  <a:lnTo>
                    <a:pt x="3801" y="2891"/>
                  </a:lnTo>
                  <a:lnTo>
                    <a:pt x="3498" y="3177"/>
                  </a:lnTo>
                  <a:cubicBezTo>
                    <a:pt x="3489" y="3177"/>
                    <a:pt x="3480" y="3168"/>
                    <a:pt x="3471" y="3168"/>
                  </a:cubicBezTo>
                  <a:cubicBezTo>
                    <a:pt x="3444" y="3168"/>
                    <a:pt x="3418" y="3195"/>
                    <a:pt x="3418" y="3221"/>
                  </a:cubicBezTo>
                  <a:cubicBezTo>
                    <a:pt x="3418" y="3248"/>
                    <a:pt x="3444" y="3275"/>
                    <a:pt x="3471" y="3275"/>
                  </a:cubicBezTo>
                  <a:cubicBezTo>
                    <a:pt x="3498" y="3275"/>
                    <a:pt x="3525" y="3248"/>
                    <a:pt x="3525" y="3221"/>
                  </a:cubicBezTo>
                  <a:cubicBezTo>
                    <a:pt x="3525" y="3212"/>
                    <a:pt x="3516" y="3195"/>
                    <a:pt x="3516" y="3186"/>
                  </a:cubicBezTo>
                  <a:lnTo>
                    <a:pt x="3810" y="2909"/>
                  </a:lnTo>
                  <a:lnTo>
                    <a:pt x="4096" y="2909"/>
                  </a:lnTo>
                  <a:cubicBezTo>
                    <a:pt x="4122" y="2927"/>
                    <a:pt x="4140" y="2945"/>
                    <a:pt x="4149" y="2972"/>
                  </a:cubicBezTo>
                  <a:cubicBezTo>
                    <a:pt x="4176" y="2998"/>
                    <a:pt x="4194" y="3025"/>
                    <a:pt x="4212" y="3052"/>
                  </a:cubicBezTo>
                  <a:lnTo>
                    <a:pt x="3623" y="3605"/>
                  </a:lnTo>
                  <a:lnTo>
                    <a:pt x="3623" y="4470"/>
                  </a:lnTo>
                  <a:lnTo>
                    <a:pt x="3382" y="4470"/>
                  </a:lnTo>
                  <a:lnTo>
                    <a:pt x="3382" y="3944"/>
                  </a:lnTo>
                  <a:lnTo>
                    <a:pt x="3373" y="3935"/>
                  </a:lnTo>
                  <a:lnTo>
                    <a:pt x="3061" y="3641"/>
                  </a:lnTo>
                  <a:lnTo>
                    <a:pt x="2204" y="3641"/>
                  </a:lnTo>
                  <a:lnTo>
                    <a:pt x="1401" y="2802"/>
                  </a:lnTo>
                  <a:lnTo>
                    <a:pt x="1401" y="2053"/>
                  </a:lnTo>
                  <a:lnTo>
                    <a:pt x="1393" y="2053"/>
                  </a:lnTo>
                  <a:cubicBezTo>
                    <a:pt x="1455" y="2035"/>
                    <a:pt x="1500" y="1972"/>
                    <a:pt x="1500" y="1901"/>
                  </a:cubicBezTo>
                  <a:lnTo>
                    <a:pt x="1500" y="1821"/>
                  </a:lnTo>
                  <a:close/>
                  <a:moveTo>
                    <a:pt x="4229" y="3070"/>
                  </a:moveTo>
                  <a:cubicBezTo>
                    <a:pt x="4292" y="3168"/>
                    <a:pt x="4354" y="3275"/>
                    <a:pt x="4417" y="3400"/>
                  </a:cubicBezTo>
                  <a:lnTo>
                    <a:pt x="3837" y="3926"/>
                  </a:lnTo>
                  <a:lnTo>
                    <a:pt x="3837" y="4470"/>
                  </a:lnTo>
                  <a:lnTo>
                    <a:pt x="3864" y="4470"/>
                  </a:lnTo>
                  <a:lnTo>
                    <a:pt x="3864" y="3935"/>
                  </a:lnTo>
                  <a:lnTo>
                    <a:pt x="4426" y="3418"/>
                  </a:lnTo>
                  <a:cubicBezTo>
                    <a:pt x="4461" y="3471"/>
                    <a:pt x="4488" y="3534"/>
                    <a:pt x="4515" y="3596"/>
                  </a:cubicBezTo>
                  <a:lnTo>
                    <a:pt x="4176" y="3899"/>
                  </a:lnTo>
                  <a:lnTo>
                    <a:pt x="4176" y="4113"/>
                  </a:lnTo>
                  <a:cubicBezTo>
                    <a:pt x="4149" y="4122"/>
                    <a:pt x="4131" y="4140"/>
                    <a:pt x="4131" y="4167"/>
                  </a:cubicBezTo>
                  <a:cubicBezTo>
                    <a:pt x="4131" y="4194"/>
                    <a:pt x="4149" y="4220"/>
                    <a:pt x="4185" y="4220"/>
                  </a:cubicBezTo>
                  <a:cubicBezTo>
                    <a:pt x="4212" y="4220"/>
                    <a:pt x="4238" y="4194"/>
                    <a:pt x="4238" y="4167"/>
                  </a:cubicBezTo>
                  <a:cubicBezTo>
                    <a:pt x="4238" y="4140"/>
                    <a:pt x="4221" y="4122"/>
                    <a:pt x="4194" y="4113"/>
                  </a:cubicBezTo>
                  <a:lnTo>
                    <a:pt x="4194" y="3908"/>
                  </a:lnTo>
                  <a:lnTo>
                    <a:pt x="4524" y="3605"/>
                  </a:lnTo>
                  <a:cubicBezTo>
                    <a:pt x="4676" y="3917"/>
                    <a:pt x="4800" y="4256"/>
                    <a:pt x="4872" y="4533"/>
                  </a:cubicBezTo>
                  <a:lnTo>
                    <a:pt x="4658" y="4533"/>
                  </a:lnTo>
                  <a:lnTo>
                    <a:pt x="4577" y="4658"/>
                  </a:lnTo>
                  <a:lnTo>
                    <a:pt x="4051" y="4658"/>
                  </a:lnTo>
                  <a:lnTo>
                    <a:pt x="4051" y="4675"/>
                  </a:lnTo>
                  <a:lnTo>
                    <a:pt x="4595" y="4675"/>
                  </a:lnTo>
                  <a:lnTo>
                    <a:pt x="4667" y="4551"/>
                  </a:lnTo>
                  <a:lnTo>
                    <a:pt x="4881" y="4551"/>
                  </a:lnTo>
                  <a:cubicBezTo>
                    <a:pt x="4899" y="4613"/>
                    <a:pt x="4916" y="4675"/>
                    <a:pt x="4925" y="4738"/>
                  </a:cubicBezTo>
                  <a:cubicBezTo>
                    <a:pt x="4925" y="4782"/>
                    <a:pt x="4934" y="4827"/>
                    <a:pt x="4934" y="4881"/>
                  </a:cubicBezTo>
                  <a:lnTo>
                    <a:pt x="4051" y="4881"/>
                  </a:lnTo>
                  <a:lnTo>
                    <a:pt x="4051" y="4693"/>
                  </a:lnTo>
                  <a:cubicBezTo>
                    <a:pt x="4051" y="4568"/>
                    <a:pt x="3953" y="4470"/>
                    <a:pt x="3837" y="4470"/>
                  </a:cubicBezTo>
                  <a:lnTo>
                    <a:pt x="3641" y="4470"/>
                  </a:lnTo>
                  <a:lnTo>
                    <a:pt x="3641" y="3614"/>
                  </a:lnTo>
                  <a:lnTo>
                    <a:pt x="4229" y="3070"/>
                  </a:lnTo>
                  <a:close/>
                  <a:moveTo>
                    <a:pt x="804" y="2053"/>
                  </a:moveTo>
                  <a:lnTo>
                    <a:pt x="804" y="2811"/>
                  </a:lnTo>
                  <a:lnTo>
                    <a:pt x="1660" y="3658"/>
                  </a:lnTo>
                  <a:lnTo>
                    <a:pt x="1660" y="4533"/>
                  </a:lnTo>
                  <a:lnTo>
                    <a:pt x="1303" y="4881"/>
                  </a:lnTo>
                  <a:lnTo>
                    <a:pt x="866" y="4881"/>
                  </a:lnTo>
                  <a:lnTo>
                    <a:pt x="866" y="4898"/>
                  </a:lnTo>
                  <a:lnTo>
                    <a:pt x="1312" y="4898"/>
                  </a:lnTo>
                  <a:lnTo>
                    <a:pt x="1321" y="4890"/>
                  </a:lnTo>
                  <a:lnTo>
                    <a:pt x="1678" y="4542"/>
                  </a:lnTo>
                  <a:lnTo>
                    <a:pt x="1678" y="3650"/>
                  </a:lnTo>
                  <a:lnTo>
                    <a:pt x="822" y="2802"/>
                  </a:lnTo>
                  <a:lnTo>
                    <a:pt x="822" y="2053"/>
                  </a:lnTo>
                  <a:close/>
                  <a:moveTo>
                    <a:pt x="4943" y="4898"/>
                  </a:moveTo>
                  <a:cubicBezTo>
                    <a:pt x="4943" y="4970"/>
                    <a:pt x="4952" y="5050"/>
                    <a:pt x="4952" y="5130"/>
                  </a:cubicBezTo>
                  <a:lnTo>
                    <a:pt x="4051" y="5130"/>
                  </a:lnTo>
                  <a:lnTo>
                    <a:pt x="4051" y="4898"/>
                  </a:lnTo>
                  <a:close/>
                  <a:moveTo>
                    <a:pt x="4952" y="5148"/>
                  </a:moveTo>
                  <a:cubicBezTo>
                    <a:pt x="4952" y="5255"/>
                    <a:pt x="4952" y="5371"/>
                    <a:pt x="4952" y="5478"/>
                  </a:cubicBezTo>
                  <a:lnTo>
                    <a:pt x="4720" y="5478"/>
                  </a:lnTo>
                  <a:lnTo>
                    <a:pt x="4613" y="5362"/>
                  </a:lnTo>
                  <a:lnTo>
                    <a:pt x="4051" y="5362"/>
                  </a:lnTo>
                  <a:lnTo>
                    <a:pt x="4051" y="5148"/>
                  </a:lnTo>
                  <a:close/>
                  <a:moveTo>
                    <a:pt x="4051" y="5371"/>
                  </a:moveTo>
                  <a:lnTo>
                    <a:pt x="4051" y="5380"/>
                  </a:lnTo>
                  <a:lnTo>
                    <a:pt x="4604" y="5380"/>
                  </a:lnTo>
                  <a:lnTo>
                    <a:pt x="4711" y="5496"/>
                  </a:lnTo>
                  <a:lnTo>
                    <a:pt x="4952" y="5496"/>
                  </a:lnTo>
                  <a:cubicBezTo>
                    <a:pt x="4952" y="5559"/>
                    <a:pt x="4943" y="5621"/>
                    <a:pt x="4943" y="5675"/>
                  </a:cubicBezTo>
                  <a:lnTo>
                    <a:pt x="4765" y="5675"/>
                  </a:lnTo>
                  <a:lnTo>
                    <a:pt x="4693" y="5612"/>
                  </a:lnTo>
                  <a:cubicBezTo>
                    <a:pt x="4693" y="5612"/>
                    <a:pt x="4702" y="5612"/>
                    <a:pt x="4702" y="5603"/>
                  </a:cubicBezTo>
                  <a:cubicBezTo>
                    <a:pt x="4711" y="5585"/>
                    <a:pt x="4702" y="5550"/>
                    <a:pt x="4676" y="5532"/>
                  </a:cubicBezTo>
                  <a:cubicBezTo>
                    <a:pt x="4669" y="5530"/>
                    <a:pt x="4662" y="5528"/>
                    <a:pt x="4654" y="5528"/>
                  </a:cubicBezTo>
                  <a:cubicBezTo>
                    <a:pt x="4633" y="5528"/>
                    <a:pt x="4611" y="5539"/>
                    <a:pt x="4604" y="5559"/>
                  </a:cubicBezTo>
                  <a:cubicBezTo>
                    <a:pt x="4586" y="5585"/>
                    <a:pt x="4604" y="5621"/>
                    <a:pt x="4631" y="5630"/>
                  </a:cubicBezTo>
                  <a:cubicBezTo>
                    <a:pt x="4638" y="5634"/>
                    <a:pt x="4646" y="5636"/>
                    <a:pt x="4653" y="5636"/>
                  </a:cubicBezTo>
                  <a:cubicBezTo>
                    <a:pt x="4664" y="5636"/>
                    <a:pt x="4674" y="5632"/>
                    <a:pt x="4684" y="5621"/>
                  </a:cubicBezTo>
                  <a:lnTo>
                    <a:pt x="4765" y="5692"/>
                  </a:lnTo>
                  <a:lnTo>
                    <a:pt x="4943" y="5692"/>
                  </a:lnTo>
                  <a:cubicBezTo>
                    <a:pt x="4943" y="5737"/>
                    <a:pt x="4934" y="5773"/>
                    <a:pt x="4934" y="5817"/>
                  </a:cubicBezTo>
                  <a:lnTo>
                    <a:pt x="4649" y="5817"/>
                  </a:lnTo>
                  <a:lnTo>
                    <a:pt x="4568" y="5728"/>
                  </a:lnTo>
                  <a:cubicBezTo>
                    <a:pt x="4568" y="5728"/>
                    <a:pt x="4568" y="5728"/>
                    <a:pt x="4577" y="5719"/>
                  </a:cubicBezTo>
                  <a:cubicBezTo>
                    <a:pt x="4586" y="5692"/>
                    <a:pt x="4577" y="5666"/>
                    <a:pt x="4551" y="5648"/>
                  </a:cubicBezTo>
                  <a:cubicBezTo>
                    <a:pt x="4544" y="5646"/>
                    <a:pt x="4537" y="5644"/>
                    <a:pt x="4529" y="5644"/>
                  </a:cubicBezTo>
                  <a:cubicBezTo>
                    <a:pt x="4508" y="5644"/>
                    <a:pt x="4486" y="5655"/>
                    <a:pt x="4479" y="5675"/>
                  </a:cubicBezTo>
                  <a:cubicBezTo>
                    <a:pt x="4461" y="5701"/>
                    <a:pt x="4479" y="5737"/>
                    <a:pt x="4497" y="5746"/>
                  </a:cubicBezTo>
                  <a:cubicBezTo>
                    <a:pt x="4510" y="5750"/>
                    <a:pt x="4522" y="5753"/>
                    <a:pt x="4532" y="5753"/>
                  </a:cubicBezTo>
                  <a:cubicBezTo>
                    <a:pt x="4542" y="5753"/>
                    <a:pt x="4551" y="5750"/>
                    <a:pt x="4560" y="5746"/>
                  </a:cubicBezTo>
                  <a:lnTo>
                    <a:pt x="4640" y="5835"/>
                  </a:lnTo>
                  <a:lnTo>
                    <a:pt x="4934" y="5835"/>
                  </a:lnTo>
                  <a:cubicBezTo>
                    <a:pt x="4925" y="5862"/>
                    <a:pt x="4925" y="5898"/>
                    <a:pt x="4916" y="5924"/>
                  </a:cubicBezTo>
                  <a:lnTo>
                    <a:pt x="4542" y="5924"/>
                  </a:lnTo>
                  <a:lnTo>
                    <a:pt x="4461" y="5853"/>
                  </a:lnTo>
                  <a:cubicBezTo>
                    <a:pt x="4479" y="5826"/>
                    <a:pt x="4461" y="5791"/>
                    <a:pt x="4435" y="5782"/>
                  </a:cubicBezTo>
                  <a:cubicBezTo>
                    <a:pt x="4427" y="5777"/>
                    <a:pt x="4420" y="5774"/>
                    <a:pt x="4412" y="5774"/>
                  </a:cubicBezTo>
                  <a:cubicBezTo>
                    <a:pt x="4394" y="5774"/>
                    <a:pt x="4376" y="5789"/>
                    <a:pt x="4363" y="5808"/>
                  </a:cubicBezTo>
                  <a:cubicBezTo>
                    <a:pt x="4354" y="5835"/>
                    <a:pt x="4363" y="5862"/>
                    <a:pt x="4390" y="5880"/>
                  </a:cubicBezTo>
                  <a:cubicBezTo>
                    <a:pt x="4395" y="5882"/>
                    <a:pt x="4401" y="5883"/>
                    <a:pt x="4408" y="5883"/>
                  </a:cubicBezTo>
                  <a:cubicBezTo>
                    <a:pt x="4423" y="5883"/>
                    <a:pt x="4440" y="5877"/>
                    <a:pt x="4452" y="5871"/>
                  </a:cubicBezTo>
                  <a:lnTo>
                    <a:pt x="4533" y="5942"/>
                  </a:lnTo>
                  <a:lnTo>
                    <a:pt x="4916" y="5942"/>
                  </a:lnTo>
                  <a:cubicBezTo>
                    <a:pt x="4916" y="5960"/>
                    <a:pt x="4907" y="5978"/>
                    <a:pt x="4907" y="6005"/>
                  </a:cubicBezTo>
                  <a:cubicBezTo>
                    <a:pt x="4899" y="6022"/>
                    <a:pt x="4899" y="6049"/>
                    <a:pt x="4890" y="6067"/>
                  </a:cubicBezTo>
                  <a:lnTo>
                    <a:pt x="4328" y="6067"/>
                  </a:lnTo>
                  <a:lnTo>
                    <a:pt x="4221" y="5969"/>
                  </a:lnTo>
                  <a:cubicBezTo>
                    <a:pt x="4229" y="5960"/>
                    <a:pt x="4229" y="5960"/>
                    <a:pt x="4229" y="5960"/>
                  </a:cubicBezTo>
                  <a:cubicBezTo>
                    <a:pt x="4247" y="5933"/>
                    <a:pt x="4229" y="5898"/>
                    <a:pt x="4203" y="5889"/>
                  </a:cubicBezTo>
                  <a:cubicBezTo>
                    <a:pt x="4193" y="5882"/>
                    <a:pt x="4184" y="5879"/>
                    <a:pt x="4175" y="5879"/>
                  </a:cubicBezTo>
                  <a:cubicBezTo>
                    <a:pt x="4158" y="5879"/>
                    <a:pt x="4143" y="5889"/>
                    <a:pt x="4131" y="5907"/>
                  </a:cubicBezTo>
                  <a:cubicBezTo>
                    <a:pt x="4122" y="5933"/>
                    <a:pt x="4131" y="5969"/>
                    <a:pt x="4158" y="5978"/>
                  </a:cubicBezTo>
                  <a:cubicBezTo>
                    <a:pt x="4167" y="5982"/>
                    <a:pt x="4176" y="5985"/>
                    <a:pt x="4185" y="5985"/>
                  </a:cubicBezTo>
                  <a:cubicBezTo>
                    <a:pt x="4194" y="5985"/>
                    <a:pt x="4203" y="5982"/>
                    <a:pt x="4212" y="5978"/>
                  </a:cubicBezTo>
                  <a:lnTo>
                    <a:pt x="4319" y="6085"/>
                  </a:lnTo>
                  <a:lnTo>
                    <a:pt x="4890" y="6085"/>
                  </a:lnTo>
                  <a:cubicBezTo>
                    <a:pt x="4881" y="6121"/>
                    <a:pt x="4863" y="6156"/>
                    <a:pt x="4854" y="6192"/>
                  </a:cubicBezTo>
                  <a:lnTo>
                    <a:pt x="4122" y="6192"/>
                  </a:lnTo>
                  <a:lnTo>
                    <a:pt x="3882" y="5924"/>
                  </a:lnTo>
                  <a:lnTo>
                    <a:pt x="3882" y="5576"/>
                  </a:lnTo>
                  <a:lnTo>
                    <a:pt x="3864" y="5576"/>
                  </a:lnTo>
                  <a:lnTo>
                    <a:pt x="3864" y="5933"/>
                  </a:lnTo>
                  <a:lnTo>
                    <a:pt x="4113" y="6210"/>
                  </a:lnTo>
                  <a:lnTo>
                    <a:pt x="4854" y="6210"/>
                  </a:lnTo>
                  <a:cubicBezTo>
                    <a:pt x="4827" y="6272"/>
                    <a:pt x="4809" y="6335"/>
                    <a:pt x="4783" y="6406"/>
                  </a:cubicBezTo>
                  <a:lnTo>
                    <a:pt x="4783" y="6397"/>
                  </a:lnTo>
                  <a:lnTo>
                    <a:pt x="4087" y="6397"/>
                  </a:lnTo>
                  <a:lnTo>
                    <a:pt x="3641" y="5960"/>
                  </a:lnTo>
                  <a:lnTo>
                    <a:pt x="3641" y="5576"/>
                  </a:lnTo>
                  <a:lnTo>
                    <a:pt x="3837" y="5576"/>
                  </a:lnTo>
                  <a:cubicBezTo>
                    <a:pt x="3953" y="5576"/>
                    <a:pt x="4042" y="5487"/>
                    <a:pt x="4051" y="5371"/>
                  </a:cubicBezTo>
                  <a:close/>
                  <a:moveTo>
                    <a:pt x="3623" y="5576"/>
                  </a:moveTo>
                  <a:lnTo>
                    <a:pt x="3623" y="5969"/>
                  </a:lnTo>
                  <a:lnTo>
                    <a:pt x="4078" y="6415"/>
                  </a:lnTo>
                  <a:lnTo>
                    <a:pt x="4774" y="6415"/>
                  </a:lnTo>
                  <a:cubicBezTo>
                    <a:pt x="4756" y="6486"/>
                    <a:pt x="4729" y="6558"/>
                    <a:pt x="4702" y="6620"/>
                  </a:cubicBezTo>
                  <a:lnTo>
                    <a:pt x="4060" y="6620"/>
                  </a:lnTo>
                  <a:lnTo>
                    <a:pt x="3400" y="5924"/>
                  </a:lnTo>
                  <a:lnTo>
                    <a:pt x="3400" y="5576"/>
                  </a:lnTo>
                  <a:close/>
                  <a:moveTo>
                    <a:pt x="3382" y="5576"/>
                  </a:moveTo>
                  <a:lnTo>
                    <a:pt x="3382" y="5933"/>
                  </a:lnTo>
                  <a:lnTo>
                    <a:pt x="4051" y="6638"/>
                  </a:lnTo>
                  <a:lnTo>
                    <a:pt x="4693" y="6638"/>
                  </a:lnTo>
                  <a:cubicBezTo>
                    <a:pt x="4667" y="6709"/>
                    <a:pt x="4640" y="6790"/>
                    <a:pt x="4613" y="6861"/>
                  </a:cubicBezTo>
                  <a:lnTo>
                    <a:pt x="4060" y="6861"/>
                  </a:lnTo>
                  <a:lnTo>
                    <a:pt x="3168" y="5951"/>
                  </a:lnTo>
                  <a:lnTo>
                    <a:pt x="3177" y="5576"/>
                  </a:lnTo>
                  <a:close/>
                  <a:moveTo>
                    <a:pt x="4533" y="8262"/>
                  </a:moveTo>
                  <a:cubicBezTo>
                    <a:pt x="4542" y="8297"/>
                    <a:pt x="4542" y="8342"/>
                    <a:pt x="4551" y="8378"/>
                  </a:cubicBezTo>
                  <a:lnTo>
                    <a:pt x="4238" y="8378"/>
                  </a:lnTo>
                  <a:lnTo>
                    <a:pt x="4051" y="8503"/>
                  </a:lnTo>
                  <a:lnTo>
                    <a:pt x="3659" y="8503"/>
                  </a:lnTo>
                  <a:lnTo>
                    <a:pt x="3659" y="8413"/>
                  </a:lnTo>
                  <a:cubicBezTo>
                    <a:pt x="3659" y="8404"/>
                    <a:pt x="3659" y="8404"/>
                    <a:pt x="3659" y="8395"/>
                  </a:cubicBezTo>
                  <a:lnTo>
                    <a:pt x="4060" y="8395"/>
                  </a:lnTo>
                  <a:lnTo>
                    <a:pt x="4247" y="8262"/>
                  </a:lnTo>
                  <a:close/>
                  <a:moveTo>
                    <a:pt x="4551" y="8395"/>
                  </a:moveTo>
                  <a:cubicBezTo>
                    <a:pt x="4560" y="8511"/>
                    <a:pt x="4560" y="8619"/>
                    <a:pt x="4560" y="8717"/>
                  </a:cubicBezTo>
                  <a:lnTo>
                    <a:pt x="4212" y="8717"/>
                  </a:lnTo>
                  <a:lnTo>
                    <a:pt x="4087" y="8592"/>
                  </a:lnTo>
                  <a:lnTo>
                    <a:pt x="3659" y="8592"/>
                  </a:lnTo>
                  <a:lnTo>
                    <a:pt x="3659" y="8520"/>
                  </a:lnTo>
                  <a:lnTo>
                    <a:pt x="4060" y="8520"/>
                  </a:lnTo>
                  <a:lnTo>
                    <a:pt x="4247" y="8395"/>
                  </a:lnTo>
                  <a:close/>
                  <a:moveTo>
                    <a:pt x="4078" y="8610"/>
                  </a:moveTo>
                  <a:lnTo>
                    <a:pt x="4203" y="8734"/>
                  </a:lnTo>
                  <a:lnTo>
                    <a:pt x="4560" y="8734"/>
                  </a:lnTo>
                  <a:cubicBezTo>
                    <a:pt x="4551" y="8761"/>
                    <a:pt x="4551" y="8797"/>
                    <a:pt x="4551" y="8824"/>
                  </a:cubicBezTo>
                  <a:lnTo>
                    <a:pt x="4212" y="8824"/>
                  </a:lnTo>
                  <a:lnTo>
                    <a:pt x="4060" y="8690"/>
                  </a:lnTo>
                  <a:lnTo>
                    <a:pt x="3659" y="8690"/>
                  </a:lnTo>
                  <a:lnTo>
                    <a:pt x="3659" y="8610"/>
                  </a:lnTo>
                  <a:close/>
                  <a:moveTo>
                    <a:pt x="322" y="8333"/>
                  </a:moveTo>
                  <a:lnTo>
                    <a:pt x="679" y="8699"/>
                  </a:lnTo>
                  <a:lnTo>
                    <a:pt x="679" y="9002"/>
                  </a:lnTo>
                  <a:lnTo>
                    <a:pt x="581" y="9002"/>
                  </a:lnTo>
                  <a:lnTo>
                    <a:pt x="581" y="8761"/>
                  </a:lnTo>
                  <a:lnTo>
                    <a:pt x="322" y="8529"/>
                  </a:lnTo>
                  <a:lnTo>
                    <a:pt x="37" y="8529"/>
                  </a:lnTo>
                  <a:lnTo>
                    <a:pt x="37" y="8333"/>
                  </a:lnTo>
                  <a:close/>
                  <a:moveTo>
                    <a:pt x="322" y="8181"/>
                  </a:moveTo>
                  <a:lnTo>
                    <a:pt x="857" y="8699"/>
                  </a:lnTo>
                  <a:lnTo>
                    <a:pt x="857" y="9002"/>
                  </a:lnTo>
                  <a:lnTo>
                    <a:pt x="697" y="9002"/>
                  </a:lnTo>
                  <a:lnTo>
                    <a:pt x="697" y="8699"/>
                  </a:lnTo>
                  <a:lnTo>
                    <a:pt x="331" y="8315"/>
                  </a:lnTo>
                  <a:lnTo>
                    <a:pt x="37" y="8315"/>
                  </a:lnTo>
                  <a:lnTo>
                    <a:pt x="37" y="8181"/>
                  </a:lnTo>
                  <a:close/>
                  <a:moveTo>
                    <a:pt x="706" y="1856"/>
                  </a:moveTo>
                  <a:lnTo>
                    <a:pt x="706" y="1901"/>
                  </a:lnTo>
                  <a:cubicBezTo>
                    <a:pt x="706" y="1972"/>
                    <a:pt x="750" y="2035"/>
                    <a:pt x="822" y="2053"/>
                  </a:cubicBezTo>
                  <a:cubicBezTo>
                    <a:pt x="831" y="2053"/>
                    <a:pt x="848" y="2062"/>
                    <a:pt x="857" y="2062"/>
                  </a:cubicBezTo>
                  <a:lnTo>
                    <a:pt x="964" y="2062"/>
                  </a:lnTo>
                  <a:lnTo>
                    <a:pt x="964" y="2802"/>
                  </a:lnTo>
                  <a:lnTo>
                    <a:pt x="1812" y="3658"/>
                  </a:lnTo>
                  <a:lnTo>
                    <a:pt x="1812" y="4747"/>
                  </a:lnTo>
                  <a:lnTo>
                    <a:pt x="1455" y="5077"/>
                  </a:lnTo>
                  <a:lnTo>
                    <a:pt x="866" y="5077"/>
                  </a:lnTo>
                  <a:lnTo>
                    <a:pt x="866" y="5095"/>
                  </a:lnTo>
                  <a:lnTo>
                    <a:pt x="1464" y="5095"/>
                  </a:lnTo>
                  <a:lnTo>
                    <a:pt x="1830" y="4756"/>
                  </a:lnTo>
                  <a:lnTo>
                    <a:pt x="1830" y="3650"/>
                  </a:lnTo>
                  <a:lnTo>
                    <a:pt x="982" y="2793"/>
                  </a:lnTo>
                  <a:lnTo>
                    <a:pt x="982" y="2062"/>
                  </a:lnTo>
                  <a:lnTo>
                    <a:pt x="1098" y="2062"/>
                  </a:lnTo>
                  <a:lnTo>
                    <a:pt x="1098" y="2811"/>
                  </a:lnTo>
                  <a:lnTo>
                    <a:pt x="1098" y="2820"/>
                  </a:lnTo>
                  <a:lnTo>
                    <a:pt x="1946" y="3658"/>
                  </a:lnTo>
                  <a:lnTo>
                    <a:pt x="1946" y="4916"/>
                  </a:lnTo>
                  <a:lnTo>
                    <a:pt x="1589" y="5282"/>
                  </a:lnTo>
                  <a:lnTo>
                    <a:pt x="866" y="5282"/>
                  </a:lnTo>
                  <a:lnTo>
                    <a:pt x="866" y="5300"/>
                  </a:lnTo>
                  <a:lnTo>
                    <a:pt x="1607" y="5300"/>
                  </a:lnTo>
                  <a:lnTo>
                    <a:pt x="1964" y="4925"/>
                  </a:lnTo>
                  <a:lnTo>
                    <a:pt x="1964" y="3650"/>
                  </a:lnTo>
                  <a:lnTo>
                    <a:pt x="1964" y="3641"/>
                  </a:lnTo>
                  <a:lnTo>
                    <a:pt x="1116" y="2802"/>
                  </a:lnTo>
                  <a:lnTo>
                    <a:pt x="1116" y="2062"/>
                  </a:lnTo>
                  <a:lnTo>
                    <a:pt x="1232" y="2062"/>
                  </a:lnTo>
                  <a:lnTo>
                    <a:pt x="1232" y="2811"/>
                  </a:lnTo>
                  <a:lnTo>
                    <a:pt x="2276" y="3864"/>
                  </a:lnTo>
                  <a:lnTo>
                    <a:pt x="3007" y="3864"/>
                  </a:lnTo>
                  <a:lnTo>
                    <a:pt x="3132" y="3980"/>
                  </a:lnTo>
                  <a:lnTo>
                    <a:pt x="3132" y="4470"/>
                  </a:lnTo>
                  <a:lnTo>
                    <a:pt x="3150" y="4470"/>
                  </a:lnTo>
                  <a:lnTo>
                    <a:pt x="3150" y="3971"/>
                  </a:lnTo>
                  <a:lnTo>
                    <a:pt x="3016" y="3846"/>
                  </a:lnTo>
                  <a:lnTo>
                    <a:pt x="2285" y="3846"/>
                  </a:lnTo>
                  <a:lnTo>
                    <a:pt x="1250" y="2802"/>
                  </a:lnTo>
                  <a:lnTo>
                    <a:pt x="1250" y="2062"/>
                  </a:lnTo>
                  <a:lnTo>
                    <a:pt x="1348" y="2062"/>
                  </a:lnTo>
                  <a:cubicBezTo>
                    <a:pt x="1357" y="2062"/>
                    <a:pt x="1375" y="2053"/>
                    <a:pt x="1384" y="2053"/>
                  </a:cubicBezTo>
                  <a:lnTo>
                    <a:pt x="1384" y="2811"/>
                  </a:lnTo>
                  <a:lnTo>
                    <a:pt x="2195" y="3658"/>
                  </a:lnTo>
                  <a:lnTo>
                    <a:pt x="3052" y="3658"/>
                  </a:lnTo>
                  <a:lnTo>
                    <a:pt x="3364" y="3953"/>
                  </a:lnTo>
                  <a:lnTo>
                    <a:pt x="3364" y="4470"/>
                  </a:lnTo>
                  <a:lnTo>
                    <a:pt x="3168" y="4470"/>
                  </a:lnTo>
                  <a:cubicBezTo>
                    <a:pt x="3043" y="4470"/>
                    <a:pt x="2945" y="4568"/>
                    <a:pt x="2945" y="4693"/>
                  </a:cubicBezTo>
                  <a:lnTo>
                    <a:pt x="2945" y="4684"/>
                  </a:lnTo>
                  <a:lnTo>
                    <a:pt x="2401" y="4684"/>
                  </a:lnTo>
                  <a:lnTo>
                    <a:pt x="1571" y="5523"/>
                  </a:lnTo>
                  <a:lnTo>
                    <a:pt x="866" y="5523"/>
                  </a:lnTo>
                  <a:lnTo>
                    <a:pt x="866" y="5541"/>
                  </a:lnTo>
                  <a:lnTo>
                    <a:pt x="1580" y="5541"/>
                  </a:lnTo>
                  <a:lnTo>
                    <a:pt x="1580" y="5532"/>
                  </a:lnTo>
                  <a:lnTo>
                    <a:pt x="2410" y="4702"/>
                  </a:lnTo>
                  <a:lnTo>
                    <a:pt x="2945" y="4702"/>
                  </a:lnTo>
                  <a:lnTo>
                    <a:pt x="2945" y="4979"/>
                  </a:lnTo>
                  <a:lnTo>
                    <a:pt x="2401" y="4979"/>
                  </a:lnTo>
                  <a:lnTo>
                    <a:pt x="2392" y="4988"/>
                  </a:lnTo>
                  <a:lnTo>
                    <a:pt x="1625" y="5755"/>
                  </a:lnTo>
                  <a:lnTo>
                    <a:pt x="866" y="5755"/>
                  </a:lnTo>
                  <a:lnTo>
                    <a:pt x="866" y="5773"/>
                  </a:lnTo>
                  <a:lnTo>
                    <a:pt x="1633" y="5773"/>
                  </a:lnTo>
                  <a:lnTo>
                    <a:pt x="2401" y="4997"/>
                  </a:lnTo>
                  <a:lnTo>
                    <a:pt x="2945" y="4997"/>
                  </a:lnTo>
                  <a:lnTo>
                    <a:pt x="2945" y="5220"/>
                  </a:lnTo>
                  <a:lnTo>
                    <a:pt x="2499" y="5220"/>
                  </a:lnTo>
                  <a:lnTo>
                    <a:pt x="2249" y="5452"/>
                  </a:lnTo>
                  <a:cubicBezTo>
                    <a:pt x="2240" y="5443"/>
                    <a:pt x="2231" y="5434"/>
                    <a:pt x="2222" y="5434"/>
                  </a:cubicBezTo>
                  <a:cubicBezTo>
                    <a:pt x="2187" y="5434"/>
                    <a:pt x="2169" y="5460"/>
                    <a:pt x="2169" y="5487"/>
                  </a:cubicBezTo>
                  <a:cubicBezTo>
                    <a:pt x="2169" y="5523"/>
                    <a:pt x="2187" y="5541"/>
                    <a:pt x="2222" y="5541"/>
                  </a:cubicBezTo>
                  <a:cubicBezTo>
                    <a:pt x="2249" y="5541"/>
                    <a:pt x="2276" y="5523"/>
                    <a:pt x="2276" y="5487"/>
                  </a:cubicBezTo>
                  <a:cubicBezTo>
                    <a:pt x="2276" y="5478"/>
                    <a:pt x="2267" y="5469"/>
                    <a:pt x="2267" y="5460"/>
                  </a:cubicBezTo>
                  <a:lnTo>
                    <a:pt x="2508" y="5237"/>
                  </a:lnTo>
                  <a:lnTo>
                    <a:pt x="2945" y="5237"/>
                  </a:lnTo>
                  <a:lnTo>
                    <a:pt x="2945" y="5362"/>
                  </a:lnTo>
                  <a:cubicBezTo>
                    <a:pt x="2945" y="5389"/>
                    <a:pt x="2954" y="5416"/>
                    <a:pt x="2963" y="5443"/>
                  </a:cubicBezTo>
                  <a:lnTo>
                    <a:pt x="2517" y="5443"/>
                  </a:lnTo>
                  <a:lnTo>
                    <a:pt x="2160" y="5782"/>
                  </a:lnTo>
                  <a:cubicBezTo>
                    <a:pt x="2151" y="5773"/>
                    <a:pt x="2142" y="5773"/>
                    <a:pt x="2133" y="5773"/>
                  </a:cubicBezTo>
                  <a:cubicBezTo>
                    <a:pt x="2097" y="5773"/>
                    <a:pt x="2079" y="5791"/>
                    <a:pt x="2079" y="5826"/>
                  </a:cubicBezTo>
                  <a:cubicBezTo>
                    <a:pt x="2079" y="5853"/>
                    <a:pt x="2097" y="5880"/>
                    <a:pt x="2133" y="5880"/>
                  </a:cubicBezTo>
                  <a:cubicBezTo>
                    <a:pt x="2160" y="5880"/>
                    <a:pt x="2187" y="5853"/>
                    <a:pt x="2187" y="5826"/>
                  </a:cubicBezTo>
                  <a:cubicBezTo>
                    <a:pt x="2187" y="5808"/>
                    <a:pt x="2178" y="5799"/>
                    <a:pt x="2169" y="5791"/>
                  </a:cubicBezTo>
                  <a:lnTo>
                    <a:pt x="2526" y="5460"/>
                  </a:lnTo>
                  <a:lnTo>
                    <a:pt x="2972" y="5460"/>
                  </a:lnTo>
                  <a:lnTo>
                    <a:pt x="2972" y="5452"/>
                  </a:lnTo>
                  <a:cubicBezTo>
                    <a:pt x="2998" y="5523"/>
                    <a:pt x="3079" y="5576"/>
                    <a:pt x="3168" y="5576"/>
                  </a:cubicBezTo>
                  <a:lnTo>
                    <a:pt x="3159" y="5576"/>
                  </a:lnTo>
                  <a:lnTo>
                    <a:pt x="3150" y="5951"/>
                  </a:lnTo>
                  <a:lnTo>
                    <a:pt x="3159" y="5960"/>
                  </a:lnTo>
                  <a:lnTo>
                    <a:pt x="4051" y="6879"/>
                  </a:lnTo>
                  <a:lnTo>
                    <a:pt x="4604" y="6879"/>
                  </a:lnTo>
                  <a:cubicBezTo>
                    <a:pt x="4586" y="6941"/>
                    <a:pt x="4560" y="6995"/>
                    <a:pt x="4542" y="7048"/>
                  </a:cubicBezTo>
                  <a:lnTo>
                    <a:pt x="3962" y="7048"/>
                  </a:lnTo>
                  <a:lnTo>
                    <a:pt x="3212" y="6281"/>
                  </a:lnTo>
                  <a:cubicBezTo>
                    <a:pt x="3221" y="6254"/>
                    <a:pt x="3212" y="6219"/>
                    <a:pt x="3186" y="6210"/>
                  </a:cubicBezTo>
                  <a:cubicBezTo>
                    <a:pt x="3176" y="6204"/>
                    <a:pt x="3166" y="6201"/>
                    <a:pt x="3155" y="6201"/>
                  </a:cubicBezTo>
                  <a:cubicBezTo>
                    <a:pt x="3137" y="6201"/>
                    <a:pt x="3120" y="6210"/>
                    <a:pt x="3114" y="6228"/>
                  </a:cubicBezTo>
                  <a:cubicBezTo>
                    <a:pt x="3096" y="6254"/>
                    <a:pt x="3114" y="6290"/>
                    <a:pt x="3141" y="6299"/>
                  </a:cubicBezTo>
                  <a:cubicBezTo>
                    <a:pt x="3148" y="6303"/>
                    <a:pt x="3156" y="6305"/>
                    <a:pt x="3163" y="6305"/>
                  </a:cubicBezTo>
                  <a:cubicBezTo>
                    <a:pt x="3174" y="6305"/>
                    <a:pt x="3184" y="6301"/>
                    <a:pt x="3195" y="6290"/>
                  </a:cubicBezTo>
                  <a:lnTo>
                    <a:pt x="3953" y="7075"/>
                  </a:lnTo>
                  <a:lnTo>
                    <a:pt x="4542" y="7075"/>
                  </a:lnTo>
                  <a:cubicBezTo>
                    <a:pt x="4524" y="7129"/>
                    <a:pt x="4506" y="7191"/>
                    <a:pt x="4497" y="7236"/>
                  </a:cubicBezTo>
                  <a:lnTo>
                    <a:pt x="3810" y="7236"/>
                  </a:lnTo>
                  <a:lnTo>
                    <a:pt x="2838" y="6281"/>
                  </a:lnTo>
                  <a:cubicBezTo>
                    <a:pt x="2847" y="6272"/>
                    <a:pt x="2847" y="6263"/>
                    <a:pt x="2847" y="6254"/>
                  </a:cubicBezTo>
                  <a:cubicBezTo>
                    <a:pt x="2847" y="6228"/>
                    <a:pt x="2820" y="6201"/>
                    <a:pt x="2793" y="6201"/>
                  </a:cubicBezTo>
                  <a:cubicBezTo>
                    <a:pt x="2766" y="6201"/>
                    <a:pt x="2740" y="6228"/>
                    <a:pt x="2740" y="6254"/>
                  </a:cubicBezTo>
                  <a:cubicBezTo>
                    <a:pt x="2740" y="6281"/>
                    <a:pt x="2766" y="6308"/>
                    <a:pt x="2793" y="6308"/>
                  </a:cubicBezTo>
                  <a:cubicBezTo>
                    <a:pt x="2811" y="6308"/>
                    <a:pt x="2820" y="6299"/>
                    <a:pt x="2829" y="6290"/>
                  </a:cubicBezTo>
                  <a:lnTo>
                    <a:pt x="3801" y="7254"/>
                  </a:lnTo>
                  <a:lnTo>
                    <a:pt x="4488" y="7254"/>
                  </a:lnTo>
                  <a:cubicBezTo>
                    <a:pt x="4488" y="7271"/>
                    <a:pt x="4488" y="7280"/>
                    <a:pt x="4479" y="7289"/>
                  </a:cubicBezTo>
                  <a:cubicBezTo>
                    <a:pt x="4470" y="7334"/>
                    <a:pt x="4470" y="7396"/>
                    <a:pt x="4470" y="7450"/>
                  </a:cubicBezTo>
                  <a:lnTo>
                    <a:pt x="3685" y="7450"/>
                  </a:lnTo>
                  <a:lnTo>
                    <a:pt x="2508" y="6281"/>
                  </a:lnTo>
                  <a:cubicBezTo>
                    <a:pt x="2508" y="6272"/>
                    <a:pt x="2517" y="6263"/>
                    <a:pt x="2517" y="6254"/>
                  </a:cubicBezTo>
                  <a:cubicBezTo>
                    <a:pt x="2517" y="6228"/>
                    <a:pt x="2490" y="6201"/>
                    <a:pt x="2463" y="6201"/>
                  </a:cubicBezTo>
                  <a:cubicBezTo>
                    <a:pt x="2427" y="6201"/>
                    <a:pt x="2410" y="6228"/>
                    <a:pt x="2410" y="6254"/>
                  </a:cubicBezTo>
                  <a:cubicBezTo>
                    <a:pt x="2410" y="6281"/>
                    <a:pt x="2427" y="6308"/>
                    <a:pt x="2463" y="6308"/>
                  </a:cubicBezTo>
                  <a:cubicBezTo>
                    <a:pt x="2472" y="6308"/>
                    <a:pt x="2490" y="6299"/>
                    <a:pt x="2499" y="6290"/>
                  </a:cubicBezTo>
                  <a:lnTo>
                    <a:pt x="3676" y="7468"/>
                  </a:lnTo>
                  <a:lnTo>
                    <a:pt x="4470" y="7468"/>
                  </a:lnTo>
                  <a:cubicBezTo>
                    <a:pt x="4470" y="7503"/>
                    <a:pt x="4470" y="7539"/>
                    <a:pt x="4470" y="7575"/>
                  </a:cubicBezTo>
                  <a:lnTo>
                    <a:pt x="3899" y="7575"/>
                  </a:lnTo>
                  <a:cubicBezTo>
                    <a:pt x="3899" y="7566"/>
                    <a:pt x="3890" y="7548"/>
                    <a:pt x="3873" y="7539"/>
                  </a:cubicBezTo>
                  <a:cubicBezTo>
                    <a:pt x="3865" y="7534"/>
                    <a:pt x="3857" y="7532"/>
                    <a:pt x="3849" y="7532"/>
                  </a:cubicBezTo>
                  <a:cubicBezTo>
                    <a:pt x="3828" y="7532"/>
                    <a:pt x="3808" y="7547"/>
                    <a:pt x="3801" y="7566"/>
                  </a:cubicBezTo>
                  <a:cubicBezTo>
                    <a:pt x="3783" y="7593"/>
                    <a:pt x="3801" y="7619"/>
                    <a:pt x="3828" y="7637"/>
                  </a:cubicBezTo>
                  <a:cubicBezTo>
                    <a:pt x="3835" y="7639"/>
                    <a:pt x="3841" y="7641"/>
                    <a:pt x="3848" y="7641"/>
                  </a:cubicBezTo>
                  <a:cubicBezTo>
                    <a:pt x="3868" y="7641"/>
                    <a:pt x="3886" y="7631"/>
                    <a:pt x="3899" y="7610"/>
                  </a:cubicBezTo>
                  <a:cubicBezTo>
                    <a:pt x="3899" y="7602"/>
                    <a:pt x="3899" y="7602"/>
                    <a:pt x="3899" y="7593"/>
                  </a:cubicBezTo>
                  <a:lnTo>
                    <a:pt x="4470" y="7593"/>
                  </a:lnTo>
                  <a:cubicBezTo>
                    <a:pt x="4470" y="7646"/>
                    <a:pt x="4479" y="7700"/>
                    <a:pt x="4479" y="7753"/>
                  </a:cubicBezTo>
                  <a:lnTo>
                    <a:pt x="4042" y="7753"/>
                  </a:lnTo>
                  <a:cubicBezTo>
                    <a:pt x="4042" y="7735"/>
                    <a:pt x="4033" y="7717"/>
                    <a:pt x="4015" y="7709"/>
                  </a:cubicBezTo>
                  <a:cubicBezTo>
                    <a:pt x="4009" y="7706"/>
                    <a:pt x="4002" y="7705"/>
                    <a:pt x="3995" y="7705"/>
                  </a:cubicBezTo>
                  <a:cubicBezTo>
                    <a:pt x="3976" y="7705"/>
                    <a:pt x="3957" y="7715"/>
                    <a:pt x="3944" y="7735"/>
                  </a:cubicBezTo>
                  <a:cubicBezTo>
                    <a:pt x="3935" y="7762"/>
                    <a:pt x="3944" y="7789"/>
                    <a:pt x="3971" y="7807"/>
                  </a:cubicBezTo>
                  <a:cubicBezTo>
                    <a:pt x="3977" y="7809"/>
                    <a:pt x="3984" y="7810"/>
                    <a:pt x="3991" y="7810"/>
                  </a:cubicBezTo>
                  <a:cubicBezTo>
                    <a:pt x="4010" y="7810"/>
                    <a:pt x="4029" y="7800"/>
                    <a:pt x="4042" y="7780"/>
                  </a:cubicBezTo>
                  <a:cubicBezTo>
                    <a:pt x="4042" y="7780"/>
                    <a:pt x="4042" y="7771"/>
                    <a:pt x="4042" y="7771"/>
                  </a:cubicBezTo>
                  <a:lnTo>
                    <a:pt x="4488" y="7771"/>
                  </a:lnTo>
                  <a:cubicBezTo>
                    <a:pt x="4488" y="7816"/>
                    <a:pt x="4497" y="7869"/>
                    <a:pt x="4497" y="7923"/>
                  </a:cubicBezTo>
                  <a:lnTo>
                    <a:pt x="4176" y="7923"/>
                  </a:lnTo>
                  <a:cubicBezTo>
                    <a:pt x="4176" y="7914"/>
                    <a:pt x="4167" y="7896"/>
                    <a:pt x="4149" y="7887"/>
                  </a:cubicBezTo>
                  <a:cubicBezTo>
                    <a:pt x="4142" y="7885"/>
                    <a:pt x="4135" y="7884"/>
                    <a:pt x="4128" y="7884"/>
                  </a:cubicBezTo>
                  <a:cubicBezTo>
                    <a:pt x="4106" y="7884"/>
                    <a:pt x="4084" y="7894"/>
                    <a:pt x="4078" y="7914"/>
                  </a:cubicBezTo>
                  <a:cubicBezTo>
                    <a:pt x="4060" y="7941"/>
                    <a:pt x="4078" y="7967"/>
                    <a:pt x="4105" y="7985"/>
                  </a:cubicBezTo>
                  <a:cubicBezTo>
                    <a:pt x="4109" y="7987"/>
                    <a:pt x="4115" y="7988"/>
                    <a:pt x="4121" y="7988"/>
                  </a:cubicBezTo>
                  <a:cubicBezTo>
                    <a:pt x="4139" y="7988"/>
                    <a:pt x="4163" y="7978"/>
                    <a:pt x="4176" y="7958"/>
                  </a:cubicBezTo>
                  <a:cubicBezTo>
                    <a:pt x="4176" y="7958"/>
                    <a:pt x="4176" y="7949"/>
                    <a:pt x="4176" y="7941"/>
                  </a:cubicBezTo>
                  <a:lnTo>
                    <a:pt x="4506" y="7941"/>
                  </a:lnTo>
                  <a:cubicBezTo>
                    <a:pt x="4506" y="7976"/>
                    <a:pt x="4506" y="8003"/>
                    <a:pt x="4515" y="8039"/>
                  </a:cubicBezTo>
                  <a:cubicBezTo>
                    <a:pt x="4515" y="8056"/>
                    <a:pt x="4515" y="8083"/>
                    <a:pt x="4515" y="8101"/>
                  </a:cubicBezTo>
                  <a:lnTo>
                    <a:pt x="4328" y="8101"/>
                  </a:lnTo>
                  <a:cubicBezTo>
                    <a:pt x="4328" y="8083"/>
                    <a:pt x="4310" y="8074"/>
                    <a:pt x="4301" y="8065"/>
                  </a:cubicBezTo>
                  <a:cubicBezTo>
                    <a:pt x="4291" y="8059"/>
                    <a:pt x="4281" y="8056"/>
                    <a:pt x="4271" y="8056"/>
                  </a:cubicBezTo>
                  <a:cubicBezTo>
                    <a:pt x="4252" y="8056"/>
                    <a:pt x="4235" y="8066"/>
                    <a:pt x="4229" y="8083"/>
                  </a:cubicBezTo>
                  <a:cubicBezTo>
                    <a:pt x="4212" y="8110"/>
                    <a:pt x="4221" y="8146"/>
                    <a:pt x="4247" y="8155"/>
                  </a:cubicBezTo>
                  <a:cubicBezTo>
                    <a:pt x="4257" y="8161"/>
                    <a:pt x="4267" y="8164"/>
                    <a:pt x="4278" y="8164"/>
                  </a:cubicBezTo>
                  <a:cubicBezTo>
                    <a:pt x="4296" y="8164"/>
                    <a:pt x="4313" y="8154"/>
                    <a:pt x="4319" y="8137"/>
                  </a:cubicBezTo>
                  <a:cubicBezTo>
                    <a:pt x="4328" y="8128"/>
                    <a:pt x="4328" y="8128"/>
                    <a:pt x="4328" y="8119"/>
                  </a:cubicBezTo>
                  <a:lnTo>
                    <a:pt x="4524" y="8119"/>
                  </a:lnTo>
                  <a:cubicBezTo>
                    <a:pt x="4524" y="8164"/>
                    <a:pt x="4533" y="8199"/>
                    <a:pt x="4533" y="8244"/>
                  </a:cubicBezTo>
                  <a:lnTo>
                    <a:pt x="4247" y="8244"/>
                  </a:lnTo>
                  <a:lnTo>
                    <a:pt x="4051" y="8378"/>
                  </a:lnTo>
                  <a:lnTo>
                    <a:pt x="3659" y="8378"/>
                  </a:lnTo>
                  <a:lnTo>
                    <a:pt x="3659" y="8387"/>
                  </a:lnTo>
                  <a:cubicBezTo>
                    <a:pt x="3650" y="8342"/>
                    <a:pt x="3605" y="8315"/>
                    <a:pt x="3560" y="8315"/>
                  </a:cubicBezTo>
                  <a:lnTo>
                    <a:pt x="3534" y="8315"/>
                  </a:lnTo>
                  <a:lnTo>
                    <a:pt x="3534" y="7753"/>
                  </a:lnTo>
                  <a:lnTo>
                    <a:pt x="1803" y="6014"/>
                  </a:lnTo>
                  <a:lnTo>
                    <a:pt x="866" y="6014"/>
                  </a:lnTo>
                  <a:lnTo>
                    <a:pt x="866" y="6031"/>
                  </a:lnTo>
                  <a:lnTo>
                    <a:pt x="1794" y="6031"/>
                  </a:lnTo>
                  <a:lnTo>
                    <a:pt x="3516" y="7762"/>
                  </a:lnTo>
                  <a:lnTo>
                    <a:pt x="3516" y="8315"/>
                  </a:lnTo>
                  <a:lnTo>
                    <a:pt x="3257" y="8315"/>
                  </a:lnTo>
                  <a:cubicBezTo>
                    <a:pt x="3212" y="8315"/>
                    <a:pt x="3177" y="8342"/>
                    <a:pt x="3168" y="8387"/>
                  </a:cubicBezTo>
                  <a:lnTo>
                    <a:pt x="3168" y="8378"/>
                  </a:lnTo>
                  <a:lnTo>
                    <a:pt x="2517" y="8378"/>
                  </a:lnTo>
                  <a:lnTo>
                    <a:pt x="2276" y="8627"/>
                  </a:lnTo>
                  <a:lnTo>
                    <a:pt x="2276" y="9145"/>
                  </a:lnTo>
                  <a:lnTo>
                    <a:pt x="1910" y="9493"/>
                  </a:lnTo>
                  <a:lnTo>
                    <a:pt x="1268" y="9493"/>
                  </a:lnTo>
                  <a:lnTo>
                    <a:pt x="1268" y="9404"/>
                  </a:lnTo>
                  <a:lnTo>
                    <a:pt x="1794" y="9404"/>
                  </a:lnTo>
                  <a:lnTo>
                    <a:pt x="2133" y="9038"/>
                  </a:lnTo>
                  <a:lnTo>
                    <a:pt x="2133" y="7396"/>
                  </a:lnTo>
                  <a:lnTo>
                    <a:pt x="1241" y="6513"/>
                  </a:lnTo>
                  <a:lnTo>
                    <a:pt x="866" y="6513"/>
                  </a:lnTo>
                  <a:lnTo>
                    <a:pt x="866" y="6531"/>
                  </a:lnTo>
                  <a:lnTo>
                    <a:pt x="1232" y="6531"/>
                  </a:lnTo>
                  <a:lnTo>
                    <a:pt x="2115" y="7405"/>
                  </a:lnTo>
                  <a:lnTo>
                    <a:pt x="2115" y="9029"/>
                  </a:lnTo>
                  <a:lnTo>
                    <a:pt x="1785" y="9386"/>
                  </a:lnTo>
                  <a:lnTo>
                    <a:pt x="1268" y="9386"/>
                  </a:lnTo>
                  <a:lnTo>
                    <a:pt x="1268" y="9198"/>
                  </a:lnTo>
                  <a:lnTo>
                    <a:pt x="1669" y="9198"/>
                  </a:lnTo>
                  <a:lnTo>
                    <a:pt x="1892" y="8975"/>
                  </a:lnTo>
                  <a:lnTo>
                    <a:pt x="1892" y="7396"/>
                  </a:lnTo>
                  <a:lnTo>
                    <a:pt x="1883" y="7396"/>
                  </a:lnTo>
                  <a:lnTo>
                    <a:pt x="1241" y="6763"/>
                  </a:lnTo>
                  <a:lnTo>
                    <a:pt x="839" y="6763"/>
                  </a:lnTo>
                  <a:lnTo>
                    <a:pt x="839" y="6781"/>
                  </a:lnTo>
                  <a:lnTo>
                    <a:pt x="1232" y="6781"/>
                  </a:lnTo>
                  <a:lnTo>
                    <a:pt x="1874" y="7405"/>
                  </a:lnTo>
                  <a:lnTo>
                    <a:pt x="1874" y="8975"/>
                  </a:lnTo>
                  <a:lnTo>
                    <a:pt x="1660" y="9181"/>
                  </a:lnTo>
                  <a:lnTo>
                    <a:pt x="1268" y="9181"/>
                  </a:lnTo>
                  <a:lnTo>
                    <a:pt x="1268" y="9154"/>
                  </a:lnTo>
                  <a:cubicBezTo>
                    <a:pt x="1268" y="9082"/>
                    <a:pt x="1223" y="9029"/>
                    <a:pt x="1170" y="9011"/>
                  </a:cubicBezTo>
                  <a:lnTo>
                    <a:pt x="1170" y="8128"/>
                  </a:lnTo>
                  <a:lnTo>
                    <a:pt x="1170" y="8119"/>
                  </a:lnTo>
                  <a:lnTo>
                    <a:pt x="420" y="7396"/>
                  </a:lnTo>
                  <a:lnTo>
                    <a:pt x="420" y="7173"/>
                  </a:lnTo>
                  <a:cubicBezTo>
                    <a:pt x="438" y="7173"/>
                    <a:pt x="456" y="7164"/>
                    <a:pt x="465" y="7147"/>
                  </a:cubicBezTo>
                  <a:cubicBezTo>
                    <a:pt x="474" y="7120"/>
                    <a:pt x="465" y="7084"/>
                    <a:pt x="438" y="7075"/>
                  </a:cubicBezTo>
                  <a:cubicBezTo>
                    <a:pt x="429" y="7069"/>
                    <a:pt x="419" y="7066"/>
                    <a:pt x="410" y="7066"/>
                  </a:cubicBezTo>
                  <a:cubicBezTo>
                    <a:pt x="393" y="7066"/>
                    <a:pt x="378" y="7076"/>
                    <a:pt x="367" y="7093"/>
                  </a:cubicBezTo>
                  <a:cubicBezTo>
                    <a:pt x="358" y="7120"/>
                    <a:pt x="367" y="7155"/>
                    <a:pt x="393" y="7164"/>
                  </a:cubicBezTo>
                  <a:cubicBezTo>
                    <a:pt x="393" y="7173"/>
                    <a:pt x="402" y="7173"/>
                    <a:pt x="402" y="7173"/>
                  </a:cubicBezTo>
                  <a:lnTo>
                    <a:pt x="402" y="7396"/>
                  </a:lnTo>
                  <a:lnTo>
                    <a:pt x="411" y="7405"/>
                  </a:lnTo>
                  <a:lnTo>
                    <a:pt x="1152" y="8137"/>
                  </a:lnTo>
                  <a:lnTo>
                    <a:pt x="1152" y="9002"/>
                  </a:lnTo>
                  <a:lnTo>
                    <a:pt x="1027" y="9002"/>
                  </a:lnTo>
                  <a:lnTo>
                    <a:pt x="1027" y="8190"/>
                  </a:lnTo>
                  <a:lnTo>
                    <a:pt x="251" y="7432"/>
                  </a:lnTo>
                  <a:lnTo>
                    <a:pt x="251" y="7120"/>
                  </a:lnTo>
                  <a:cubicBezTo>
                    <a:pt x="260" y="7120"/>
                    <a:pt x="277" y="7111"/>
                    <a:pt x="286" y="7093"/>
                  </a:cubicBezTo>
                  <a:cubicBezTo>
                    <a:pt x="304" y="7066"/>
                    <a:pt x="286" y="7039"/>
                    <a:pt x="260" y="7022"/>
                  </a:cubicBezTo>
                  <a:cubicBezTo>
                    <a:pt x="253" y="7019"/>
                    <a:pt x="246" y="7018"/>
                    <a:pt x="240" y="7018"/>
                  </a:cubicBezTo>
                  <a:cubicBezTo>
                    <a:pt x="220" y="7018"/>
                    <a:pt x="202" y="7028"/>
                    <a:pt x="188" y="7048"/>
                  </a:cubicBezTo>
                  <a:cubicBezTo>
                    <a:pt x="179" y="7075"/>
                    <a:pt x="188" y="7102"/>
                    <a:pt x="215" y="7120"/>
                  </a:cubicBezTo>
                  <a:lnTo>
                    <a:pt x="233" y="7120"/>
                  </a:lnTo>
                  <a:lnTo>
                    <a:pt x="233" y="7441"/>
                  </a:lnTo>
                  <a:lnTo>
                    <a:pt x="1009" y="8199"/>
                  </a:lnTo>
                  <a:lnTo>
                    <a:pt x="1009" y="9002"/>
                  </a:lnTo>
                  <a:lnTo>
                    <a:pt x="875" y="9002"/>
                  </a:lnTo>
                  <a:lnTo>
                    <a:pt x="875" y="8699"/>
                  </a:lnTo>
                  <a:lnTo>
                    <a:pt x="875" y="8690"/>
                  </a:lnTo>
                  <a:lnTo>
                    <a:pt x="331" y="8164"/>
                  </a:lnTo>
                  <a:lnTo>
                    <a:pt x="37" y="8164"/>
                  </a:lnTo>
                  <a:lnTo>
                    <a:pt x="37" y="4372"/>
                  </a:lnTo>
                  <a:lnTo>
                    <a:pt x="804" y="4372"/>
                  </a:lnTo>
                  <a:lnTo>
                    <a:pt x="1205" y="3953"/>
                  </a:lnTo>
                  <a:cubicBezTo>
                    <a:pt x="1214" y="3962"/>
                    <a:pt x="1223" y="3971"/>
                    <a:pt x="1241" y="3971"/>
                  </a:cubicBezTo>
                  <a:cubicBezTo>
                    <a:pt x="1268" y="3971"/>
                    <a:pt x="1294" y="3944"/>
                    <a:pt x="1294" y="3917"/>
                  </a:cubicBezTo>
                  <a:cubicBezTo>
                    <a:pt x="1294" y="3881"/>
                    <a:pt x="1268" y="3864"/>
                    <a:pt x="1241" y="3864"/>
                  </a:cubicBezTo>
                  <a:cubicBezTo>
                    <a:pt x="1205" y="3864"/>
                    <a:pt x="1187" y="3881"/>
                    <a:pt x="1187" y="3917"/>
                  </a:cubicBezTo>
                  <a:cubicBezTo>
                    <a:pt x="1187" y="3926"/>
                    <a:pt x="1187" y="3935"/>
                    <a:pt x="1196" y="3944"/>
                  </a:cubicBezTo>
                  <a:lnTo>
                    <a:pt x="795" y="4354"/>
                  </a:lnTo>
                  <a:lnTo>
                    <a:pt x="37" y="4354"/>
                  </a:lnTo>
                  <a:lnTo>
                    <a:pt x="37" y="4256"/>
                  </a:lnTo>
                  <a:lnTo>
                    <a:pt x="715" y="4256"/>
                  </a:lnTo>
                  <a:lnTo>
                    <a:pt x="1000" y="3962"/>
                  </a:lnTo>
                  <a:cubicBezTo>
                    <a:pt x="1009" y="3962"/>
                    <a:pt x="1018" y="3971"/>
                    <a:pt x="1027" y="3971"/>
                  </a:cubicBezTo>
                  <a:cubicBezTo>
                    <a:pt x="1054" y="3971"/>
                    <a:pt x="1080" y="3944"/>
                    <a:pt x="1080" y="3917"/>
                  </a:cubicBezTo>
                  <a:cubicBezTo>
                    <a:pt x="1080" y="3881"/>
                    <a:pt x="1054" y="3864"/>
                    <a:pt x="1027" y="3864"/>
                  </a:cubicBezTo>
                  <a:cubicBezTo>
                    <a:pt x="991" y="3864"/>
                    <a:pt x="973" y="3881"/>
                    <a:pt x="973" y="3917"/>
                  </a:cubicBezTo>
                  <a:cubicBezTo>
                    <a:pt x="973" y="3926"/>
                    <a:pt x="973" y="3944"/>
                    <a:pt x="982" y="3953"/>
                  </a:cubicBezTo>
                  <a:lnTo>
                    <a:pt x="706" y="4238"/>
                  </a:lnTo>
                  <a:lnTo>
                    <a:pt x="37" y="4238"/>
                  </a:lnTo>
                  <a:lnTo>
                    <a:pt x="37" y="4122"/>
                  </a:lnTo>
                  <a:lnTo>
                    <a:pt x="616" y="4122"/>
                  </a:lnTo>
                  <a:lnTo>
                    <a:pt x="768" y="3962"/>
                  </a:lnTo>
                  <a:cubicBezTo>
                    <a:pt x="777" y="3962"/>
                    <a:pt x="786" y="3971"/>
                    <a:pt x="804" y="3971"/>
                  </a:cubicBezTo>
                  <a:cubicBezTo>
                    <a:pt x="831" y="3971"/>
                    <a:pt x="857" y="3944"/>
                    <a:pt x="857" y="3917"/>
                  </a:cubicBezTo>
                  <a:cubicBezTo>
                    <a:pt x="857" y="3881"/>
                    <a:pt x="831" y="3864"/>
                    <a:pt x="804" y="3864"/>
                  </a:cubicBezTo>
                  <a:cubicBezTo>
                    <a:pt x="768" y="3864"/>
                    <a:pt x="750" y="3881"/>
                    <a:pt x="750" y="3917"/>
                  </a:cubicBezTo>
                  <a:cubicBezTo>
                    <a:pt x="750" y="3926"/>
                    <a:pt x="750" y="3935"/>
                    <a:pt x="759" y="3944"/>
                  </a:cubicBezTo>
                  <a:lnTo>
                    <a:pt x="608" y="4104"/>
                  </a:lnTo>
                  <a:lnTo>
                    <a:pt x="37" y="4104"/>
                  </a:lnTo>
                  <a:lnTo>
                    <a:pt x="37" y="3453"/>
                  </a:lnTo>
                  <a:lnTo>
                    <a:pt x="313" y="3453"/>
                  </a:lnTo>
                  <a:lnTo>
                    <a:pt x="465" y="3578"/>
                  </a:lnTo>
                  <a:cubicBezTo>
                    <a:pt x="456" y="3587"/>
                    <a:pt x="447" y="3605"/>
                    <a:pt x="447" y="3614"/>
                  </a:cubicBezTo>
                  <a:cubicBezTo>
                    <a:pt x="447" y="3650"/>
                    <a:pt x="474" y="3667"/>
                    <a:pt x="500" y="3667"/>
                  </a:cubicBezTo>
                  <a:cubicBezTo>
                    <a:pt x="536" y="3667"/>
                    <a:pt x="554" y="3650"/>
                    <a:pt x="554" y="3614"/>
                  </a:cubicBezTo>
                  <a:cubicBezTo>
                    <a:pt x="554" y="3587"/>
                    <a:pt x="536" y="3560"/>
                    <a:pt x="500" y="3560"/>
                  </a:cubicBezTo>
                  <a:cubicBezTo>
                    <a:pt x="492" y="3560"/>
                    <a:pt x="483" y="3569"/>
                    <a:pt x="483" y="3569"/>
                  </a:cubicBezTo>
                  <a:lnTo>
                    <a:pt x="322" y="3435"/>
                  </a:lnTo>
                  <a:lnTo>
                    <a:pt x="37" y="3435"/>
                  </a:lnTo>
                  <a:lnTo>
                    <a:pt x="37" y="3355"/>
                  </a:lnTo>
                  <a:lnTo>
                    <a:pt x="447" y="3355"/>
                  </a:lnTo>
                  <a:lnTo>
                    <a:pt x="706" y="3587"/>
                  </a:lnTo>
                  <a:cubicBezTo>
                    <a:pt x="697" y="3596"/>
                    <a:pt x="697" y="3605"/>
                    <a:pt x="697" y="3614"/>
                  </a:cubicBezTo>
                  <a:cubicBezTo>
                    <a:pt x="697" y="3650"/>
                    <a:pt x="715" y="3667"/>
                    <a:pt x="750" y="3667"/>
                  </a:cubicBezTo>
                  <a:cubicBezTo>
                    <a:pt x="777" y="3667"/>
                    <a:pt x="804" y="3650"/>
                    <a:pt x="804" y="3614"/>
                  </a:cubicBezTo>
                  <a:cubicBezTo>
                    <a:pt x="804" y="3587"/>
                    <a:pt x="777" y="3560"/>
                    <a:pt x="750" y="3560"/>
                  </a:cubicBezTo>
                  <a:cubicBezTo>
                    <a:pt x="732" y="3560"/>
                    <a:pt x="723" y="3569"/>
                    <a:pt x="715" y="3569"/>
                  </a:cubicBezTo>
                  <a:lnTo>
                    <a:pt x="456" y="3337"/>
                  </a:lnTo>
                  <a:lnTo>
                    <a:pt x="37" y="3337"/>
                  </a:lnTo>
                  <a:lnTo>
                    <a:pt x="37" y="3186"/>
                  </a:lnTo>
                  <a:lnTo>
                    <a:pt x="518" y="3186"/>
                  </a:lnTo>
                  <a:lnTo>
                    <a:pt x="947" y="3587"/>
                  </a:lnTo>
                  <a:cubicBezTo>
                    <a:pt x="938" y="3596"/>
                    <a:pt x="938" y="3605"/>
                    <a:pt x="938" y="3614"/>
                  </a:cubicBezTo>
                  <a:cubicBezTo>
                    <a:pt x="938" y="3650"/>
                    <a:pt x="964" y="3667"/>
                    <a:pt x="991" y="3667"/>
                  </a:cubicBezTo>
                  <a:cubicBezTo>
                    <a:pt x="1018" y="3667"/>
                    <a:pt x="1045" y="3650"/>
                    <a:pt x="1045" y="3614"/>
                  </a:cubicBezTo>
                  <a:cubicBezTo>
                    <a:pt x="1045" y="3587"/>
                    <a:pt x="1018" y="3560"/>
                    <a:pt x="991" y="3560"/>
                  </a:cubicBezTo>
                  <a:cubicBezTo>
                    <a:pt x="973" y="3560"/>
                    <a:pt x="964" y="3569"/>
                    <a:pt x="955" y="3578"/>
                  </a:cubicBezTo>
                  <a:lnTo>
                    <a:pt x="527" y="3168"/>
                  </a:lnTo>
                  <a:lnTo>
                    <a:pt x="37" y="3168"/>
                  </a:lnTo>
                  <a:lnTo>
                    <a:pt x="37" y="1946"/>
                  </a:lnTo>
                  <a:lnTo>
                    <a:pt x="286" y="1946"/>
                  </a:lnTo>
                  <a:lnTo>
                    <a:pt x="393" y="1856"/>
                  </a:lnTo>
                  <a:close/>
                  <a:moveTo>
                    <a:pt x="4051" y="8708"/>
                  </a:moveTo>
                  <a:lnTo>
                    <a:pt x="4203" y="8842"/>
                  </a:lnTo>
                  <a:lnTo>
                    <a:pt x="4542" y="8842"/>
                  </a:lnTo>
                  <a:cubicBezTo>
                    <a:pt x="4542" y="8895"/>
                    <a:pt x="4524" y="8949"/>
                    <a:pt x="4506" y="8993"/>
                  </a:cubicBezTo>
                  <a:cubicBezTo>
                    <a:pt x="4399" y="9279"/>
                    <a:pt x="4149" y="9644"/>
                    <a:pt x="3828" y="9983"/>
                  </a:cubicBezTo>
                  <a:lnTo>
                    <a:pt x="3828" y="9279"/>
                  </a:lnTo>
                  <a:lnTo>
                    <a:pt x="3614" y="9056"/>
                  </a:lnTo>
                  <a:lnTo>
                    <a:pt x="3614" y="8797"/>
                  </a:lnTo>
                  <a:lnTo>
                    <a:pt x="3605" y="8797"/>
                  </a:lnTo>
                  <a:cubicBezTo>
                    <a:pt x="3632" y="8788"/>
                    <a:pt x="3659" y="8752"/>
                    <a:pt x="3659" y="8708"/>
                  </a:cubicBezTo>
                  <a:close/>
                  <a:moveTo>
                    <a:pt x="3596" y="8806"/>
                  </a:moveTo>
                  <a:lnTo>
                    <a:pt x="3596" y="9056"/>
                  </a:lnTo>
                  <a:lnTo>
                    <a:pt x="3810" y="9279"/>
                  </a:lnTo>
                  <a:lnTo>
                    <a:pt x="3810" y="10010"/>
                  </a:lnTo>
                  <a:cubicBezTo>
                    <a:pt x="3792" y="10037"/>
                    <a:pt x="3766" y="10064"/>
                    <a:pt x="3739" y="10090"/>
                  </a:cubicBezTo>
                  <a:lnTo>
                    <a:pt x="3739" y="9305"/>
                  </a:lnTo>
                  <a:lnTo>
                    <a:pt x="3516" y="9091"/>
                  </a:lnTo>
                  <a:lnTo>
                    <a:pt x="3516" y="8806"/>
                  </a:lnTo>
                  <a:close/>
                  <a:moveTo>
                    <a:pt x="3498" y="8806"/>
                  </a:moveTo>
                  <a:lnTo>
                    <a:pt x="3498" y="9091"/>
                  </a:lnTo>
                  <a:lnTo>
                    <a:pt x="3721" y="9314"/>
                  </a:lnTo>
                  <a:lnTo>
                    <a:pt x="3721" y="10108"/>
                  </a:lnTo>
                  <a:cubicBezTo>
                    <a:pt x="3676" y="10153"/>
                    <a:pt x="3632" y="10198"/>
                    <a:pt x="3587" y="10242"/>
                  </a:cubicBezTo>
                  <a:lnTo>
                    <a:pt x="3587" y="9377"/>
                  </a:lnTo>
                  <a:cubicBezTo>
                    <a:pt x="3605" y="9377"/>
                    <a:pt x="3614" y="9368"/>
                    <a:pt x="3623" y="9350"/>
                  </a:cubicBezTo>
                  <a:cubicBezTo>
                    <a:pt x="3641" y="9323"/>
                    <a:pt x="3632" y="9297"/>
                    <a:pt x="3605" y="9279"/>
                  </a:cubicBezTo>
                  <a:cubicBezTo>
                    <a:pt x="3598" y="9276"/>
                    <a:pt x="3591" y="9275"/>
                    <a:pt x="3584" y="9275"/>
                  </a:cubicBezTo>
                  <a:cubicBezTo>
                    <a:pt x="3562" y="9275"/>
                    <a:pt x="3540" y="9285"/>
                    <a:pt x="3534" y="9305"/>
                  </a:cubicBezTo>
                  <a:cubicBezTo>
                    <a:pt x="3516" y="9332"/>
                    <a:pt x="3525" y="9359"/>
                    <a:pt x="3551" y="9377"/>
                  </a:cubicBezTo>
                  <a:lnTo>
                    <a:pt x="3569" y="9377"/>
                  </a:lnTo>
                  <a:lnTo>
                    <a:pt x="3569" y="10260"/>
                  </a:lnTo>
                  <a:cubicBezTo>
                    <a:pt x="3525" y="10305"/>
                    <a:pt x="3480" y="10349"/>
                    <a:pt x="3435" y="10385"/>
                  </a:cubicBezTo>
                  <a:lnTo>
                    <a:pt x="3435" y="9484"/>
                  </a:lnTo>
                  <a:cubicBezTo>
                    <a:pt x="3453" y="9484"/>
                    <a:pt x="3471" y="9475"/>
                    <a:pt x="3480" y="9457"/>
                  </a:cubicBezTo>
                  <a:cubicBezTo>
                    <a:pt x="3489" y="9430"/>
                    <a:pt x="3480" y="9404"/>
                    <a:pt x="3453" y="9386"/>
                  </a:cubicBezTo>
                  <a:cubicBezTo>
                    <a:pt x="3447" y="9383"/>
                    <a:pt x="3439" y="9382"/>
                    <a:pt x="3432" y="9382"/>
                  </a:cubicBezTo>
                  <a:cubicBezTo>
                    <a:pt x="3410" y="9382"/>
                    <a:pt x="3389" y="9392"/>
                    <a:pt x="3382" y="9412"/>
                  </a:cubicBezTo>
                  <a:cubicBezTo>
                    <a:pt x="3364" y="9439"/>
                    <a:pt x="3373" y="9466"/>
                    <a:pt x="3400" y="9484"/>
                  </a:cubicBezTo>
                  <a:lnTo>
                    <a:pt x="3418" y="9484"/>
                  </a:lnTo>
                  <a:lnTo>
                    <a:pt x="3418" y="10403"/>
                  </a:lnTo>
                  <a:cubicBezTo>
                    <a:pt x="3364" y="10447"/>
                    <a:pt x="3311" y="10501"/>
                    <a:pt x="3257" y="10545"/>
                  </a:cubicBezTo>
                  <a:lnTo>
                    <a:pt x="3257" y="9680"/>
                  </a:lnTo>
                  <a:cubicBezTo>
                    <a:pt x="3275" y="9680"/>
                    <a:pt x="3293" y="9671"/>
                    <a:pt x="3302" y="9653"/>
                  </a:cubicBezTo>
                  <a:cubicBezTo>
                    <a:pt x="3311" y="9627"/>
                    <a:pt x="3302" y="9591"/>
                    <a:pt x="3275" y="9582"/>
                  </a:cubicBezTo>
                  <a:cubicBezTo>
                    <a:pt x="3267" y="9577"/>
                    <a:pt x="3259" y="9575"/>
                    <a:pt x="3251" y="9575"/>
                  </a:cubicBezTo>
                  <a:cubicBezTo>
                    <a:pt x="3230" y="9575"/>
                    <a:pt x="3210" y="9589"/>
                    <a:pt x="3204" y="9609"/>
                  </a:cubicBezTo>
                  <a:cubicBezTo>
                    <a:pt x="3186" y="9636"/>
                    <a:pt x="3204" y="9662"/>
                    <a:pt x="3221" y="9680"/>
                  </a:cubicBezTo>
                  <a:lnTo>
                    <a:pt x="3239" y="9680"/>
                  </a:lnTo>
                  <a:lnTo>
                    <a:pt x="3239" y="10563"/>
                  </a:lnTo>
                  <a:cubicBezTo>
                    <a:pt x="3195" y="10599"/>
                    <a:pt x="3150" y="10635"/>
                    <a:pt x="3105" y="10670"/>
                  </a:cubicBezTo>
                  <a:lnTo>
                    <a:pt x="3105" y="9350"/>
                  </a:lnTo>
                  <a:lnTo>
                    <a:pt x="3373" y="9073"/>
                  </a:lnTo>
                  <a:lnTo>
                    <a:pt x="3373" y="8806"/>
                  </a:lnTo>
                  <a:close/>
                  <a:moveTo>
                    <a:pt x="3177" y="8770"/>
                  </a:moveTo>
                  <a:cubicBezTo>
                    <a:pt x="3195" y="8788"/>
                    <a:pt x="3221" y="8806"/>
                    <a:pt x="3257" y="8806"/>
                  </a:cubicBezTo>
                  <a:lnTo>
                    <a:pt x="3355" y="8806"/>
                  </a:lnTo>
                  <a:lnTo>
                    <a:pt x="3355" y="9065"/>
                  </a:lnTo>
                  <a:lnTo>
                    <a:pt x="3088" y="9341"/>
                  </a:lnTo>
                  <a:lnTo>
                    <a:pt x="3088" y="10679"/>
                  </a:lnTo>
                  <a:cubicBezTo>
                    <a:pt x="3061" y="10706"/>
                    <a:pt x="3034" y="10724"/>
                    <a:pt x="3007" y="10751"/>
                  </a:cubicBezTo>
                  <a:lnTo>
                    <a:pt x="3007" y="9332"/>
                  </a:lnTo>
                  <a:lnTo>
                    <a:pt x="3257" y="9073"/>
                  </a:lnTo>
                  <a:lnTo>
                    <a:pt x="3257" y="8806"/>
                  </a:lnTo>
                  <a:lnTo>
                    <a:pt x="3239" y="8806"/>
                  </a:lnTo>
                  <a:lnTo>
                    <a:pt x="3239" y="9065"/>
                  </a:lnTo>
                  <a:lnTo>
                    <a:pt x="2981" y="9323"/>
                  </a:lnTo>
                  <a:lnTo>
                    <a:pt x="2981" y="10760"/>
                  </a:lnTo>
                  <a:cubicBezTo>
                    <a:pt x="2900" y="10822"/>
                    <a:pt x="2820" y="10876"/>
                    <a:pt x="2740" y="10929"/>
                  </a:cubicBezTo>
                  <a:lnTo>
                    <a:pt x="2740" y="8859"/>
                  </a:lnTo>
                  <a:lnTo>
                    <a:pt x="2820" y="8779"/>
                  </a:lnTo>
                  <a:lnTo>
                    <a:pt x="3177" y="8779"/>
                  </a:lnTo>
                  <a:lnTo>
                    <a:pt x="3177" y="8770"/>
                  </a:lnTo>
                  <a:close/>
                  <a:moveTo>
                    <a:pt x="3159" y="8627"/>
                  </a:moveTo>
                  <a:lnTo>
                    <a:pt x="3159" y="8708"/>
                  </a:lnTo>
                  <a:cubicBezTo>
                    <a:pt x="3159" y="8726"/>
                    <a:pt x="3168" y="8743"/>
                    <a:pt x="3177" y="8761"/>
                  </a:cubicBezTo>
                  <a:lnTo>
                    <a:pt x="2811" y="8761"/>
                  </a:lnTo>
                  <a:lnTo>
                    <a:pt x="2722" y="8850"/>
                  </a:lnTo>
                  <a:lnTo>
                    <a:pt x="2722" y="10938"/>
                  </a:lnTo>
                  <a:cubicBezTo>
                    <a:pt x="2686" y="10956"/>
                    <a:pt x="2650" y="10974"/>
                    <a:pt x="2615" y="10991"/>
                  </a:cubicBezTo>
                  <a:lnTo>
                    <a:pt x="2615" y="8752"/>
                  </a:lnTo>
                  <a:lnTo>
                    <a:pt x="2740" y="8627"/>
                  </a:lnTo>
                  <a:close/>
                  <a:moveTo>
                    <a:pt x="313" y="8547"/>
                  </a:moveTo>
                  <a:lnTo>
                    <a:pt x="563" y="8770"/>
                  </a:lnTo>
                  <a:lnTo>
                    <a:pt x="563" y="9011"/>
                  </a:lnTo>
                  <a:lnTo>
                    <a:pt x="572" y="9011"/>
                  </a:lnTo>
                  <a:cubicBezTo>
                    <a:pt x="509" y="9029"/>
                    <a:pt x="474" y="9091"/>
                    <a:pt x="474" y="9154"/>
                  </a:cubicBezTo>
                  <a:lnTo>
                    <a:pt x="474" y="9636"/>
                  </a:lnTo>
                  <a:cubicBezTo>
                    <a:pt x="474" y="9725"/>
                    <a:pt x="545" y="9796"/>
                    <a:pt x="625" y="9796"/>
                  </a:cubicBezTo>
                  <a:lnTo>
                    <a:pt x="768" y="9796"/>
                  </a:lnTo>
                  <a:lnTo>
                    <a:pt x="768" y="11099"/>
                  </a:lnTo>
                  <a:cubicBezTo>
                    <a:pt x="652" y="11063"/>
                    <a:pt x="545" y="11036"/>
                    <a:pt x="456" y="11000"/>
                  </a:cubicBezTo>
                  <a:lnTo>
                    <a:pt x="456" y="10269"/>
                  </a:lnTo>
                  <a:lnTo>
                    <a:pt x="625" y="10073"/>
                  </a:lnTo>
                  <a:lnTo>
                    <a:pt x="625" y="9796"/>
                  </a:lnTo>
                  <a:lnTo>
                    <a:pt x="608" y="9796"/>
                  </a:lnTo>
                  <a:lnTo>
                    <a:pt x="608" y="10073"/>
                  </a:lnTo>
                  <a:lnTo>
                    <a:pt x="438" y="10260"/>
                  </a:lnTo>
                  <a:lnTo>
                    <a:pt x="438" y="10991"/>
                  </a:lnTo>
                  <a:cubicBezTo>
                    <a:pt x="331" y="10947"/>
                    <a:pt x="242" y="10893"/>
                    <a:pt x="179" y="10840"/>
                  </a:cubicBezTo>
                  <a:cubicBezTo>
                    <a:pt x="126" y="10786"/>
                    <a:pt x="54" y="10572"/>
                    <a:pt x="37" y="10492"/>
                  </a:cubicBezTo>
                  <a:lnTo>
                    <a:pt x="37" y="8547"/>
                  </a:lnTo>
                  <a:close/>
                  <a:moveTo>
                    <a:pt x="938" y="9796"/>
                  </a:moveTo>
                  <a:lnTo>
                    <a:pt x="938" y="10135"/>
                  </a:lnTo>
                  <a:lnTo>
                    <a:pt x="947" y="10144"/>
                  </a:lnTo>
                  <a:lnTo>
                    <a:pt x="1571" y="10768"/>
                  </a:lnTo>
                  <a:lnTo>
                    <a:pt x="1571" y="11197"/>
                  </a:lnTo>
                  <a:cubicBezTo>
                    <a:pt x="1437" y="11188"/>
                    <a:pt x="1303" y="11179"/>
                    <a:pt x="1170" y="11161"/>
                  </a:cubicBezTo>
                  <a:cubicBezTo>
                    <a:pt x="1036" y="11152"/>
                    <a:pt x="902" y="11125"/>
                    <a:pt x="786" y="11099"/>
                  </a:cubicBezTo>
                  <a:lnTo>
                    <a:pt x="786" y="9796"/>
                  </a:lnTo>
                  <a:close/>
                  <a:moveTo>
                    <a:pt x="1089" y="9796"/>
                  </a:moveTo>
                  <a:lnTo>
                    <a:pt x="1089" y="10090"/>
                  </a:lnTo>
                  <a:lnTo>
                    <a:pt x="1089" y="10099"/>
                  </a:lnTo>
                  <a:lnTo>
                    <a:pt x="1732" y="10742"/>
                  </a:lnTo>
                  <a:lnTo>
                    <a:pt x="1732" y="11197"/>
                  </a:lnTo>
                  <a:lnTo>
                    <a:pt x="1589" y="11197"/>
                  </a:lnTo>
                  <a:lnTo>
                    <a:pt x="1589" y="10760"/>
                  </a:lnTo>
                  <a:lnTo>
                    <a:pt x="955" y="10135"/>
                  </a:lnTo>
                  <a:lnTo>
                    <a:pt x="955" y="9796"/>
                  </a:lnTo>
                  <a:close/>
                  <a:moveTo>
                    <a:pt x="3168" y="8395"/>
                  </a:moveTo>
                  <a:cubicBezTo>
                    <a:pt x="3168" y="8404"/>
                    <a:pt x="3159" y="8404"/>
                    <a:pt x="3159" y="8413"/>
                  </a:cubicBezTo>
                  <a:lnTo>
                    <a:pt x="3159" y="8485"/>
                  </a:lnTo>
                  <a:lnTo>
                    <a:pt x="2624" y="8485"/>
                  </a:lnTo>
                  <a:lnTo>
                    <a:pt x="2454" y="8645"/>
                  </a:lnTo>
                  <a:lnTo>
                    <a:pt x="2454" y="9181"/>
                  </a:lnTo>
                  <a:lnTo>
                    <a:pt x="2008" y="9636"/>
                  </a:lnTo>
                  <a:lnTo>
                    <a:pt x="1268" y="9636"/>
                  </a:lnTo>
                  <a:lnTo>
                    <a:pt x="1268" y="9653"/>
                  </a:lnTo>
                  <a:lnTo>
                    <a:pt x="2017" y="9653"/>
                  </a:lnTo>
                  <a:lnTo>
                    <a:pt x="2472" y="9189"/>
                  </a:lnTo>
                  <a:lnTo>
                    <a:pt x="2472" y="8645"/>
                  </a:lnTo>
                  <a:lnTo>
                    <a:pt x="2633" y="8503"/>
                  </a:lnTo>
                  <a:lnTo>
                    <a:pt x="3159" y="8503"/>
                  </a:lnTo>
                  <a:lnTo>
                    <a:pt x="3159" y="8610"/>
                  </a:lnTo>
                  <a:lnTo>
                    <a:pt x="2731" y="8610"/>
                  </a:lnTo>
                  <a:lnTo>
                    <a:pt x="2597" y="8743"/>
                  </a:lnTo>
                  <a:lnTo>
                    <a:pt x="2597" y="11000"/>
                  </a:lnTo>
                  <a:cubicBezTo>
                    <a:pt x="2561" y="11018"/>
                    <a:pt x="2526" y="11036"/>
                    <a:pt x="2490" y="11054"/>
                  </a:cubicBezTo>
                  <a:lnTo>
                    <a:pt x="2490" y="10349"/>
                  </a:lnTo>
                  <a:lnTo>
                    <a:pt x="2071" y="9957"/>
                  </a:lnTo>
                  <a:cubicBezTo>
                    <a:pt x="2071" y="9957"/>
                    <a:pt x="2071" y="9948"/>
                    <a:pt x="2071" y="9948"/>
                  </a:cubicBezTo>
                  <a:cubicBezTo>
                    <a:pt x="2079" y="9921"/>
                    <a:pt x="2071" y="9894"/>
                    <a:pt x="2044" y="9876"/>
                  </a:cubicBezTo>
                  <a:cubicBezTo>
                    <a:pt x="2037" y="9874"/>
                    <a:pt x="2030" y="9873"/>
                    <a:pt x="2024" y="9873"/>
                  </a:cubicBezTo>
                  <a:cubicBezTo>
                    <a:pt x="2004" y="9873"/>
                    <a:pt x="1986" y="9883"/>
                    <a:pt x="1972" y="9903"/>
                  </a:cubicBezTo>
                  <a:cubicBezTo>
                    <a:pt x="1964" y="9930"/>
                    <a:pt x="1972" y="9957"/>
                    <a:pt x="1999" y="9974"/>
                  </a:cubicBezTo>
                  <a:cubicBezTo>
                    <a:pt x="2007" y="9978"/>
                    <a:pt x="2014" y="9980"/>
                    <a:pt x="2021" y="9980"/>
                  </a:cubicBezTo>
                  <a:cubicBezTo>
                    <a:pt x="2032" y="9980"/>
                    <a:pt x="2042" y="9976"/>
                    <a:pt x="2053" y="9966"/>
                  </a:cubicBezTo>
                  <a:lnTo>
                    <a:pt x="2472" y="10358"/>
                  </a:lnTo>
                  <a:lnTo>
                    <a:pt x="2472" y="11063"/>
                  </a:lnTo>
                  <a:cubicBezTo>
                    <a:pt x="2427" y="11090"/>
                    <a:pt x="2383" y="11107"/>
                    <a:pt x="2329" y="11116"/>
                  </a:cubicBezTo>
                  <a:lnTo>
                    <a:pt x="2329" y="10483"/>
                  </a:lnTo>
                  <a:lnTo>
                    <a:pt x="1928" y="10117"/>
                  </a:lnTo>
                  <a:cubicBezTo>
                    <a:pt x="1937" y="10090"/>
                    <a:pt x="1928" y="10055"/>
                    <a:pt x="1901" y="10046"/>
                  </a:cubicBezTo>
                  <a:cubicBezTo>
                    <a:pt x="1892" y="10040"/>
                    <a:pt x="1882" y="10037"/>
                    <a:pt x="1873" y="10037"/>
                  </a:cubicBezTo>
                  <a:cubicBezTo>
                    <a:pt x="1856" y="10037"/>
                    <a:pt x="1841" y="10046"/>
                    <a:pt x="1830" y="10064"/>
                  </a:cubicBezTo>
                  <a:cubicBezTo>
                    <a:pt x="1821" y="10090"/>
                    <a:pt x="1830" y="10126"/>
                    <a:pt x="1856" y="10135"/>
                  </a:cubicBezTo>
                  <a:cubicBezTo>
                    <a:pt x="1865" y="10140"/>
                    <a:pt x="1877" y="10142"/>
                    <a:pt x="1887" y="10142"/>
                  </a:cubicBezTo>
                  <a:cubicBezTo>
                    <a:pt x="1897" y="10142"/>
                    <a:pt x="1906" y="10140"/>
                    <a:pt x="1910" y="10135"/>
                  </a:cubicBezTo>
                  <a:lnTo>
                    <a:pt x="2311" y="10492"/>
                  </a:lnTo>
                  <a:lnTo>
                    <a:pt x="2311" y="11125"/>
                  </a:lnTo>
                  <a:cubicBezTo>
                    <a:pt x="2294" y="11134"/>
                    <a:pt x="2267" y="11134"/>
                    <a:pt x="2249" y="11143"/>
                  </a:cubicBezTo>
                  <a:cubicBezTo>
                    <a:pt x="2231" y="11143"/>
                    <a:pt x="2204" y="11152"/>
                    <a:pt x="2187" y="11152"/>
                  </a:cubicBezTo>
                  <a:lnTo>
                    <a:pt x="2187" y="10661"/>
                  </a:lnTo>
                  <a:lnTo>
                    <a:pt x="1758" y="10251"/>
                  </a:lnTo>
                  <a:cubicBezTo>
                    <a:pt x="1758" y="10251"/>
                    <a:pt x="1758" y="10242"/>
                    <a:pt x="1767" y="10242"/>
                  </a:cubicBezTo>
                  <a:cubicBezTo>
                    <a:pt x="1776" y="10215"/>
                    <a:pt x="1767" y="10189"/>
                    <a:pt x="1740" y="10171"/>
                  </a:cubicBezTo>
                  <a:cubicBezTo>
                    <a:pt x="1734" y="10169"/>
                    <a:pt x="1727" y="10167"/>
                    <a:pt x="1719" y="10167"/>
                  </a:cubicBezTo>
                  <a:cubicBezTo>
                    <a:pt x="1698" y="10167"/>
                    <a:pt x="1676" y="10177"/>
                    <a:pt x="1669" y="10198"/>
                  </a:cubicBezTo>
                  <a:cubicBezTo>
                    <a:pt x="1651" y="10224"/>
                    <a:pt x="1660" y="10251"/>
                    <a:pt x="1687" y="10269"/>
                  </a:cubicBezTo>
                  <a:cubicBezTo>
                    <a:pt x="1698" y="10273"/>
                    <a:pt x="1708" y="10275"/>
                    <a:pt x="1716" y="10275"/>
                  </a:cubicBezTo>
                  <a:cubicBezTo>
                    <a:pt x="1729" y="10275"/>
                    <a:pt x="1739" y="10270"/>
                    <a:pt x="1749" y="10260"/>
                  </a:cubicBezTo>
                  <a:lnTo>
                    <a:pt x="2169" y="10670"/>
                  </a:lnTo>
                  <a:lnTo>
                    <a:pt x="2169" y="11161"/>
                  </a:lnTo>
                  <a:cubicBezTo>
                    <a:pt x="2044" y="11179"/>
                    <a:pt x="1901" y="11197"/>
                    <a:pt x="1749" y="11197"/>
                  </a:cubicBezTo>
                  <a:lnTo>
                    <a:pt x="1749" y="10733"/>
                  </a:lnTo>
                  <a:lnTo>
                    <a:pt x="1740" y="10733"/>
                  </a:lnTo>
                  <a:lnTo>
                    <a:pt x="1107" y="10090"/>
                  </a:lnTo>
                  <a:lnTo>
                    <a:pt x="1107" y="9796"/>
                  </a:lnTo>
                  <a:lnTo>
                    <a:pt x="1116" y="9796"/>
                  </a:lnTo>
                  <a:cubicBezTo>
                    <a:pt x="1196" y="9796"/>
                    <a:pt x="1268" y="9725"/>
                    <a:pt x="1268" y="9636"/>
                  </a:cubicBezTo>
                  <a:lnTo>
                    <a:pt x="1268" y="9511"/>
                  </a:lnTo>
                  <a:lnTo>
                    <a:pt x="1919" y="9511"/>
                  </a:lnTo>
                  <a:lnTo>
                    <a:pt x="2294" y="9154"/>
                  </a:lnTo>
                  <a:lnTo>
                    <a:pt x="2294" y="8627"/>
                  </a:lnTo>
                  <a:lnTo>
                    <a:pt x="2526" y="8395"/>
                  </a:lnTo>
                  <a:close/>
                  <a:moveTo>
                    <a:pt x="768" y="0"/>
                  </a:moveTo>
                  <a:cubicBezTo>
                    <a:pt x="637" y="0"/>
                    <a:pt x="397" y="85"/>
                    <a:pt x="295" y="161"/>
                  </a:cubicBezTo>
                  <a:cubicBezTo>
                    <a:pt x="188" y="242"/>
                    <a:pt x="10" y="581"/>
                    <a:pt x="1" y="590"/>
                  </a:cubicBezTo>
                  <a:lnTo>
                    <a:pt x="1" y="599"/>
                  </a:lnTo>
                  <a:lnTo>
                    <a:pt x="1" y="10492"/>
                  </a:lnTo>
                  <a:cubicBezTo>
                    <a:pt x="1" y="10510"/>
                    <a:pt x="81" y="10795"/>
                    <a:pt x="161" y="10867"/>
                  </a:cubicBezTo>
                  <a:cubicBezTo>
                    <a:pt x="447" y="11116"/>
                    <a:pt x="1125" y="11232"/>
                    <a:pt x="1678" y="11232"/>
                  </a:cubicBezTo>
                  <a:cubicBezTo>
                    <a:pt x="1901" y="11232"/>
                    <a:pt x="2106" y="11215"/>
                    <a:pt x="2258" y="11179"/>
                  </a:cubicBezTo>
                  <a:cubicBezTo>
                    <a:pt x="3025" y="10991"/>
                    <a:pt x="4256" y="9743"/>
                    <a:pt x="4542" y="9002"/>
                  </a:cubicBezTo>
                  <a:cubicBezTo>
                    <a:pt x="4631" y="8779"/>
                    <a:pt x="4586" y="8395"/>
                    <a:pt x="4551" y="8030"/>
                  </a:cubicBezTo>
                  <a:cubicBezTo>
                    <a:pt x="4515" y="7744"/>
                    <a:pt x="4488" y="7477"/>
                    <a:pt x="4515" y="7298"/>
                  </a:cubicBezTo>
                  <a:cubicBezTo>
                    <a:pt x="4551" y="7129"/>
                    <a:pt x="4640" y="6879"/>
                    <a:pt x="4738" y="6638"/>
                  </a:cubicBezTo>
                  <a:cubicBezTo>
                    <a:pt x="4818" y="6406"/>
                    <a:pt x="4907" y="6174"/>
                    <a:pt x="4943" y="6005"/>
                  </a:cubicBezTo>
                  <a:cubicBezTo>
                    <a:pt x="5006" y="5701"/>
                    <a:pt x="5006" y="5059"/>
                    <a:pt x="4961" y="4729"/>
                  </a:cubicBezTo>
                  <a:cubicBezTo>
                    <a:pt x="4881" y="4247"/>
                    <a:pt x="4479" y="3328"/>
                    <a:pt x="4185" y="2945"/>
                  </a:cubicBezTo>
                  <a:cubicBezTo>
                    <a:pt x="3971" y="2677"/>
                    <a:pt x="3132" y="2133"/>
                    <a:pt x="3096" y="2106"/>
                  </a:cubicBezTo>
                  <a:cubicBezTo>
                    <a:pt x="3096" y="2106"/>
                    <a:pt x="2936" y="1981"/>
                    <a:pt x="2900" y="1928"/>
                  </a:cubicBezTo>
                  <a:cubicBezTo>
                    <a:pt x="2820" y="1812"/>
                    <a:pt x="2749" y="1589"/>
                    <a:pt x="2686" y="1375"/>
                  </a:cubicBezTo>
                  <a:cubicBezTo>
                    <a:pt x="2615" y="1125"/>
                    <a:pt x="2543" y="875"/>
                    <a:pt x="2436" y="741"/>
                  </a:cubicBezTo>
                  <a:cubicBezTo>
                    <a:pt x="2151" y="393"/>
                    <a:pt x="1241" y="54"/>
                    <a:pt x="786" y="1"/>
                  </a:cubicBezTo>
                  <a:cubicBezTo>
                    <a:pt x="780" y="0"/>
                    <a:pt x="774" y="0"/>
                    <a:pt x="7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7772047" y="3115746"/>
              <a:ext cx="201743" cy="169398"/>
            </a:xfrm>
            <a:custGeom>
              <a:avLst/>
              <a:gdLst/>
              <a:ahLst/>
              <a:cxnLst/>
              <a:rect l="l" t="t" r="r" b="b"/>
              <a:pathLst>
                <a:path w="2445" h="2053" extrusionOk="0">
                  <a:moveTo>
                    <a:pt x="1508" y="0"/>
                  </a:moveTo>
                  <a:lnTo>
                    <a:pt x="0" y="1490"/>
                  </a:lnTo>
                  <a:lnTo>
                    <a:pt x="0" y="2052"/>
                  </a:lnTo>
                  <a:lnTo>
                    <a:pt x="18" y="2052"/>
                  </a:lnTo>
                  <a:lnTo>
                    <a:pt x="18" y="1499"/>
                  </a:lnTo>
                  <a:lnTo>
                    <a:pt x="1517" y="18"/>
                  </a:lnTo>
                  <a:lnTo>
                    <a:pt x="2445" y="18"/>
                  </a:lnTo>
                  <a:lnTo>
                    <a:pt x="244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7934024" y="3193474"/>
              <a:ext cx="69228" cy="142004"/>
            </a:xfrm>
            <a:custGeom>
              <a:avLst/>
              <a:gdLst/>
              <a:ahLst/>
              <a:cxnLst/>
              <a:rect l="l" t="t" r="r" b="b"/>
              <a:pathLst>
                <a:path w="839" h="1721" extrusionOk="0">
                  <a:moveTo>
                    <a:pt x="778" y="1"/>
                  </a:moveTo>
                  <a:cubicBezTo>
                    <a:pt x="772" y="1"/>
                    <a:pt x="765" y="2"/>
                    <a:pt x="758" y="4"/>
                  </a:cubicBezTo>
                  <a:cubicBezTo>
                    <a:pt x="732" y="22"/>
                    <a:pt x="714" y="49"/>
                    <a:pt x="732" y="75"/>
                  </a:cubicBezTo>
                  <a:cubicBezTo>
                    <a:pt x="741" y="93"/>
                    <a:pt x="758" y="102"/>
                    <a:pt x="767" y="102"/>
                  </a:cubicBezTo>
                  <a:lnTo>
                    <a:pt x="767" y="209"/>
                  </a:lnTo>
                  <a:lnTo>
                    <a:pt x="54" y="923"/>
                  </a:lnTo>
                  <a:lnTo>
                    <a:pt x="54" y="1610"/>
                  </a:lnTo>
                  <a:cubicBezTo>
                    <a:pt x="45" y="1610"/>
                    <a:pt x="45" y="1619"/>
                    <a:pt x="36" y="1619"/>
                  </a:cubicBezTo>
                  <a:cubicBezTo>
                    <a:pt x="9" y="1628"/>
                    <a:pt x="0" y="1663"/>
                    <a:pt x="9" y="1690"/>
                  </a:cubicBezTo>
                  <a:cubicBezTo>
                    <a:pt x="22" y="1710"/>
                    <a:pt x="41" y="1720"/>
                    <a:pt x="60" y="1720"/>
                  </a:cubicBezTo>
                  <a:cubicBezTo>
                    <a:pt x="67" y="1720"/>
                    <a:pt x="74" y="1719"/>
                    <a:pt x="80" y="1717"/>
                  </a:cubicBezTo>
                  <a:cubicBezTo>
                    <a:pt x="107" y="1699"/>
                    <a:pt x="125" y="1663"/>
                    <a:pt x="107" y="1637"/>
                  </a:cubicBezTo>
                  <a:cubicBezTo>
                    <a:pt x="98" y="1628"/>
                    <a:pt x="80" y="1619"/>
                    <a:pt x="71" y="1610"/>
                  </a:cubicBezTo>
                  <a:lnTo>
                    <a:pt x="71" y="932"/>
                  </a:lnTo>
                  <a:lnTo>
                    <a:pt x="785" y="218"/>
                  </a:lnTo>
                  <a:lnTo>
                    <a:pt x="785" y="102"/>
                  </a:lnTo>
                  <a:lnTo>
                    <a:pt x="803" y="102"/>
                  </a:lnTo>
                  <a:cubicBezTo>
                    <a:pt x="830" y="84"/>
                    <a:pt x="839" y="58"/>
                    <a:pt x="830" y="31"/>
                  </a:cubicBezTo>
                  <a:cubicBezTo>
                    <a:pt x="816" y="11"/>
                    <a:pt x="798" y="1"/>
                    <a:pt x="7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7922967" y="2833051"/>
              <a:ext cx="69971" cy="157599"/>
            </a:xfrm>
            <a:custGeom>
              <a:avLst/>
              <a:gdLst/>
              <a:ahLst/>
              <a:cxnLst/>
              <a:rect l="l" t="t" r="r" b="b"/>
              <a:pathLst>
                <a:path w="848" h="1910" extrusionOk="0">
                  <a:moveTo>
                    <a:pt x="794" y="1"/>
                  </a:moveTo>
                  <a:cubicBezTo>
                    <a:pt x="768" y="1"/>
                    <a:pt x="741" y="27"/>
                    <a:pt x="741" y="54"/>
                  </a:cubicBezTo>
                  <a:cubicBezTo>
                    <a:pt x="741" y="63"/>
                    <a:pt x="741" y="81"/>
                    <a:pt x="750" y="90"/>
                  </a:cubicBezTo>
                  <a:lnTo>
                    <a:pt x="9" y="839"/>
                  </a:lnTo>
                  <a:lnTo>
                    <a:pt x="0" y="848"/>
                  </a:lnTo>
                  <a:lnTo>
                    <a:pt x="0" y="1535"/>
                  </a:lnTo>
                  <a:lnTo>
                    <a:pt x="295" y="1821"/>
                  </a:lnTo>
                  <a:cubicBezTo>
                    <a:pt x="295" y="1830"/>
                    <a:pt x="286" y="1838"/>
                    <a:pt x="286" y="1856"/>
                  </a:cubicBezTo>
                  <a:cubicBezTo>
                    <a:pt x="286" y="1883"/>
                    <a:pt x="313" y="1910"/>
                    <a:pt x="339" y="1910"/>
                  </a:cubicBezTo>
                  <a:cubicBezTo>
                    <a:pt x="375" y="1910"/>
                    <a:pt x="393" y="1883"/>
                    <a:pt x="393" y="1856"/>
                  </a:cubicBezTo>
                  <a:cubicBezTo>
                    <a:pt x="393" y="1821"/>
                    <a:pt x="375" y="1803"/>
                    <a:pt x="339" y="1803"/>
                  </a:cubicBezTo>
                  <a:cubicBezTo>
                    <a:pt x="330" y="1803"/>
                    <a:pt x="321" y="1803"/>
                    <a:pt x="313" y="1812"/>
                  </a:cubicBezTo>
                  <a:lnTo>
                    <a:pt x="18" y="1526"/>
                  </a:lnTo>
                  <a:lnTo>
                    <a:pt x="18" y="857"/>
                  </a:lnTo>
                  <a:lnTo>
                    <a:pt x="768" y="99"/>
                  </a:lnTo>
                  <a:cubicBezTo>
                    <a:pt x="776" y="108"/>
                    <a:pt x="785" y="108"/>
                    <a:pt x="794" y="108"/>
                  </a:cubicBezTo>
                  <a:cubicBezTo>
                    <a:pt x="821" y="108"/>
                    <a:pt x="848" y="81"/>
                    <a:pt x="848" y="54"/>
                  </a:cubicBezTo>
                  <a:cubicBezTo>
                    <a:pt x="848" y="27"/>
                    <a:pt x="821" y="1"/>
                    <a:pt x="7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7789706" y="3124575"/>
              <a:ext cx="122284" cy="148275"/>
            </a:xfrm>
            <a:custGeom>
              <a:avLst/>
              <a:gdLst/>
              <a:ahLst/>
              <a:cxnLst/>
              <a:rect l="l" t="t" r="r" b="b"/>
              <a:pathLst>
                <a:path w="1482" h="1797" extrusionOk="0">
                  <a:moveTo>
                    <a:pt x="1428" y="0"/>
                  </a:moveTo>
                  <a:cubicBezTo>
                    <a:pt x="1401" y="0"/>
                    <a:pt x="1374" y="27"/>
                    <a:pt x="1374" y="54"/>
                  </a:cubicBezTo>
                  <a:cubicBezTo>
                    <a:pt x="1374" y="63"/>
                    <a:pt x="1374" y="72"/>
                    <a:pt x="1383" y="81"/>
                  </a:cubicBezTo>
                  <a:lnTo>
                    <a:pt x="54" y="1401"/>
                  </a:lnTo>
                  <a:lnTo>
                    <a:pt x="54" y="1686"/>
                  </a:lnTo>
                  <a:cubicBezTo>
                    <a:pt x="45" y="1686"/>
                    <a:pt x="45" y="1695"/>
                    <a:pt x="36" y="1695"/>
                  </a:cubicBezTo>
                  <a:cubicBezTo>
                    <a:pt x="10" y="1704"/>
                    <a:pt x="1" y="1740"/>
                    <a:pt x="18" y="1767"/>
                  </a:cubicBezTo>
                  <a:cubicBezTo>
                    <a:pt x="25" y="1787"/>
                    <a:pt x="47" y="1797"/>
                    <a:pt x="69" y="1797"/>
                  </a:cubicBezTo>
                  <a:cubicBezTo>
                    <a:pt x="76" y="1797"/>
                    <a:pt x="83" y="1796"/>
                    <a:pt x="90" y="1794"/>
                  </a:cubicBezTo>
                  <a:cubicBezTo>
                    <a:pt x="117" y="1776"/>
                    <a:pt x="125" y="1740"/>
                    <a:pt x="108" y="1713"/>
                  </a:cubicBezTo>
                  <a:cubicBezTo>
                    <a:pt x="99" y="1704"/>
                    <a:pt x="90" y="1695"/>
                    <a:pt x="72" y="1686"/>
                  </a:cubicBezTo>
                  <a:lnTo>
                    <a:pt x="72" y="1410"/>
                  </a:lnTo>
                  <a:lnTo>
                    <a:pt x="1392" y="90"/>
                  </a:lnTo>
                  <a:cubicBezTo>
                    <a:pt x="1401" y="99"/>
                    <a:pt x="1419" y="107"/>
                    <a:pt x="1428" y="107"/>
                  </a:cubicBezTo>
                  <a:cubicBezTo>
                    <a:pt x="1455" y="107"/>
                    <a:pt x="1481" y="81"/>
                    <a:pt x="1481" y="54"/>
                  </a:cubicBezTo>
                  <a:cubicBezTo>
                    <a:pt x="1481" y="27"/>
                    <a:pt x="1455" y="0"/>
                    <a:pt x="142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7916366" y="3194960"/>
              <a:ext cx="49342" cy="116508"/>
            </a:xfrm>
            <a:custGeom>
              <a:avLst/>
              <a:gdLst/>
              <a:ahLst/>
              <a:cxnLst/>
              <a:rect l="l" t="t" r="r" b="b"/>
              <a:pathLst>
                <a:path w="598" h="1412" extrusionOk="0">
                  <a:moveTo>
                    <a:pt x="537" y="0"/>
                  </a:moveTo>
                  <a:cubicBezTo>
                    <a:pt x="531" y="0"/>
                    <a:pt x="524" y="2"/>
                    <a:pt x="517" y="4"/>
                  </a:cubicBezTo>
                  <a:cubicBezTo>
                    <a:pt x="491" y="22"/>
                    <a:pt x="482" y="57"/>
                    <a:pt x="491" y="75"/>
                  </a:cubicBezTo>
                  <a:cubicBezTo>
                    <a:pt x="491" y="84"/>
                    <a:pt x="491" y="84"/>
                    <a:pt x="491" y="84"/>
                  </a:cubicBezTo>
                  <a:lnTo>
                    <a:pt x="54" y="530"/>
                  </a:lnTo>
                  <a:lnTo>
                    <a:pt x="45" y="530"/>
                  </a:lnTo>
                  <a:lnTo>
                    <a:pt x="45" y="1306"/>
                  </a:lnTo>
                  <a:lnTo>
                    <a:pt x="36" y="1306"/>
                  </a:lnTo>
                  <a:cubicBezTo>
                    <a:pt x="9" y="1324"/>
                    <a:pt x="0" y="1360"/>
                    <a:pt x="9" y="1378"/>
                  </a:cubicBezTo>
                  <a:cubicBezTo>
                    <a:pt x="22" y="1397"/>
                    <a:pt x="39" y="1412"/>
                    <a:pt x="58" y="1412"/>
                  </a:cubicBezTo>
                  <a:cubicBezTo>
                    <a:pt x="65" y="1412"/>
                    <a:pt x="73" y="1409"/>
                    <a:pt x="80" y="1404"/>
                  </a:cubicBezTo>
                  <a:cubicBezTo>
                    <a:pt x="107" y="1396"/>
                    <a:pt x="116" y="1360"/>
                    <a:pt x="107" y="1333"/>
                  </a:cubicBezTo>
                  <a:cubicBezTo>
                    <a:pt x="98" y="1315"/>
                    <a:pt x="80" y="1306"/>
                    <a:pt x="71" y="1306"/>
                  </a:cubicBezTo>
                  <a:lnTo>
                    <a:pt x="71" y="539"/>
                  </a:lnTo>
                  <a:lnTo>
                    <a:pt x="509" y="102"/>
                  </a:lnTo>
                  <a:cubicBezTo>
                    <a:pt x="517" y="106"/>
                    <a:pt x="526" y="109"/>
                    <a:pt x="535" y="109"/>
                  </a:cubicBezTo>
                  <a:cubicBezTo>
                    <a:pt x="544" y="109"/>
                    <a:pt x="553" y="106"/>
                    <a:pt x="562" y="102"/>
                  </a:cubicBezTo>
                  <a:cubicBezTo>
                    <a:pt x="589" y="93"/>
                    <a:pt x="598" y="57"/>
                    <a:pt x="589" y="31"/>
                  </a:cubicBezTo>
                  <a:cubicBezTo>
                    <a:pt x="575" y="11"/>
                    <a:pt x="557" y="0"/>
                    <a:pt x="5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7803733" y="2812423"/>
              <a:ext cx="74426" cy="50168"/>
            </a:xfrm>
            <a:custGeom>
              <a:avLst/>
              <a:gdLst/>
              <a:ahLst/>
              <a:cxnLst/>
              <a:rect l="l" t="t" r="r" b="b"/>
              <a:pathLst>
                <a:path w="902" h="608" extrusionOk="0">
                  <a:moveTo>
                    <a:pt x="848" y="1"/>
                  </a:moveTo>
                  <a:cubicBezTo>
                    <a:pt x="812" y="1"/>
                    <a:pt x="794" y="19"/>
                    <a:pt x="794" y="54"/>
                  </a:cubicBezTo>
                  <a:cubicBezTo>
                    <a:pt x="794" y="63"/>
                    <a:pt x="794" y="72"/>
                    <a:pt x="803" y="81"/>
                  </a:cubicBezTo>
                  <a:lnTo>
                    <a:pt x="339" y="545"/>
                  </a:lnTo>
                  <a:lnTo>
                    <a:pt x="98" y="545"/>
                  </a:lnTo>
                  <a:cubicBezTo>
                    <a:pt x="98" y="527"/>
                    <a:pt x="80" y="500"/>
                    <a:pt x="54" y="500"/>
                  </a:cubicBezTo>
                  <a:cubicBezTo>
                    <a:pt x="18" y="500"/>
                    <a:pt x="0" y="527"/>
                    <a:pt x="0" y="554"/>
                  </a:cubicBezTo>
                  <a:cubicBezTo>
                    <a:pt x="0" y="590"/>
                    <a:pt x="18" y="608"/>
                    <a:pt x="54" y="608"/>
                  </a:cubicBezTo>
                  <a:cubicBezTo>
                    <a:pt x="80" y="608"/>
                    <a:pt x="98" y="590"/>
                    <a:pt x="98" y="563"/>
                  </a:cubicBezTo>
                  <a:lnTo>
                    <a:pt x="348" y="563"/>
                  </a:lnTo>
                  <a:lnTo>
                    <a:pt x="812" y="90"/>
                  </a:lnTo>
                  <a:cubicBezTo>
                    <a:pt x="821" y="99"/>
                    <a:pt x="830" y="108"/>
                    <a:pt x="848" y="108"/>
                  </a:cubicBezTo>
                  <a:cubicBezTo>
                    <a:pt x="874" y="108"/>
                    <a:pt x="901" y="81"/>
                    <a:pt x="901" y="54"/>
                  </a:cubicBezTo>
                  <a:cubicBezTo>
                    <a:pt x="901" y="19"/>
                    <a:pt x="874" y="1"/>
                    <a:pt x="84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7800020" y="2783708"/>
              <a:ext cx="112712" cy="103883"/>
            </a:xfrm>
            <a:custGeom>
              <a:avLst/>
              <a:gdLst/>
              <a:ahLst/>
              <a:cxnLst/>
              <a:rect l="l" t="t" r="r" b="b"/>
              <a:pathLst>
                <a:path w="1366" h="1259" extrusionOk="0">
                  <a:moveTo>
                    <a:pt x="1276" y="1"/>
                  </a:moveTo>
                  <a:cubicBezTo>
                    <a:pt x="1232" y="1"/>
                    <a:pt x="1187" y="37"/>
                    <a:pt x="1187" y="90"/>
                  </a:cubicBezTo>
                  <a:cubicBezTo>
                    <a:pt x="1187" y="135"/>
                    <a:pt x="1223" y="170"/>
                    <a:pt x="1267" y="170"/>
                  </a:cubicBezTo>
                  <a:lnTo>
                    <a:pt x="1267" y="527"/>
                  </a:lnTo>
                  <a:lnTo>
                    <a:pt x="589" y="1196"/>
                  </a:lnTo>
                  <a:lnTo>
                    <a:pt x="108" y="1196"/>
                  </a:lnTo>
                  <a:cubicBezTo>
                    <a:pt x="108" y="1179"/>
                    <a:pt x="81" y="1152"/>
                    <a:pt x="54" y="1152"/>
                  </a:cubicBezTo>
                  <a:cubicBezTo>
                    <a:pt x="27" y="1152"/>
                    <a:pt x="0" y="1179"/>
                    <a:pt x="0" y="1205"/>
                  </a:cubicBezTo>
                  <a:cubicBezTo>
                    <a:pt x="0" y="1241"/>
                    <a:pt x="27" y="1259"/>
                    <a:pt x="54" y="1259"/>
                  </a:cubicBezTo>
                  <a:cubicBezTo>
                    <a:pt x="81" y="1259"/>
                    <a:pt x="108" y="1241"/>
                    <a:pt x="108" y="1214"/>
                  </a:cubicBezTo>
                  <a:lnTo>
                    <a:pt x="598" y="1214"/>
                  </a:lnTo>
                  <a:lnTo>
                    <a:pt x="1285" y="536"/>
                  </a:lnTo>
                  <a:lnTo>
                    <a:pt x="1285" y="170"/>
                  </a:lnTo>
                  <a:cubicBezTo>
                    <a:pt x="1330" y="170"/>
                    <a:pt x="1365" y="135"/>
                    <a:pt x="1365" y="90"/>
                  </a:cubicBezTo>
                  <a:cubicBezTo>
                    <a:pt x="1365" y="37"/>
                    <a:pt x="1321" y="1"/>
                    <a:pt x="12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7794904" y="2919939"/>
              <a:ext cx="72941" cy="30282"/>
            </a:xfrm>
            <a:custGeom>
              <a:avLst/>
              <a:gdLst/>
              <a:ahLst/>
              <a:cxnLst/>
              <a:rect l="l" t="t" r="r" b="b"/>
              <a:pathLst>
                <a:path w="884" h="367" extrusionOk="0">
                  <a:moveTo>
                    <a:pt x="830" y="0"/>
                  </a:moveTo>
                  <a:cubicBezTo>
                    <a:pt x="803" y="0"/>
                    <a:pt x="785" y="18"/>
                    <a:pt x="776" y="45"/>
                  </a:cubicBezTo>
                  <a:lnTo>
                    <a:pt x="196" y="45"/>
                  </a:lnTo>
                  <a:lnTo>
                    <a:pt x="45" y="179"/>
                  </a:lnTo>
                  <a:lnTo>
                    <a:pt x="45" y="259"/>
                  </a:lnTo>
                  <a:cubicBezTo>
                    <a:pt x="18" y="268"/>
                    <a:pt x="0" y="286"/>
                    <a:pt x="0" y="313"/>
                  </a:cubicBezTo>
                  <a:cubicBezTo>
                    <a:pt x="0" y="339"/>
                    <a:pt x="18" y="366"/>
                    <a:pt x="54" y="366"/>
                  </a:cubicBezTo>
                  <a:cubicBezTo>
                    <a:pt x="80" y="366"/>
                    <a:pt x="107" y="339"/>
                    <a:pt x="107" y="313"/>
                  </a:cubicBezTo>
                  <a:cubicBezTo>
                    <a:pt x="107" y="286"/>
                    <a:pt x="80" y="268"/>
                    <a:pt x="62" y="259"/>
                  </a:cubicBezTo>
                  <a:lnTo>
                    <a:pt x="62" y="188"/>
                  </a:lnTo>
                  <a:lnTo>
                    <a:pt x="205" y="63"/>
                  </a:lnTo>
                  <a:lnTo>
                    <a:pt x="776" y="63"/>
                  </a:lnTo>
                  <a:cubicBezTo>
                    <a:pt x="785" y="90"/>
                    <a:pt x="803" y="107"/>
                    <a:pt x="830" y="107"/>
                  </a:cubicBezTo>
                  <a:cubicBezTo>
                    <a:pt x="865" y="107"/>
                    <a:pt x="883" y="81"/>
                    <a:pt x="883" y="54"/>
                  </a:cubicBezTo>
                  <a:cubicBezTo>
                    <a:pt x="883" y="27"/>
                    <a:pt x="865" y="0"/>
                    <a:pt x="8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7632185" y="2598958"/>
              <a:ext cx="413058" cy="926863"/>
            </a:xfrm>
            <a:custGeom>
              <a:avLst/>
              <a:gdLst/>
              <a:ahLst/>
              <a:cxnLst/>
              <a:rect l="l" t="t" r="r" b="b"/>
              <a:pathLst>
                <a:path w="5006" h="11233" extrusionOk="0">
                  <a:moveTo>
                    <a:pt x="3810" y="126"/>
                  </a:moveTo>
                  <a:lnTo>
                    <a:pt x="3810" y="1259"/>
                  </a:lnTo>
                  <a:lnTo>
                    <a:pt x="3667" y="1259"/>
                  </a:lnTo>
                  <a:lnTo>
                    <a:pt x="3667" y="946"/>
                  </a:lnTo>
                  <a:lnTo>
                    <a:pt x="3453" y="732"/>
                  </a:lnTo>
                  <a:lnTo>
                    <a:pt x="3453" y="251"/>
                  </a:lnTo>
                  <a:cubicBezTo>
                    <a:pt x="3578" y="197"/>
                    <a:pt x="3694" y="161"/>
                    <a:pt x="3810" y="126"/>
                  </a:cubicBezTo>
                  <a:close/>
                  <a:moveTo>
                    <a:pt x="3970" y="81"/>
                  </a:moveTo>
                  <a:lnTo>
                    <a:pt x="3970" y="1259"/>
                  </a:lnTo>
                  <a:lnTo>
                    <a:pt x="3828" y="1259"/>
                  </a:lnTo>
                  <a:lnTo>
                    <a:pt x="3828" y="117"/>
                  </a:lnTo>
                  <a:cubicBezTo>
                    <a:pt x="3881" y="108"/>
                    <a:pt x="3926" y="99"/>
                    <a:pt x="3970" y="81"/>
                  </a:cubicBezTo>
                  <a:close/>
                  <a:moveTo>
                    <a:pt x="3435" y="251"/>
                  </a:moveTo>
                  <a:lnTo>
                    <a:pt x="3435" y="732"/>
                  </a:lnTo>
                  <a:lnTo>
                    <a:pt x="3649" y="955"/>
                  </a:lnTo>
                  <a:lnTo>
                    <a:pt x="3649" y="1259"/>
                  </a:lnTo>
                  <a:lnTo>
                    <a:pt x="3658" y="1259"/>
                  </a:lnTo>
                  <a:cubicBezTo>
                    <a:pt x="3605" y="1259"/>
                    <a:pt x="3551" y="1294"/>
                    <a:pt x="3524" y="1339"/>
                  </a:cubicBezTo>
                  <a:lnTo>
                    <a:pt x="3524" y="1330"/>
                  </a:lnTo>
                  <a:lnTo>
                    <a:pt x="3212" y="1330"/>
                  </a:lnTo>
                  <a:lnTo>
                    <a:pt x="2953" y="1071"/>
                  </a:lnTo>
                  <a:lnTo>
                    <a:pt x="2454" y="1071"/>
                  </a:lnTo>
                  <a:cubicBezTo>
                    <a:pt x="2498" y="946"/>
                    <a:pt x="2543" y="839"/>
                    <a:pt x="2605" y="768"/>
                  </a:cubicBezTo>
                  <a:cubicBezTo>
                    <a:pt x="2757" y="572"/>
                    <a:pt x="3087" y="393"/>
                    <a:pt x="3435" y="251"/>
                  </a:cubicBezTo>
                  <a:close/>
                  <a:moveTo>
                    <a:pt x="4256" y="37"/>
                  </a:moveTo>
                  <a:cubicBezTo>
                    <a:pt x="4372" y="37"/>
                    <a:pt x="4595" y="117"/>
                    <a:pt x="4693" y="188"/>
                  </a:cubicBezTo>
                  <a:cubicBezTo>
                    <a:pt x="4782" y="260"/>
                    <a:pt x="4952" y="572"/>
                    <a:pt x="4970" y="607"/>
                  </a:cubicBezTo>
                  <a:lnTo>
                    <a:pt x="4970" y="1241"/>
                  </a:lnTo>
                  <a:lnTo>
                    <a:pt x="4746" y="1241"/>
                  </a:lnTo>
                  <a:lnTo>
                    <a:pt x="4657" y="1330"/>
                  </a:lnTo>
                  <a:lnTo>
                    <a:pt x="4283" y="1330"/>
                  </a:lnTo>
                  <a:lnTo>
                    <a:pt x="4283" y="1339"/>
                  </a:lnTo>
                  <a:cubicBezTo>
                    <a:pt x="4256" y="1303"/>
                    <a:pt x="4211" y="1268"/>
                    <a:pt x="4167" y="1268"/>
                  </a:cubicBezTo>
                  <a:lnTo>
                    <a:pt x="4176" y="1268"/>
                  </a:lnTo>
                  <a:lnTo>
                    <a:pt x="4176" y="946"/>
                  </a:lnTo>
                  <a:lnTo>
                    <a:pt x="4381" y="723"/>
                  </a:lnTo>
                  <a:lnTo>
                    <a:pt x="4381" y="63"/>
                  </a:lnTo>
                  <a:lnTo>
                    <a:pt x="4363" y="63"/>
                  </a:lnTo>
                  <a:lnTo>
                    <a:pt x="4363" y="715"/>
                  </a:lnTo>
                  <a:lnTo>
                    <a:pt x="4167" y="938"/>
                  </a:lnTo>
                  <a:lnTo>
                    <a:pt x="4158" y="946"/>
                  </a:lnTo>
                  <a:lnTo>
                    <a:pt x="4158" y="1268"/>
                  </a:lnTo>
                  <a:cubicBezTo>
                    <a:pt x="4158" y="1268"/>
                    <a:pt x="4149" y="1259"/>
                    <a:pt x="4149" y="1259"/>
                  </a:cubicBezTo>
                  <a:lnTo>
                    <a:pt x="3988" y="1259"/>
                  </a:lnTo>
                  <a:lnTo>
                    <a:pt x="3988" y="81"/>
                  </a:lnTo>
                  <a:cubicBezTo>
                    <a:pt x="4077" y="63"/>
                    <a:pt x="4158" y="45"/>
                    <a:pt x="4229" y="37"/>
                  </a:cubicBezTo>
                  <a:close/>
                  <a:moveTo>
                    <a:pt x="2944" y="1089"/>
                  </a:moveTo>
                  <a:lnTo>
                    <a:pt x="3203" y="1348"/>
                  </a:lnTo>
                  <a:lnTo>
                    <a:pt x="3524" y="1348"/>
                  </a:lnTo>
                  <a:cubicBezTo>
                    <a:pt x="3515" y="1366"/>
                    <a:pt x="3506" y="1393"/>
                    <a:pt x="3506" y="1419"/>
                  </a:cubicBezTo>
                  <a:lnTo>
                    <a:pt x="3506" y="1491"/>
                  </a:lnTo>
                  <a:lnTo>
                    <a:pt x="3203" y="1491"/>
                  </a:lnTo>
                  <a:lnTo>
                    <a:pt x="2944" y="1250"/>
                  </a:lnTo>
                  <a:lnTo>
                    <a:pt x="2391" y="1250"/>
                  </a:lnTo>
                  <a:cubicBezTo>
                    <a:pt x="2409" y="1196"/>
                    <a:pt x="2427" y="1143"/>
                    <a:pt x="2445" y="1089"/>
                  </a:cubicBezTo>
                  <a:close/>
                  <a:moveTo>
                    <a:pt x="4970" y="1259"/>
                  </a:moveTo>
                  <a:lnTo>
                    <a:pt x="4970" y="1526"/>
                  </a:lnTo>
                  <a:lnTo>
                    <a:pt x="4300" y="1526"/>
                  </a:lnTo>
                  <a:lnTo>
                    <a:pt x="4300" y="1419"/>
                  </a:lnTo>
                  <a:cubicBezTo>
                    <a:pt x="4300" y="1393"/>
                    <a:pt x="4292" y="1366"/>
                    <a:pt x="4283" y="1348"/>
                  </a:cubicBezTo>
                  <a:lnTo>
                    <a:pt x="4657" y="1348"/>
                  </a:lnTo>
                  <a:lnTo>
                    <a:pt x="4755" y="1259"/>
                  </a:lnTo>
                  <a:close/>
                  <a:moveTo>
                    <a:pt x="2944" y="1268"/>
                  </a:moveTo>
                  <a:lnTo>
                    <a:pt x="3194" y="1508"/>
                  </a:lnTo>
                  <a:lnTo>
                    <a:pt x="3506" y="1508"/>
                  </a:lnTo>
                  <a:lnTo>
                    <a:pt x="3506" y="1651"/>
                  </a:lnTo>
                  <a:lnTo>
                    <a:pt x="2266" y="1651"/>
                  </a:lnTo>
                  <a:cubicBezTo>
                    <a:pt x="2302" y="1571"/>
                    <a:pt x="2329" y="1473"/>
                    <a:pt x="2356" y="1384"/>
                  </a:cubicBezTo>
                  <a:cubicBezTo>
                    <a:pt x="2365" y="1348"/>
                    <a:pt x="2373" y="1303"/>
                    <a:pt x="2391" y="1268"/>
                  </a:cubicBezTo>
                  <a:close/>
                  <a:moveTo>
                    <a:pt x="4970" y="1544"/>
                  </a:moveTo>
                  <a:lnTo>
                    <a:pt x="4970" y="1687"/>
                  </a:lnTo>
                  <a:lnTo>
                    <a:pt x="4300" y="1687"/>
                  </a:lnTo>
                  <a:lnTo>
                    <a:pt x="4300" y="1544"/>
                  </a:lnTo>
                  <a:close/>
                  <a:moveTo>
                    <a:pt x="3506" y="1669"/>
                  </a:moveTo>
                  <a:lnTo>
                    <a:pt x="3506" y="1803"/>
                  </a:lnTo>
                  <a:lnTo>
                    <a:pt x="2213" y="1803"/>
                  </a:lnTo>
                  <a:cubicBezTo>
                    <a:pt x="2231" y="1758"/>
                    <a:pt x="2249" y="1714"/>
                    <a:pt x="2266" y="1669"/>
                  </a:cubicBezTo>
                  <a:close/>
                  <a:moveTo>
                    <a:pt x="4970" y="1705"/>
                  </a:moveTo>
                  <a:lnTo>
                    <a:pt x="4970" y="1928"/>
                  </a:lnTo>
                  <a:lnTo>
                    <a:pt x="4729" y="1928"/>
                  </a:lnTo>
                  <a:lnTo>
                    <a:pt x="4622" y="1839"/>
                  </a:lnTo>
                  <a:lnTo>
                    <a:pt x="4300" y="1839"/>
                  </a:lnTo>
                  <a:lnTo>
                    <a:pt x="4300" y="1705"/>
                  </a:lnTo>
                  <a:close/>
                  <a:moveTo>
                    <a:pt x="777" y="3070"/>
                  </a:moveTo>
                  <a:lnTo>
                    <a:pt x="1365" y="3614"/>
                  </a:lnTo>
                  <a:lnTo>
                    <a:pt x="1365" y="4470"/>
                  </a:lnTo>
                  <a:lnTo>
                    <a:pt x="1169" y="4470"/>
                  </a:lnTo>
                  <a:cubicBezTo>
                    <a:pt x="1053" y="4470"/>
                    <a:pt x="955" y="4568"/>
                    <a:pt x="955" y="4693"/>
                  </a:cubicBezTo>
                  <a:lnTo>
                    <a:pt x="955" y="4881"/>
                  </a:lnTo>
                  <a:lnTo>
                    <a:pt x="72" y="4881"/>
                  </a:lnTo>
                  <a:cubicBezTo>
                    <a:pt x="72" y="4827"/>
                    <a:pt x="81" y="4782"/>
                    <a:pt x="81" y="4738"/>
                  </a:cubicBezTo>
                  <a:cubicBezTo>
                    <a:pt x="90" y="4675"/>
                    <a:pt x="108" y="4613"/>
                    <a:pt x="125" y="4551"/>
                  </a:cubicBezTo>
                  <a:lnTo>
                    <a:pt x="339" y="4551"/>
                  </a:lnTo>
                  <a:lnTo>
                    <a:pt x="411" y="4675"/>
                  </a:lnTo>
                  <a:lnTo>
                    <a:pt x="955" y="4675"/>
                  </a:lnTo>
                  <a:lnTo>
                    <a:pt x="955" y="4658"/>
                  </a:lnTo>
                  <a:lnTo>
                    <a:pt x="429" y="4658"/>
                  </a:lnTo>
                  <a:lnTo>
                    <a:pt x="348" y="4533"/>
                  </a:lnTo>
                  <a:lnTo>
                    <a:pt x="134" y="4533"/>
                  </a:lnTo>
                  <a:cubicBezTo>
                    <a:pt x="206" y="4256"/>
                    <a:pt x="331" y="3917"/>
                    <a:pt x="482" y="3605"/>
                  </a:cubicBezTo>
                  <a:lnTo>
                    <a:pt x="812" y="3908"/>
                  </a:lnTo>
                  <a:lnTo>
                    <a:pt x="812" y="4113"/>
                  </a:lnTo>
                  <a:cubicBezTo>
                    <a:pt x="786" y="4122"/>
                    <a:pt x="768" y="4140"/>
                    <a:pt x="768" y="4167"/>
                  </a:cubicBezTo>
                  <a:cubicBezTo>
                    <a:pt x="768" y="4194"/>
                    <a:pt x="794" y="4220"/>
                    <a:pt x="821" y="4220"/>
                  </a:cubicBezTo>
                  <a:cubicBezTo>
                    <a:pt x="857" y="4220"/>
                    <a:pt x="875" y="4194"/>
                    <a:pt x="875" y="4167"/>
                  </a:cubicBezTo>
                  <a:cubicBezTo>
                    <a:pt x="875" y="4140"/>
                    <a:pt x="857" y="4122"/>
                    <a:pt x="830" y="4113"/>
                  </a:cubicBezTo>
                  <a:lnTo>
                    <a:pt x="830" y="3899"/>
                  </a:lnTo>
                  <a:lnTo>
                    <a:pt x="491" y="3596"/>
                  </a:lnTo>
                  <a:cubicBezTo>
                    <a:pt x="518" y="3534"/>
                    <a:pt x="545" y="3471"/>
                    <a:pt x="580" y="3418"/>
                  </a:cubicBezTo>
                  <a:lnTo>
                    <a:pt x="1142" y="3935"/>
                  </a:lnTo>
                  <a:lnTo>
                    <a:pt x="1142" y="4470"/>
                  </a:lnTo>
                  <a:lnTo>
                    <a:pt x="1169" y="4470"/>
                  </a:lnTo>
                  <a:lnTo>
                    <a:pt x="1169" y="3926"/>
                  </a:lnTo>
                  <a:lnTo>
                    <a:pt x="589" y="3400"/>
                  </a:lnTo>
                  <a:cubicBezTo>
                    <a:pt x="652" y="3275"/>
                    <a:pt x="714" y="3168"/>
                    <a:pt x="777" y="3070"/>
                  </a:cubicBezTo>
                  <a:close/>
                  <a:moveTo>
                    <a:pt x="4184" y="2053"/>
                  </a:moveTo>
                  <a:lnTo>
                    <a:pt x="4184" y="2802"/>
                  </a:lnTo>
                  <a:lnTo>
                    <a:pt x="3328" y="3650"/>
                  </a:lnTo>
                  <a:lnTo>
                    <a:pt x="3328" y="4542"/>
                  </a:lnTo>
                  <a:lnTo>
                    <a:pt x="3685" y="4890"/>
                  </a:lnTo>
                  <a:lnTo>
                    <a:pt x="3694" y="4898"/>
                  </a:lnTo>
                  <a:lnTo>
                    <a:pt x="4140" y="4898"/>
                  </a:lnTo>
                  <a:lnTo>
                    <a:pt x="4140" y="4881"/>
                  </a:lnTo>
                  <a:lnTo>
                    <a:pt x="3703" y="4881"/>
                  </a:lnTo>
                  <a:lnTo>
                    <a:pt x="3346" y="4533"/>
                  </a:lnTo>
                  <a:lnTo>
                    <a:pt x="3346" y="3658"/>
                  </a:lnTo>
                  <a:lnTo>
                    <a:pt x="4202" y="2811"/>
                  </a:lnTo>
                  <a:lnTo>
                    <a:pt x="4202" y="2053"/>
                  </a:lnTo>
                  <a:close/>
                  <a:moveTo>
                    <a:pt x="955" y="4898"/>
                  </a:moveTo>
                  <a:lnTo>
                    <a:pt x="955" y="5130"/>
                  </a:lnTo>
                  <a:lnTo>
                    <a:pt x="54" y="5130"/>
                  </a:lnTo>
                  <a:cubicBezTo>
                    <a:pt x="54" y="5050"/>
                    <a:pt x="63" y="4970"/>
                    <a:pt x="63" y="4898"/>
                  </a:cubicBezTo>
                  <a:close/>
                  <a:moveTo>
                    <a:pt x="955" y="5148"/>
                  </a:moveTo>
                  <a:lnTo>
                    <a:pt x="955" y="5362"/>
                  </a:lnTo>
                  <a:lnTo>
                    <a:pt x="393" y="5362"/>
                  </a:lnTo>
                  <a:lnTo>
                    <a:pt x="286" y="5478"/>
                  </a:lnTo>
                  <a:lnTo>
                    <a:pt x="54" y="5478"/>
                  </a:lnTo>
                  <a:cubicBezTo>
                    <a:pt x="54" y="5371"/>
                    <a:pt x="54" y="5255"/>
                    <a:pt x="54" y="5148"/>
                  </a:cubicBezTo>
                  <a:close/>
                  <a:moveTo>
                    <a:pt x="955" y="5371"/>
                  </a:moveTo>
                  <a:cubicBezTo>
                    <a:pt x="964" y="5487"/>
                    <a:pt x="1053" y="5576"/>
                    <a:pt x="1169" y="5576"/>
                  </a:cubicBezTo>
                  <a:lnTo>
                    <a:pt x="1365" y="5576"/>
                  </a:lnTo>
                  <a:lnTo>
                    <a:pt x="1365" y="5960"/>
                  </a:lnTo>
                  <a:lnTo>
                    <a:pt x="919" y="6397"/>
                  </a:lnTo>
                  <a:lnTo>
                    <a:pt x="224" y="6397"/>
                  </a:lnTo>
                  <a:lnTo>
                    <a:pt x="224" y="6406"/>
                  </a:lnTo>
                  <a:cubicBezTo>
                    <a:pt x="197" y="6335"/>
                    <a:pt x="179" y="6272"/>
                    <a:pt x="152" y="6210"/>
                  </a:cubicBezTo>
                  <a:lnTo>
                    <a:pt x="893" y="6210"/>
                  </a:lnTo>
                  <a:lnTo>
                    <a:pt x="1142" y="5933"/>
                  </a:lnTo>
                  <a:lnTo>
                    <a:pt x="1142" y="5576"/>
                  </a:lnTo>
                  <a:lnTo>
                    <a:pt x="1125" y="5576"/>
                  </a:lnTo>
                  <a:lnTo>
                    <a:pt x="1125" y="5924"/>
                  </a:lnTo>
                  <a:lnTo>
                    <a:pt x="884" y="6192"/>
                  </a:lnTo>
                  <a:lnTo>
                    <a:pt x="152" y="6192"/>
                  </a:lnTo>
                  <a:cubicBezTo>
                    <a:pt x="143" y="6156"/>
                    <a:pt x="125" y="6121"/>
                    <a:pt x="116" y="6085"/>
                  </a:cubicBezTo>
                  <a:lnTo>
                    <a:pt x="687" y="6085"/>
                  </a:lnTo>
                  <a:lnTo>
                    <a:pt x="794" y="5978"/>
                  </a:lnTo>
                  <a:cubicBezTo>
                    <a:pt x="803" y="5982"/>
                    <a:pt x="812" y="5985"/>
                    <a:pt x="821" y="5985"/>
                  </a:cubicBezTo>
                  <a:cubicBezTo>
                    <a:pt x="830" y="5985"/>
                    <a:pt x="839" y="5982"/>
                    <a:pt x="848" y="5978"/>
                  </a:cubicBezTo>
                  <a:cubicBezTo>
                    <a:pt x="875" y="5969"/>
                    <a:pt x="884" y="5933"/>
                    <a:pt x="875" y="5907"/>
                  </a:cubicBezTo>
                  <a:cubicBezTo>
                    <a:pt x="863" y="5889"/>
                    <a:pt x="848" y="5879"/>
                    <a:pt x="831" y="5879"/>
                  </a:cubicBezTo>
                  <a:cubicBezTo>
                    <a:pt x="822" y="5879"/>
                    <a:pt x="813" y="5882"/>
                    <a:pt x="803" y="5889"/>
                  </a:cubicBezTo>
                  <a:cubicBezTo>
                    <a:pt x="777" y="5898"/>
                    <a:pt x="768" y="5933"/>
                    <a:pt x="777" y="5960"/>
                  </a:cubicBezTo>
                  <a:cubicBezTo>
                    <a:pt x="777" y="5960"/>
                    <a:pt x="777" y="5960"/>
                    <a:pt x="786" y="5969"/>
                  </a:cubicBezTo>
                  <a:lnTo>
                    <a:pt x="678" y="6067"/>
                  </a:lnTo>
                  <a:lnTo>
                    <a:pt x="116" y="6067"/>
                  </a:lnTo>
                  <a:cubicBezTo>
                    <a:pt x="108" y="6049"/>
                    <a:pt x="108" y="6022"/>
                    <a:pt x="99" y="6005"/>
                  </a:cubicBezTo>
                  <a:cubicBezTo>
                    <a:pt x="99" y="5978"/>
                    <a:pt x="90" y="5960"/>
                    <a:pt x="90" y="5942"/>
                  </a:cubicBezTo>
                  <a:lnTo>
                    <a:pt x="473" y="5942"/>
                  </a:lnTo>
                  <a:lnTo>
                    <a:pt x="554" y="5871"/>
                  </a:lnTo>
                  <a:cubicBezTo>
                    <a:pt x="566" y="5877"/>
                    <a:pt x="583" y="5883"/>
                    <a:pt x="599" y="5883"/>
                  </a:cubicBezTo>
                  <a:cubicBezTo>
                    <a:pt x="605" y="5883"/>
                    <a:pt x="611" y="5882"/>
                    <a:pt x="616" y="5880"/>
                  </a:cubicBezTo>
                  <a:cubicBezTo>
                    <a:pt x="643" y="5862"/>
                    <a:pt x="652" y="5835"/>
                    <a:pt x="643" y="5808"/>
                  </a:cubicBezTo>
                  <a:cubicBezTo>
                    <a:pt x="630" y="5789"/>
                    <a:pt x="612" y="5774"/>
                    <a:pt x="594" y="5774"/>
                  </a:cubicBezTo>
                  <a:cubicBezTo>
                    <a:pt x="586" y="5774"/>
                    <a:pt x="579" y="5777"/>
                    <a:pt x="571" y="5782"/>
                  </a:cubicBezTo>
                  <a:cubicBezTo>
                    <a:pt x="545" y="5791"/>
                    <a:pt x="527" y="5826"/>
                    <a:pt x="545" y="5853"/>
                  </a:cubicBezTo>
                  <a:lnTo>
                    <a:pt x="464" y="5924"/>
                  </a:lnTo>
                  <a:lnTo>
                    <a:pt x="90" y="5924"/>
                  </a:lnTo>
                  <a:cubicBezTo>
                    <a:pt x="81" y="5898"/>
                    <a:pt x="81" y="5862"/>
                    <a:pt x="72" y="5835"/>
                  </a:cubicBezTo>
                  <a:lnTo>
                    <a:pt x="366" y="5835"/>
                  </a:lnTo>
                  <a:lnTo>
                    <a:pt x="447" y="5746"/>
                  </a:lnTo>
                  <a:cubicBezTo>
                    <a:pt x="455" y="5750"/>
                    <a:pt x="464" y="5753"/>
                    <a:pt x="474" y="5753"/>
                  </a:cubicBezTo>
                  <a:cubicBezTo>
                    <a:pt x="484" y="5753"/>
                    <a:pt x="496" y="5750"/>
                    <a:pt x="509" y="5746"/>
                  </a:cubicBezTo>
                  <a:cubicBezTo>
                    <a:pt x="527" y="5737"/>
                    <a:pt x="545" y="5701"/>
                    <a:pt x="527" y="5675"/>
                  </a:cubicBezTo>
                  <a:cubicBezTo>
                    <a:pt x="520" y="5655"/>
                    <a:pt x="498" y="5644"/>
                    <a:pt x="477" y="5644"/>
                  </a:cubicBezTo>
                  <a:cubicBezTo>
                    <a:pt x="469" y="5644"/>
                    <a:pt x="462" y="5646"/>
                    <a:pt x="455" y="5648"/>
                  </a:cubicBezTo>
                  <a:cubicBezTo>
                    <a:pt x="429" y="5666"/>
                    <a:pt x="420" y="5692"/>
                    <a:pt x="429" y="5719"/>
                  </a:cubicBezTo>
                  <a:cubicBezTo>
                    <a:pt x="438" y="5728"/>
                    <a:pt x="438" y="5728"/>
                    <a:pt x="438" y="5728"/>
                  </a:cubicBezTo>
                  <a:lnTo>
                    <a:pt x="357" y="5817"/>
                  </a:lnTo>
                  <a:lnTo>
                    <a:pt x="72" y="5817"/>
                  </a:lnTo>
                  <a:cubicBezTo>
                    <a:pt x="72" y="5773"/>
                    <a:pt x="63" y="5737"/>
                    <a:pt x="63" y="5692"/>
                  </a:cubicBezTo>
                  <a:lnTo>
                    <a:pt x="241" y="5692"/>
                  </a:lnTo>
                  <a:lnTo>
                    <a:pt x="322" y="5621"/>
                  </a:lnTo>
                  <a:cubicBezTo>
                    <a:pt x="332" y="5632"/>
                    <a:pt x="343" y="5636"/>
                    <a:pt x="353" y="5636"/>
                  </a:cubicBezTo>
                  <a:cubicBezTo>
                    <a:pt x="360" y="5636"/>
                    <a:pt x="368" y="5634"/>
                    <a:pt x="375" y="5630"/>
                  </a:cubicBezTo>
                  <a:cubicBezTo>
                    <a:pt x="402" y="5621"/>
                    <a:pt x="420" y="5585"/>
                    <a:pt x="402" y="5559"/>
                  </a:cubicBezTo>
                  <a:cubicBezTo>
                    <a:pt x="395" y="5539"/>
                    <a:pt x="374" y="5528"/>
                    <a:pt x="352" y="5528"/>
                  </a:cubicBezTo>
                  <a:cubicBezTo>
                    <a:pt x="345" y="5528"/>
                    <a:pt x="337" y="5530"/>
                    <a:pt x="331" y="5532"/>
                  </a:cubicBezTo>
                  <a:cubicBezTo>
                    <a:pt x="304" y="5550"/>
                    <a:pt x="295" y="5585"/>
                    <a:pt x="304" y="5603"/>
                  </a:cubicBezTo>
                  <a:cubicBezTo>
                    <a:pt x="304" y="5612"/>
                    <a:pt x="313" y="5612"/>
                    <a:pt x="313" y="5612"/>
                  </a:cubicBezTo>
                  <a:lnTo>
                    <a:pt x="241" y="5675"/>
                  </a:lnTo>
                  <a:lnTo>
                    <a:pt x="63" y="5675"/>
                  </a:lnTo>
                  <a:cubicBezTo>
                    <a:pt x="63" y="5621"/>
                    <a:pt x="54" y="5559"/>
                    <a:pt x="54" y="5496"/>
                  </a:cubicBezTo>
                  <a:lnTo>
                    <a:pt x="295" y="5496"/>
                  </a:lnTo>
                  <a:lnTo>
                    <a:pt x="402" y="5380"/>
                  </a:lnTo>
                  <a:lnTo>
                    <a:pt x="955" y="5380"/>
                  </a:lnTo>
                  <a:lnTo>
                    <a:pt x="955" y="5371"/>
                  </a:lnTo>
                  <a:close/>
                  <a:moveTo>
                    <a:pt x="1606" y="5576"/>
                  </a:moveTo>
                  <a:lnTo>
                    <a:pt x="1606" y="5924"/>
                  </a:lnTo>
                  <a:lnTo>
                    <a:pt x="946" y="6620"/>
                  </a:lnTo>
                  <a:lnTo>
                    <a:pt x="304" y="6620"/>
                  </a:lnTo>
                  <a:cubicBezTo>
                    <a:pt x="277" y="6558"/>
                    <a:pt x="250" y="6486"/>
                    <a:pt x="232" y="6415"/>
                  </a:cubicBezTo>
                  <a:lnTo>
                    <a:pt x="928" y="6415"/>
                  </a:lnTo>
                  <a:lnTo>
                    <a:pt x="1383" y="5969"/>
                  </a:lnTo>
                  <a:lnTo>
                    <a:pt x="1383" y="5576"/>
                  </a:lnTo>
                  <a:close/>
                  <a:moveTo>
                    <a:pt x="1829" y="5576"/>
                  </a:moveTo>
                  <a:lnTo>
                    <a:pt x="1838" y="5951"/>
                  </a:lnTo>
                  <a:lnTo>
                    <a:pt x="946" y="6861"/>
                  </a:lnTo>
                  <a:lnTo>
                    <a:pt x="393" y="6861"/>
                  </a:lnTo>
                  <a:cubicBezTo>
                    <a:pt x="366" y="6790"/>
                    <a:pt x="339" y="6709"/>
                    <a:pt x="313" y="6638"/>
                  </a:cubicBezTo>
                  <a:lnTo>
                    <a:pt x="955" y="6638"/>
                  </a:lnTo>
                  <a:lnTo>
                    <a:pt x="1624" y="5933"/>
                  </a:lnTo>
                  <a:lnTo>
                    <a:pt x="1624" y="5576"/>
                  </a:lnTo>
                  <a:close/>
                  <a:moveTo>
                    <a:pt x="759" y="8262"/>
                  </a:moveTo>
                  <a:lnTo>
                    <a:pt x="946" y="8395"/>
                  </a:lnTo>
                  <a:lnTo>
                    <a:pt x="1348" y="8395"/>
                  </a:lnTo>
                  <a:cubicBezTo>
                    <a:pt x="1348" y="8404"/>
                    <a:pt x="1348" y="8404"/>
                    <a:pt x="1348" y="8413"/>
                  </a:cubicBezTo>
                  <a:lnTo>
                    <a:pt x="1348" y="8503"/>
                  </a:lnTo>
                  <a:lnTo>
                    <a:pt x="955" y="8503"/>
                  </a:lnTo>
                  <a:lnTo>
                    <a:pt x="768" y="8378"/>
                  </a:lnTo>
                  <a:lnTo>
                    <a:pt x="455" y="8378"/>
                  </a:lnTo>
                  <a:cubicBezTo>
                    <a:pt x="464" y="8342"/>
                    <a:pt x="464" y="8297"/>
                    <a:pt x="473" y="8262"/>
                  </a:cubicBezTo>
                  <a:close/>
                  <a:moveTo>
                    <a:pt x="759" y="8395"/>
                  </a:moveTo>
                  <a:lnTo>
                    <a:pt x="946" y="8520"/>
                  </a:lnTo>
                  <a:lnTo>
                    <a:pt x="1348" y="8520"/>
                  </a:lnTo>
                  <a:lnTo>
                    <a:pt x="1348" y="8592"/>
                  </a:lnTo>
                  <a:lnTo>
                    <a:pt x="919" y="8592"/>
                  </a:lnTo>
                  <a:lnTo>
                    <a:pt x="794" y="8717"/>
                  </a:lnTo>
                  <a:lnTo>
                    <a:pt x="447" y="8717"/>
                  </a:lnTo>
                  <a:cubicBezTo>
                    <a:pt x="447" y="8619"/>
                    <a:pt x="447" y="8511"/>
                    <a:pt x="455" y="8395"/>
                  </a:cubicBezTo>
                  <a:close/>
                  <a:moveTo>
                    <a:pt x="1348" y="8610"/>
                  </a:moveTo>
                  <a:lnTo>
                    <a:pt x="1348" y="8690"/>
                  </a:lnTo>
                  <a:lnTo>
                    <a:pt x="946" y="8690"/>
                  </a:lnTo>
                  <a:lnTo>
                    <a:pt x="794" y="8824"/>
                  </a:lnTo>
                  <a:lnTo>
                    <a:pt x="455" y="8824"/>
                  </a:lnTo>
                  <a:cubicBezTo>
                    <a:pt x="455" y="8797"/>
                    <a:pt x="455" y="8761"/>
                    <a:pt x="447" y="8734"/>
                  </a:cubicBezTo>
                  <a:lnTo>
                    <a:pt x="803" y="8734"/>
                  </a:lnTo>
                  <a:lnTo>
                    <a:pt x="928" y="8610"/>
                  </a:lnTo>
                  <a:close/>
                  <a:moveTo>
                    <a:pt x="4970" y="8181"/>
                  </a:moveTo>
                  <a:lnTo>
                    <a:pt x="4970" y="8315"/>
                  </a:lnTo>
                  <a:lnTo>
                    <a:pt x="4675" y="8315"/>
                  </a:lnTo>
                  <a:lnTo>
                    <a:pt x="4309" y="8699"/>
                  </a:lnTo>
                  <a:lnTo>
                    <a:pt x="4309" y="9002"/>
                  </a:lnTo>
                  <a:lnTo>
                    <a:pt x="4149" y="9002"/>
                  </a:lnTo>
                  <a:lnTo>
                    <a:pt x="4149" y="8699"/>
                  </a:lnTo>
                  <a:lnTo>
                    <a:pt x="4684" y="8181"/>
                  </a:lnTo>
                  <a:close/>
                  <a:moveTo>
                    <a:pt x="4970" y="8333"/>
                  </a:moveTo>
                  <a:lnTo>
                    <a:pt x="4970" y="8529"/>
                  </a:lnTo>
                  <a:lnTo>
                    <a:pt x="4684" y="8529"/>
                  </a:lnTo>
                  <a:lnTo>
                    <a:pt x="4425" y="8761"/>
                  </a:lnTo>
                  <a:lnTo>
                    <a:pt x="4425" y="9002"/>
                  </a:lnTo>
                  <a:lnTo>
                    <a:pt x="4327" y="9002"/>
                  </a:lnTo>
                  <a:lnTo>
                    <a:pt x="4327" y="8699"/>
                  </a:lnTo>
                  <a:lnTo>
                    <a:pt x="4684" y="8333"/>
                  </a:lnTo>
                  <a:close/>
                  <a:moveTo>
                    <a:pt x="3506" y="1821"/>
                  </a:moveTo>
                  <a:lnTo>
                    <a:pt x="3506" y="1901"/>
                  </a:lnTo>
                  <a:cubicBezTo>
                    <a:pt x="3506" y="1972"/>
                    <a:pt x="3551" y="2035"/>
                    <a:pt x="3622" y="2053"/>
                  </a:cubicBezTo>
                  <a:cubicBezTo>
                    <a:pt x="3631" y="2053"/>
                    <a:pt x="3649" y="2062"/>
                    <a:pt x="3658" y="2062"/>
                  </a:cubicBezTo>
                  <a:lnTo>
                    <a:pt x="3756" y="2062"/>
                  </a:lnTo>
                  <a:lnTo>
                    <a:pt x="3756" y="2802"/>
                  </a:lnTo>
                  <a:lnTo>
                    <a:pt x="2721" y="3846"/>
                  </a:lnTo>
                  <a:lnTo>
                    <a:pt x="1990" y="3846"/>
                  </a:lnTo>
                  <a:lnTo>
                    <a:pt x="1856" y="3971"/>
                  </a:lnTo>
                  <a:lnTo>
                    <a:pt x="1856" y="4470"/>
                  </a:lnTo>
                  <a:lnTo>
                    <a:pt x="1874" y="4470"/>
                  </a:lnTo>
                  <a:lnTo>
                    <a:pt x="1874" y="3980"/>
                  </a:lnTo>
                  <a:lnTo>
                    <a:pt x="1999" y="3864"/>
                  </a:lnTo>
                  <a:lnTo>
                    <a:pt x="2730" y="3864"/>
                  </a:lnTo>
                  <a:lnTo>
                    <a:pt x="3774" y="2811"/>
                  </a:lnTo>
                  <a:lnTo>
                    <a:pt x="3774" y="2062"/>
                  </a:lnTo>
                  <a:lnTo>
                    <a:pt x="3890" y="2062"/>
                  </a:lnTo>
                  <a:lnTo>
                    <a:pt x="3890" y="2802"/>
                  </a:lnTo>
                  <a:lnTo>
                    <a:pt x="3043" y="3641"/>
                  </a:lnTo>
                  <a:lnTo>
                    <a:pt x="3043" y="3650"/>
                  </a:lnTo>
                  <a:lnTo>
                    <a:pt x="3043" y="4925"/>
                  </a:lnTo>
                  <a:lnTo>
                    <a:pt x="3399" y="5300"/>
                  </a:lnTo>
                  <a:lnTo>
                    <a:pt x="4140" y="5300"/>
                  </a:lnTo>
                  <a:lnTo>
                    <a:pt x="4140" y="5282"/>
                  </a:lnTo>
                  <a:lnTo>
                    <a:pt x="3417" y="5282"/>
                  </a:lnTo>
                  <a:lnTo>
                    <a:pt x="3060" y="4916"/>
                  </a:lnTo>
                  <a:lnTo>
                    <a:pt x="3060" y="3658"/>
                  </a:lnTo>
                  <a:lnTo>
                    <a:pt x="3908" y="2820"/>
                  </a:lnTo>
                  <a:lnTo>
                    <a:pt x="3908" y="2811"/>
                  </a:lnTo>
                  <a:lnTo>
                    <a:pt x="3908" y="2062"/>
                  </a:lnTo>
                  <a:lnTo>
                    <a:pt x="4024" y="2062"/>
                  </a:lnTo>
                  <a:lnTo>
                    <a:pt x="4024" y="2793"/>
                  </a:lnTo>
                  <a:lnTo>
                    <a:pt x="3176" y="3650"/>
                  </a:lnTo>
                  <a:lnTo>
                    <a:pt x="3176" y="4756"/>
                  </a:lnTo>
                  <a:lnTo>
                    <a:pt x="3542" y="5095"/>
                  </a:lnTo>
                  <a:lnTo>
                    <a:pt x="4140" y="5095"/>
                  </a:lnTo>
                  <a:lnTo>
                    <a:pt x="4140" y="5077"/>
                  </a:lnTo>
                  <a:lnTo>
                    <a:pt x="3551" y="5077"/>
                  </a:lnTo>
                  <a:lnTo>
                    <a:pt x="3194" y="4747"/>
                  </a:lnTo>
                  <a:lnTo>
                    <a:pt x="3194" y="3658"/>
                  </a:lnTo>
                  <a:lnTo>
                    <a:pt x="4042" y="2802"/>
                  </a:lnTo>
                  <a:lnTo>
                    <a:pt x="4042" y="2062"/>
                  </a:lnTo>
                  <a:lnTo>
                    <a:pt x="4149" y="2062"/>
                  </a:lnTo>
                  <a:cubicBezTo>
                    <a:pt x="4158" y="2062"/>
                    <a:pt x="4176" y="2053"/>
                    <a:pt x="4184" y="2053"/>
                  </a:cubicBezTo>
                  <a:cubicBezTo>
                    <a:pt x="4256" y="2035"/>
                    <a:pt x="4300" y="1972"/>
                    <a:pt x="4300" y="1901"/>
                  </a:cubicBezTo>
                  <a:lnTo>
                    <a:pt x="4300" y="1856"/>
                  </a:lnTo>
                  <a:lnTo>
                    <a:pt x="4613" y="1856"/>
                  </a:lnTo>
                  <a:lnTo>
                    <a:pt x="4720" y="1946"/>
                  </a:lnTo>
                  <a:lnTo>
                    <a:pt x="4970" y="1946"/>
                  </a:lnTo>
                  <a:lnTo>
                    <a:pt x="4970" y="3168"/>
                  </a:lnTo>
                  <a:lnTo>
                    <a:pt x="4488" y="3168"/>
                  </a:lnTo>
                  <a:lnTo>
                    <a:pt x="4051" y="3578"/>
                  </a:lnTo>
                  <a:cubicBezTo>
                    <a:pt x="4042" y="3569"/>
                    <a:pt x="4033" y="3560"/>
                    <a:pt x="4015" y="3560"/>
                  </a:cubicBezTo>
                  <a:cubicBezTo>
                    <a:pt x="3988" y="3560"/>
                    <a:pt x="3961" y="3587"/>
                    <a:pt x="3961" y="3614"/>
                  </a:cubicBezTo>
                  <a:cubicBezTo>
                    <a:pt x="3961" y="3650"/>
                    <a:pt x="3988" y="3667"/>
                    <a:pt x="4015" y="3667"/>
                  </a:cubicBezTo>
                  <a:cubicBezTo>
                    <a:pt x="4051" y="3667"/>
                    <a:pt x="4068" y="3650"/>
                    <a:pt x="4068" y="3614"/>
                  </a:cubicBezTo>
                  <a:cubicBezTo>
                    <a:pt x="4068" y="3605"/>
                    <a:pt x="4068" y="3596"/>
                    <a:pt x="4060" y="3587"/>
                  </a:cubicBezTo>
                  <a:lnTo>
                    <a:pt x="4488" y="3186"/>
                  </a:lnTo>
                  <a:lnTo>
                    <a:pt x="4970" y="3186"/>
                  </a:lnTo>
                  <a:lnTo>
                    <a:pt x="4970" y="3337"/>
                  </a:lnTo>
                  <a:lnTo>
                    <a:pt x="4550" y="3337"/>
                  </a:lnTo>
                  <a:lnTo>
                    <a:pt x="4292" y="3569"/>
                  </a:lnTo>
                  <a:cubicBezTo>
                    <a:pt x="4283" y="3569"/>
                    <a:pt x="4274" y="3560"/>
                    <a:pt x="4256" y="3560"/>
                  </a:cubicBezTo>
                  <a:cubicBezTo>
                    <a:pt x="4229" y="3560"/>
                    <a:pt x="4202" y="3587"/>
                    <a:pt x="4202" y="3614"/>
                  </a:cubicBezTo>
                  <a:cubicBezTo>
                    <a:pt x="4202" y="3650"/>
                    <a:pt x="4229" y="3667"/>
                    <a:pt x="4256" y="3667"/>
                  </a:cubicBezTo>
                  <a:cubicBezTo>
                    <a:pt x="4292" y="3667"/>
                    <a:pt x="4309" y="3650"/>
                    <a:pt x="4309" y="3614"/>
                  </a:cubicBezTo>
                  <a:cubicBezTo>
                    <a:pt x="4309" y="3605"/>
                    <a:pt x="4309" y="3596"/>
                    <a:pt x="4300" y="3587"/>
                  </a:cubicBezTo>
                  <a:lnTo>
                    <a:pt x="4559" y="3355"/>
                  </a:lnTo>
                  <a:lnTo>
                    <a:pt x="4970" y="3355"/>
                  </a:lnTo>
                  <a:lnTo>
                    <a:pt x="4970" y="3435"/>
                  </a:lnTo>
                  <a:lnTo>
                    <a:pt x="4684" y="3435"/>
                  </a:lnTo>
                  <a:lnTo>
                    <a:pt x="4523" y="3569"/>
                  </a:lnTo>
                  <a:cubicBezTo>
                    <a:pt x="4523" y="3569"/>
                    <a:pt x="4515" y="3560"/>
                    <a:pt x="4506" y="3560"/>
                  </a:cubicBezTo>
                  <a:cubicBezTo>
                    <a:pt x="4470" y="3560"/>
                    <a:pt x="4452" y="3587"/>
                    <a:pt x="4452" y="3614"/>
                  </a:cubicBezTo>
                  <a:cubicBezTo>
                    <a:pt x="4452" y="3650"/>
                    <a:pt x="4470" y="3667"/>
                    <a:pt x="4506" y="3667"/>
                  </a:cubicBezTo>
                  <a:cubicBezTo>
                    <a:pt x="4532" y="3667"/>
                    <a:pt x="4559" y="3650"/>
                    <a:pt x="4559" y="3614"/>
                  </a:cubicBezTo>
                  <a:cubicBezTo>
                    <a:pt x="4559" y="3605"/>
                    <a:pt x="4550" y="3587"/>
                    <a:pt x="4541" y="3578"/>
                  </a:cubicBezTo>
                  <a:lnTo>
                    <a:pt x="4693" y="3453"/>
                  </a:lnTo>
                  <a:lnTo>
                    <a:pt x="4970" y="3453"/>
                  </a:lnTo>
                  <a:lnTo>
                    <a:pt x="4970" y="4104"/>
                  </a:lnTo>
                  <a:lnTo>
                    <a:pt x="4399" y="4104"/>
                  </a:lnTo>
                  <a:lnTo>
                    <a:pt x="4247" y="3944"/>
                  </a:lnTo>
                  <a:cubicBezTo>
                    <a:pt x="4256" y="3935"/>
                    <a:pt x="4256" y="3926"/>
                    <a:pt x="4256" y="3917"/>
                  </a:cubicBezTo>
                  <a:cubicBezTo>
                    <a:pt x="4256" y="3881"/>
                    <a:pt x="4238" y="3864"/>
                    <a:pt x="4202" y="3864"/>
                  </a:cubicBezTo>
                  <a:cubicBezTo>
                    <a:pt x="4176" y="3864"/>
                    <a:pt x="4149" y="3881"/>
                    <a:pt x="4149" y="3917"/>
                  </a:cubicBezTo>
                  <a:cubicBezTo>
                    <a:pt x="4149" y="3944"/>
                    <a:pt x="4176" y="3971"/>
                    <a:pt x="4202" y="3971"/>
                  </a:cubicBezTo>
                  <a:cubicBezTo>
                    <a:pt x="4220" y="3971"/>
                    <a:pt x="4229" y="3962"/>
                    <a:pt x="4238" y="3962"/>
                  </a:cubicBezTo>
                  <a:lnTo>
                    <a:pt x="4390" y="4122"/>
                  </a:lnTo>
                  <a:lnTo>
                    <a:pt x="4970" y="4122"/>
                  </a:lnTo>
                  <a:lnTo>
                    <a:pt x="4970" y="4238"/>
                  </a:lnTo>
                  <a:lnTo>
                    <a:pt x="4300" y="4238"/>
                  </a:lnTo>
                  <a:lnTo>
                    <a:pt x="4024" y="3953"/>
                  </a:lnTo>
                  <a:cubicBezTo>
                    <a:pt x="4033" y="3944"/>
                    <a:pt x="4033" y="3926"/>
                    <a:pt x="4033" y="3917"/>
                  </a:cubicBezTo>
                  <a:cubicBezTo>
                    <a:pt x="4033" y="3881"/>
                    <a:pt x="4015" y="3864"/>
                    <a:pt x="3979" y="3864"/>
                  </a:cubicBezTo>
                  <a:cubicBezTo>
                    <a:pt x="3953" y="3864"/>
                    <a:pt x="3926" y="3881"/>
                    <a:pt x="3926" y="3917"/>
                  </a:cubicBezTo>
                  <a:cubicBezTo>
                    <a:pt x="3926" y="3944"/>
                    <a:pt x="3953" y="3971"/>
                    <a:pt x="3979" y="3971"/>
                  </a:cubicBezTo>
                  <a:cubicBezTo>
                    <a:pt x="3988" y="3971"/>
                    <a:pt x="3997" y="3962"/>
                    <a:pt x="4006" y="3962"/>
                  </a:cubicBezTo>
                  <a:lnTo>
                    <a:pt x="4292" y="4256"/>
                  </a:lnTo>
                  <a:lnTo>
                    <a:pt x="4970" y="4256"/>
                  </a:lnTo>
                  <a:lnTo>
                    <a:pt x="4970" y="4354"/>
                  </a:lnTo>
                  <a:lnTo>
                    <a:pt x="4211" y="4354"/>
                  </a:lnTo>
                  <a:lnTo>
                    <a:pt x="3810" y="3944"/>
                  </a:lnTo>
                  <a:cubicBezTo>
                    <a:pt x="3819" y="3935"/>
                    <a:pt x="3819" y="3926"/>
                    <a:pt x="3819" y="3917"/>
                  </a:cubicBezTo>
                  <a:cubicBezTo>
                    <a:pt x="3819" y="3881"/>
                    <a:pt x="3801" y="3864"/>
                    <a:pt x="3765" y="3864"/>
                  </a:cubicBezTo>
                  <a:cubicBezTo>
                    <a:pt x="3738" y="3864"/>
                    <a:pt x="3712" y="3881"/>
                    <a:pt x="3712" y="3917"/>
                  </a:cubicBezTo>
                  <a:cubicBezTo>
                    <a:pt x="3712" y="3944"/>
                    <a:pt x="3738" y="3971"/>
                    <a:pt x="3765" y="3971"/>
                  </a:cubicBezTo>
                  <a:cubicBezTo>
                    <a:pt x="3783" y="3971"/>
                    <a:pt x="3792" y="3962"/>
                    <a:pt x="3801" y="3962"/>
                  </a:cubicBezTo>
                  <a:lnTo>
                    <a:pt x="4202" y="4372"/>
                  </a:lnTo>
                  <a:lnTo>
                    <a:pt x="4970" y="4372"/>
                  </a:lnTo>
                  <a:lnTo>
                    <a:pt x="4970" y="8164"/>
                  </a:lnTo>
                  <a:lnTo>
                    <a:pt x="4675" y="8164"/>
                  </a:lnTo>
                  <a:lnTo>
                    <a:pt x="4131" y="8690"/>
                  </a:lnTo>
                  <a:lnTo>
                    <a:pt x="4131" y="8699"/>
                  </a:lnTo>
                  <a:lnTo>
                    <a:pt x="4131" y="9002"/>
                  </a:lnTo>
                  <a:lnTo>
                    <a:pt x="3997" y="9002"/>
                  </a:lnTo>
                  <a:lnTo>
                    <a:pt x="3997" y="8199"/>
                  </a:lnTo>
                  <a:lnTo>
                    <a:pt x="4773" y="7441"/>
                  </a:lnTo>
                  <a:lnTo>
                    <a:pt x="4773" y="7120"/>
                  </a:lnTo>
                  <a:lnTo>
                    <a:pt x="4791" y="7120"/>
                  </a:lnTo>
                  <a:cubicBezTo>
                    <a:pt x="4818" y="7102"/>
                    <a:pt x="4827" y="7075"/>
                    <a:pt x="4818" y="7048"/>
                  </a:cubicBezTo>
                  <a:cubicBezTo>
                    <a:pt x="4804" y="7028"/>
                    <a:pt x="4786" y="7018"/>
                    <a:pt x="4766" y="7018"/>
                  </a:cubicBezTo>
                  <a:cubicBezTo>
                    <a:pt x="4760" y="7018"/>
                    <a:pt x="4753" y="7019"/>
                    <a:pt x="4746" y="7022"/>
                  </a:cubicBezTo>
                  <a:cubicBezTo>
                    <a:pt x="4720" y="7039"/>
                    <a:pt x="4702" y="7066"/>
                    <a:pt x="4720" y="7093"/>
                  </a:cubicBezTo>
                  <a:cubicBezTo>
                    <a:pt x="4729" y="7111"/>
                    <a:pt x="4746" y="7120"/>
                    <a:pt x="4755" y="7120"/>
                  </a:cubicBezTo>
                  <a:lnTo>
                    <a:pt x="4755" y="7432"/>
                  </a:lnTo>
                  <a:lnTo>
                    <a:pt x="3979" y="8190"/>
                  </a:lnTo>
                  <a:lnTo>
                    <a:pt x="3979" y="9002"/>
                  </a:lnTo>
                  <a:lnTo>
                    <a:pt x="3854" y="9002"/>
                  </a:lnTo>
                  <a:lnTo>
                    <a:pt x="3854" y="8137"/>
                  </a:lnTo>
                  <a:lnTo>
                    <a:pt x="4595" y="7405"/>
                  </a:lnTo>
                  <a:lnTo>
                    <a:pt x="4604" y="7396"/>
                  </a:lnTo>
                  <a:lnTo>
                    <a:pt x="4604" y="7173"/>
                  </a:lnTo>
                  <a:cubicBezTo>
                    <a:pt x="4604" y="7173"/>
                    <a:pt x="4613" y="7173"/>
                    <a:pt x="4613" y="7164"/>
                  </a:cubicBezTo>
                  <a:cubicBezTo>
                    <a:pt x="4639" y="7155"/>
                    <a:pt x="4648" y="7120"/>
                    <a:pt x="4639" y="7093"/>
                  </a:cubicBezTo>
                  <a:cubicBezTo>
                    <a:pt x="4628" y="7076"/>
                    <a:pt x="4613" y="7066"/>
                    <a:pt x="4596" y="7066"/>
                  </a:cubicBezTo>
                  <a:cubicBezTo>
                    <a:pt x="4587" y="7066"/>
                    <a:pt x="4578" y="7069"/>
                    <a:pt x="4568" y="7075"/>
                  </a:cubicBezTo>
                  <a:cubicBezTo>
                    <a:pt x="4541" y="7084"/>
                    <a:pt x="4532" y="7120"/>
                    <a:pt x="4541" y="7147"/>
                  </a:cubicBezTo>
                  <a:cubicBezTo>
                    <a:pt x="4550" y="7164"/>
                    <a:pt x="4568" y="7173"/>
                    <a:pt x="4586" y="7173"/>
                  </a:cubicBezTo>
                  <a:lnTo>
                    <a:pt x="4586" y="7396"/>
                  </a:lnTo>
                  <a:lnTo>
                    <a:pt x="3837" y="8119"/>
                  </a:lnTo>
                  <a:lnTo>
                    <a:pt x="3837" y="8128"/>
                  </a:lnTo>
                  <a:lnTo>
                    <a:pt x="3837" y="9011"/>
                  </a:lnTo>
                  <a:cubicBezTo>
                    <a:pt x="3783" y="9029"/>
                    <a:pt x="3738" y="9082"/>
                    <a:pt x="3738" y="9154"/>
                  </a:cubicBezTo>
                  <a:lnTo>
                    <a:pt x="3738" y="9181"/>
                  </a:lnTo>
                  <a:lnTo>
                    <a:pt x="3346" y="9181"/>
                  </a:lnTo>
                  <a:lnTo>
                    <a:pt x="3132" y="8975"/>
                  </a:lnTo>
                  <a:lnTo>
                    <a:pt x="3132" y="7405"/>
                  </a:lnTo>
                  <a:lnTo>
                    <a:pt x="3774" y="6781"/>
                  </a:lnTo>
                  <a:lnTo>
                    <a:pt x="4167" y="6781"/>
                  </a:lnTo>
                  <a:lnTo>
                    <a:pt x="4167" y="6763"/>
                  </a:lnTo>
                  <a:lnTo>
                    <a:pt x="3765" y="6763"/>
                  </a:lnTo>
                  <a:lnTo>
                    <a:pt x="3123" y="7396"/>
                  </a:lnTo>
                  <a:lnTo>
                    <a:pt x="3114" y="7396"/>
                  </a:lnTo>
                  <a:lnTo>
                    <a:pt x="3114" y="8975"/>
                  </a:lnTo>
                  <a:lnTo>
                    <a:pt x="3337" y="9198"/>
                  </a:lnTo>
                  <a:lnTo>
                    <a:pt x="3738" y="9198"/>
                  </a:lnTo>
                  <a:lnTo>
                    <a:pt x="3738" y="9386"/>
                  </a:lnTo>
                  <a:lnTo>
                    <a:pt x="3221" y="9386"/>
                  </a:lnTo>
                  <a:lnTo>
                    <a:pt x="2891" y="9029"/>
                  </a:lnTo>
                  <a:lnTo>
                    <a:pt x="2891" y="7405"/>
                  </a:lnTo>
                  <a:lnTo>
                    <a:pt x="3774" y="6531"/>
                  </a:lnTo>
                  <a:lnTo>
                    <a:pt x="4140" y="6531"/>
                  </a:lnTo>
                  <a:lnTo>
                    <a:pt x="4140" y="6513"/>
                  </a:lnTo>
                  <a:lnTo>
                    <a:pt x="3765" y="6513"/>
                  </a:lnTo>
                  <a:lnTo>
                    <a:pt x="2873" y="7396"/>
                  </a:lnTo>
                  <a:lnTo>
                    <a:pt x="2873" y="9038"/>
                  </a:lnTo>
                  <a:lnTo>
                    <a:pt x="3212" y="9404"/>
                  </a:lnTo>
                  <a:lnTo>
                    <a:pt x="3738" y="9404"/>
                  </a:lnTo>
                  <a:lnTo>
                    <a:pt x="3738" y="9493"/>
                  </a:lnTo>
                  <a:lnTo>
                    <a:pt x="3096" y="9493"/>
                  </a:lnTo>
                  <a:lnTo>
                    <a:pt x="2730" y="9145"/>
                  </a:lnTo>
                  <a:lnTo>
                    <a:pt x="2730" y="8627"/>
                  </a:lnTo>
                  <a:lnTo>
                    <a:pt x="2489" y="8378"/>
                  </a:lnTo>
                  <a:lnTo>
                    <a:pt x="1838" y="8378"/>
                  </a:lnTo>
                  <a:lnTo>
                    <a:pt x="1838" y="8387"/>
                  </a:lnTo>
                  <a:cubicBezTo>
                    <a:pt x="1829" y="8342"/>
                    <a:pt x="1794" y="8315"/>
                    <a:pt x="1749" y="8315"/>
                  </a:cubicBezTo>
                  <a:lnTo>
                    <a:pt x="1490" y="8315"/>
                  </a:lnTo>
                  <a:lnTo>
                    <a:pt x="1490" y="7762"/>
                  </a:lnTo>
                  <a:lnTo>
                    <a:pt x="3212" y="6031"/>
                  </a:lnTo>
                  <a:lnTo>
                    <a:pt x="4140" y="6031"/>
                  </a:lnTo>
                  <a:lnTo>
                    <a:pt x="4140" y="6014"/>
                  </a:lnTo>
                  <a:lnTo>
                    <a:pt x="3203" y="6014"/>
                  </a:lnTo>
                  <a:lnTo>
                    <a:pt x="1472" y="7753"/>
                  </a:lnTo>
                  <a:lnTo>
                    <a:pt x="1472" y="8315"/>
                  </a:lnTo>
                  <a:lnTo>
                    <a:pt x="1446" y="8315"/>
                  </a:lnTo>
                  <a:cubicBezTo>
                    <a:pt x="1401" y="8315"/>
                    <a:pt x="1356" y="8342"/>
                    <a:pt x="1348" y="8387"/>
                  </a:cubicBezTo>
                  <a:lnTo>
                    <a:pt x="1348" y="8378"/>
                  </a:lnTo>
                  <a:lnTo>
                    <a:pt x="955" y="8378"/>
                  </a:lnTo>
                  <a:lnTo>
                    <a:pt x="759" y="8244"/>
                  </a:lnTo>
                  <a:lnTo>
                    <a:pt x="473" y="8244"/>
                  </a:lnTo>
                  <a:cubicBezTo>
                    <a:pt x="473" y="8199"/>
                    <a:pt x="482" y="8164"/>
                    <a:pt x="482" y="8119"/>
                  </a:cubicBezTo>
                  <a:lnTo>
                    <a:pt x="678" y="8119"/>
                  </a:lnTo>
                  <a:cubicBezTo>
                    <a:pt x="678" y="8128"/>
                    <a:pt x="678" y="8128"/>
                    <a:pt x="687" y="8137"/>
                  </a:cubicBezTo>
                  <a:cubicBezTo>
                    <a:pt x="693" y="8154"/>
                    <a:pt x="710" y="8164"/>
                    <a:pt x="729" y="8164"/>
                  </a:cubicBezTo>
                  <a:cubicBezTo>
                    <a:pt x="739" y="8164"/>
                    <a:pt x="749" y="8161"/>
                    <a:pt x="759" y="8155"/>
                  </a:cubicBezTo>
                  <a:cubicBezTo>
                    <a:pt x="786" y="8146"/>
                    <a:pt x="794" y="8110"/>
                    <a:pt x="777" y="8083"/>
                  </a:cubicBezTo>
                  <a:cubicBezTo>
                    <a:pt x="771" y="8066"/>
                    <a:pt x="754" y="8056"/>
                    <a:pt x="735" y="8056"/>
                  </a:cubicBezTo>
                  <a:cubicBezTo>
                    <a:pt x="725" y="8056"/>
                    <a:pt x="715" y="8059"/>
                    <a:pt x="705" y="8065"/>
                  </a:cubicBezTo>
                  <a:cubicBezTo>
                    <a:pt x="696" y="8074"/>
                    <a:pt x="687" y="8083"/>
                    <a:pt x="678" y="8101"/>
                  </a:cubicBezTo>
                  <a:lnTo>
                    <a:pt x="491" y="8101"/>
                  </a:lnTo>
                  <a:cubicBezTo>
                    <a:pt x="491" y="8083"/>
                    <a:pt x="491" y="8056"/>
                    <a:pt x="491" y="8039"/>
                  </a:cubicBezTo>
                  <a:cubicBezTo>
                    <a:pt x="500" y="8003"/>
                    <a:pt x="500" y="7976"/>
                    <a:pt x="500" y="7941"/>
                  </a:cubicBezTo>
                  <a:lnTo>
                    <a:pt x="830" y="7941"/>
                  </a:lnTo>
                  <a:cubicBezTo>
                    <a:pt x="830" y="7949"/>
                    <a:pt x="830" y="7958"/>
                    <a:pt x="830" y="7958"/>
                  </a:cubicBezTo>
                  <a:cubicBezTo>
                    <a:pt x="844" y="7978"/>
                    <a:pt x="867" y="7988"/>
                    <a:pt x="885" y="7988"/>
                  </a:cubicBezTo>
                  <a:cubicBezTo>
                    <a:pt x="891" y="7988"/>
                    <a:pt x="897" y="7987"/>
                    <a:pt x="902" y="7985"/>
                  </a:cubicBezTo>
                  <a:cubicBezTo>
                    <a:pt x="928" y="7967"/>
                    <a:pt x="946" y="7941"/>
                    <a:pt x="928" y="7914"/>
                  </a:cubicBezTo>
                  <a:cubicBezTo>
                    <a:pt x="922" y="7894"/>
                    <a:pt x="900" y="7884"/>
                    <a:pt x="878" y="7884"/>
                  </a:cubicBezTo>
                  <a:cubicBezTo>
                    <a:pt x="871" y="7884"/>
                    <a:pt x="864" y="7885"/>
                    <a:pt x="857" y="7887"/>
                  </a:cubicBezTo>
                  <a:cubicBezTo>
                    <a:pt x="839" y="7896"/>
                    <a:pt x="830" y="7914"/>
                    <a:pt x="830" y="7923"/>
                  </a:cubicBezTo>
                  <a:lnTo>
                    <a:pt x="509" y="7923"/>
                  </a:lnTo>
                  <a:cubicBezTo>
                    <a:pt x="509" y="7869"/>
                    <a:pt x="518" y="7816"/>
                    <a:pt x="518" y="7771"/>
                  </a:cubicBezTo>
                  <a:lnTo>
                    <a:pt x="964" y="7771"/>
                  </a:lnTo>
                  <a:cubicBezTo>
                    <a:pt x="964" y="7771"/>
                    <a:pt x="964" y="7780"/>
                    <a:pt x="964" y="7780"/>
                  </a:cubicBezTo>
                  <a:cubicBezTo>
                    <a:pt x="977" y="7800"/>
                    <a:pt x="996" y="7810"/>
                    <a:pt x="1015" y="7810"/>
                  </a:cubicBezTo>
                  <a:cubicBezTo>
                    <a:pt x="1022" y="7810"/>
                    <a:pt x="1029" y="7809"/>
                    <a:pt x="1035" y="7807"/>
                  </a:cubicBezTo>
                  <a:cubicBezTo>
                    <a:pt x="1062" y="7789"/>
                    <a:pt x="1071" y="7762"/>
                    <a:pt x="1062" y="7735"/>
                  </a:cubicBezTo>
                  <a:cubicBezTo>
                    <a:pt x="1049" y="7715"/>
                    <a:pt x="1030" y="7705"/>
                    <a:pt x="1011" y="7705"/>
                  </a:cubicBezTo>
                  <a:cubicBezTo>
                    <a:pt x="1004" y="7705"/>
                    <a:pt x="997" y="7706"/>
                    <a:pt x="991" y="7709"/>
                  </a:cubicBezTo>
                  <a:cubicBezTo>
                    <a:pt x="973" y="7717"/>
                    <a:pt x="964" y="7735"/>
                    <a:pt x="964" y="7753"/>
                  </a:cubicBezTo>
                  <a:lnTo>
                    <a:pt x="527" y="7753"/>
                  </a:lnTo>
                  <a:cubicBezTo>
                    <a:pt x="527" y="7700"/>
                    <a:pt x="536" y="7646"/>
                    <a:pt x="536" y="7593"/>
                  </a:cubicBezTo>
                  <a:lnTo>
                    <a:pt x="1107" y="7593"/>
                  </a:lnTo>
                  <a:cubicBezTo>
                    <a:pt x="1107" y="7602"/>
                    <a:pt x="1107" y="7610"/>
                    <a:pt x="1107" y="7610"/>
                  </a:cubicBezTo>
                  <a:cubicBezTo>
                    <a:pt x="1120" y="7631"/>
                    <a:pt x="1138" y="7641"/>
                    <a:pt x="1158" y="7641"/>
                  </a:cubicBezTo>
                  <a:cubicBezTo>
                    <a:pt x="1165" y="7641"/>
                    <a:pt x="1171" y="7639"/>
                    <a:pt x="1178" y="7637"/>
                  </a:cubicBezTo>
                  <a:cubicBezTo>
                    <a:pt x="1205" y="7619"/>
                    <a:pt x="1223" y="7593"/>
                    <a:pt x="1205" y="7566"/>
                  </a:cubicBezTo>
                  <a:cubicBezTo>
                    <a:pt x="1198" y="7547"/>
                    <a:pt x="1178" y="7532"/>
                    <a:pt x="1157" y="7532"/>
                  </a:cubicBezTo>
                  <a:cubicBezTo>
                    <a:pt x="1149" y="7532"/>
                    <a:pt x="1141" y="7534"/>
                    <a:pt x="1133" y="7539"/>
                  </a:cubicBezTo>
                  <a:cubicBezTo>
                    <a:pt x="1116" y="7548"/>
                    <a:pt x="1107" y="7566"/>
                    <a:pt x="1107" y="7575"/>
                  </a:cubicBezTo>
                  <a:lnTo>
                    <a:pt x="536" y="7575"/>
                  </a:lnTo>
                  <a:cubicBezTo>
                    <a:pt x="536" y="7539"/>
                    <a:pt x="536" y="7503"/>
                    <a:pt x="536" y="7468"/>
                  </a:cubicBezTo>
                  <a:lnTo>
                    <a:pt x="1330" y="7468"/>
                  </a:lnTo>
                  <a:lnTo>
                    <a:pt x="2507" y="6290"/>
                  </a:lnTo>
                  <a:cubicBezTo>
                    <a:pt x="2516" y="6299"/>
                    <a:pt x="2534" y="6308"/>
                    <a:pt x="2543" y="6308"/>
                  </a:cubicBezTo>
                  <a:cubicBezTo>
                    <a:pt x="2579" y="6308"/>
                    <a:pt x="2597" y="6281"/>
                    <a:pt x="2597" y="6254"/>
                  </a:cubicBezTo>
                  <a:cubicBezTo>
                    <a:pt x="2597" y="6228"/>
                    <a:pt x="2579" y="6201"/>
                    <a:pt x="2543" y="6201"/>
                  </a:cubicBezTo>
                  <a:cubicBezTo>
                    <a:pt x="2516" y="6201"/>
                    <a:pt x="2489" y="6228"/>
                    <a:pt x="2489" y="6254"/>
                  </a:cubicBezTo>
                  <a:cubicBezTo>
                    <a:pt x="2489" y="6263"/>
                    <a:pt x="2498" y="6272"/>
                    <a:pt x="2498" y="6281"/>
                  </a:cubicBezTo>
                  <a:lnTo>
                    <a:pt x="1321" y="7450"/>
                  </a:lnTo>
                  <a:lnTo>
                    <a:pt x="536" y="7450"/>
                  </a:lnTo>
                  <a:cubicBezTo>
                    <a:pt x="536" y="7396"/>
                    <a:pt x="536" y="7343"/>
                    <a:pt x="527" y="7289"/>
                  </a:cubicBezTo>
                  <a:cubicBezTo>
                    <a:pt x="518" y="7280"/>
                    <a:pt x="518" y="7271"/>
                    <a:pt x="518" y="7254"/>
                  </a:cubicBezTo>
                  <a:lnTo>
                    <a:pt x="1205" y="7254"/>
                  </a:lnTo>
                  <a:lnTo>
                    <a:pt x="2177" y="6290"/>
                  </a:lnTo>
                  <a:cubicBezTo>
                    <a:pt x="2186" y="6299"/>
                    <a:pt x="2195" y="6308"/>
                    <a:pt x="2213" y="6308"/>
                  </a:cubicBezTo>
                  <a:cubicBezTo>
                    <a:pt x="2240" y="6308"/>
                    <a:pt x="2266" y="6281"/>
                    <a:pt x="2266" y="6254"/>
                  </a:cubicBezTo>
                  <a:cubicBezTo>
                    <a:pt x="2266" y="6228"/>
                    <a:pt x="2240" y="6201"/>
                    <a:pt x="2213" y="6201"/>
                  </a:cubicBezTo>
                  <a:cubicBezTo>
                    <a:pt x="2186" y="6201"/>
                    <a:pt x="2159" y="6228"/>
                    <a:pt x="2159" y="6254"/>
                  </a:cubicBezTo>
                  <a:cubicBezTo>
                    <a:pt x="2159" y="6263"/>
                    <a:pt x="2159" y="6272"/>
                    <a:pt x="2168" y="6281"/>
                  </a:cubicBezTo>
                  <a:lnTo>
                    <a:pt x="1196" y="7236"/>
                  </a:lnTo>
                  <a:lnTo>
                    <a:pt x="509" y="7236"/>
                  </a:lnTo>
                  <a:cubicBezTo>
                    <a:pt x="500" y="7191"/>
                    <a:pt x="482" y="7129"/>
                    <a:pt x="464" y="7075"/>
                  </a:cubicBezTo>
                  <a:lnTo>
                    <a:pt x="1053" y="7075"/>
                  </a:lnTo>
                  <a:lnTo>
                    <a:pt x="1811" y="6290"/>
                  </a:lnTo>
                  <a:cubicBezTo>
                    <a:pt x="1822" y="6301"/>
                    <a:pt x="1832" y="6305"/>
                    <a:pt x="1843" y="6305"/>
                  </a:cubicBezTo>
                  <a:cubicBezTo>
                    <a:pt x="1850" y="6305"/>
                    <a:pt x="1858" y="6303"/>
                    <a:pt x="1865" y="6299"/>
                  </a:cubicBezTo>
                  <a:cubicBezTo>
                    <a:pt x="1892" y="6290"/>
                    <a:pt x="1910" y="6254"/>
                    <a:pt x="1892" y="6228"/>
                  </a:cubicBezTo>
                  <a:cubicBezTo>
                    <a:pt x="1886" y="6210"/>
                    <a:pt x="1869" y="6201"/>
                    <a:pt x="1851" y="6201"/>
                  </a:cubicBezTo>
                  <a:cubicBezTo>
                    <a:pt x="1840" y="6201"/>
                    <a:pt x="1830" y="6204"/>
                    <a:pt x="1820" y="6210"/>
                  </a:cubicBezTo>
                  <a:cubicBezTo>
                    <a:pt x="1794" y="6219"/>
                    <a:pt x="1785" y="6254"/>
                    <a:pt x="1794" y="6281"/>
                  </a:cubicBezTo>
                  <a:lnTo>
                    <a:pt x="1044" y="7048"/>
                  </a:lnTo>
                  <a:lnTo>
                    <a:pt x="464" y="7048"/>
                  </a:lnTo>
                  <a:cubicBezTo>
                    <a:pt x="447" y="6995"/>
                    <a:pt x="420" y="6941"/>
                    <a:pt x="402" y="6879"/>
                  </a:cubicBezTo>
                  <a:lnTo>
                    <a:pt x="955" y="6879"/>
                  </a:lnTo>
                  <a:lnTo>
                    <a:pt x="1847" y="5960"/>
                  </a:lnTo>
                  <a:lnTo>
                    <a:pt x="1856" y="5951"/>
                  </a:lnTo>
                  <a:lnTo>
                    <a:pt x="1847" y="5576"/>
                  </a:lnTo>
                  <a:lnTo>
                    <a:pt x="1838" y="5576"/>
                  </a:lnTo>
                  <a:cubicBezTo>
                    <a:pt x="1927" y="5576"/>
                    <a:pt x="2008" y="5523"/>
                    <a:pt x="2034" y="5452"/>
                  </a:cubicBezTo>
                  <a:lnTo>
                    <a:pt x="2034" y="5460"/>
                  </a:lnTo>
                  <a:lnTo>
                    <a:pt x="2481" y="5460"/>
                  </a:lnTo>
                  <a:lnTo>
                    <a:pt x="2837" y="5791"/>
                  </a:lnTo>
                  <a:cubicBezTo>
                    <a:pt x="2828" y="5799"/>
                    <a:pt x="2820" y="5808"/>
                    <a:pt x="2820" y="5826"/>
                  </a:cubicBezTo>
                  <a:cubicBezTo>
                    <a:pt x="2820" y="5853"/>
                    <a:pt x="2846" y="5880"/>
                    <a:pt x="2873" y="5880"/>
                  </a:cubicBezTo>
                  <a:cubicBezTo>
                    <a:pt x="2909" y="5880"/>
                    <a:pt x="2927" y="5853"/>
                    <a:pt x="2927" y="5826"/>
                  </a:cubicBezTo>
                  <a:cubicBezTo>
                    <a:pt x="2927" y="5791"/>
                    <a:pt x="2909" y="5773"/>
                    <a:pt x="2873" y="5773"/>
                  </a:cubicBezTo>
                  <a:cubicBezTo>
                    <a:pt x="2864" y="5773"/>
                    <a:pt x="2855" y="5773"/>
                    <a:pt x="2846" y="5782"/>
                  </a:cubicBezTo>
                  <a:lnTo>
                    <a:pt x="2489" y="5443"/>
                  </a:lnTo>
                  <a:lnTo>
                    <a:pt x="2043" y="5443"/>
                  </a:lnTo>
                  <a:cubicBezTo>
                    <a:pt x="2052" y="5416"/>
                    <a:pt x="2061" y="5389"/>
                    <a:pt x="2061" y="5362"/>
                  </a:cubicBezTo>
                  <a:lnTo>
                    <a:pt x="2061" y="5237"/>
                  </a:lnTo>
                  <a:lnTo>
                    <a:pt x="2498" y="5237"/>
                  </a:lnTo>
                  <a:lnTo>
                    <a:pt x="2739" y="5460"/>
                  </a:lnTo>
                  <a:cubicBezTo>
                    <a:pt x="2739" y="5469"/>
                    <a:pt x="2730" y="5478"/>
                    <a:pt x="2730" y="5487"/>
                  </a:cubicBezTo>
                  <a:cubicBezTo>
                    <a:pt x="2730" y="5523"/>
                    <a:pt x="2757" y="5541"/>
                    <a:pt x="2784" y="5541"/>
                  </a:cubicBezTo>
                  <a:cubicBezTo>
                    <a:pt x="2820" y="5541"/>
                    <a:pt x="2837" y="5523"/>
                    <a:pt x="2837" y="5487"/>
                  </a:cubicBezTo>
                  <a:cubicBezTo>
                    <a:pt x="2837" y="5460"/>
                    <a:pt x="2820" y="5434"/>
                    <a:pt x="2784" y="5434"/>
                  </a:cubicBezTo>
                  <a:cubicBezTo>
                    <a:pt x="2775" y="5434"/>
                    <a:pt x="2766" y="5443"/>
                    <a:pt x="2757" y="5452"/>
                  </a:cubicBezTo>
                  <a:lnTo>
                    <a:pt x="2507" y="5220"/>
                  </a:lnTo>
                  <a:lnTo>
                    <a:pt x="2061" y="5220"/>
                  </a:lnTo>
                  <a:lnTo>
                    <a:pt x="2061" y="4997"/>
                  </a:lnTo>
                  <a:lnTo>
                    <a:pt x="2605" y="4997"/>
                  </a:lnTo>
                  <a:lnTo>
                    <a:pt x="3373" y="5773"/>
                  </a:lnTo>
                  <a:lnTo>
                    <a:pt x="4140" y="5773"/>
                  </a:lnTo>
                  <a:lnTo>
                    <a:pt x="4140" y="5755"/>
                  </a:lnTo>
                  <a:lnTo>
                    <a:pt x="3382" y="5755"/>
                  </a:lnTo>
                  <a:lnTo>
                    <a:pt x="2614" y="4988"/>
                  </a:lnTo>
                  <a:lnTo>
                    <a:pt x="2605" y="4979"/>
                  </a:lnTo>
                  <a:lnTo>
                    <a:pt x="2061" y="4979"/>
                  </a:lnTo>
                  <a:lnTo>
                    <a:pt x="2061" y="4702"/>
                  </a:lnTo>
                  <a:lnTo>
                    <a:pt x="2597" y="4702"/>
                  </a:lnTo>
                  <a:lnTo>
                    <a:pt x="3426" y="5532"/>
                  </a:lnTo>
                  <a:lnTo>
                    <a:pt x="3426" y="5541"/>
                  </a:lnTo>
                  <a:lnTo>
                    <a:pt x="4140" y="5541"/>
                  </a:lnTo>
                  <a:lnTo>
                    <a:pt x="4140" y="5523"/>
                  </a:lnTo>
                  <a:lnTo>
                    <a:pt x="3435" y="5523"/>
                  </a:lnTo>
                  <a:lnTo>
                    <a:pt x="2605" y="4684"/>
                  </a:lnTo>
                  <a:lnTo>
                    <a:pt x="2061" y="4684"/>
                  </a:lnTo>
                  <a:lnTo>
                    <a:pt x="2061" y="4693"/>
                  </a:lnTo>
                  <a:cubicBezTo>
                    <a:pt x="2061" y="4568"/>
                    <a:pt x="1963" y="4470"/>
                    <a:pt x="1838" y="4470"/>
                  </a:cubicBezTo>
                  <a:lnTo>
                    <a:pt x="1642" y="4470"/>
                  </a:lnTo>
                  <a:lnTo>
                    <a:pt x="1642" y="3953"/>
                  </a:lnTo>
                  <a:lnTo>
                    <a:pt x="1954" y="3658"/>
                  </a:lnTo>
                  <a:lnTo>
                    <a:pt x="2811" y="3658"/>
                  </a:lnTo>
                  <a:lnTo>
                    <a:pt x="3622" y="2811"/>
                  </a:lnTo>
                  <a:lnTo>
                    <a:pt x="3622" y="2053"/>
                  </a:lnTo>
                  <a:lnTo>
                    <a:pt x="3605" y="2053"/>
                  </a:lnTo>
                  <a:lnTo>
                    <a:pt x="3605" y="2802"/>
                  </a:lnTo>
                  <a:lnTo>
                    <a:pt x="2802" y="3641"/>
                  </a:lnTo>
                  <a:lnTo>
                    <a:pt x="1945" y="3641"/>
                  </a:lnTo>
                  <a:lnTo>
                    <a:pt x="1633" y="3935"/>
                  </a:lnTo>
                  <a:lnTo>
                    <a:pt x="1624" y="3944"/>
                  </a:lnTo>
                  <a:lnTo>
                    <a:pt x="1624" y="4470"/>
                  </a:lnTo>
                  <a:lnTo>
                    <a:pt x="1383" y="4470"/>
                  </a:lnTo>
                  <a:lnTo>
                    <a:pt x="1383" y="3605"/>
                  </a:lnTo>
                  <a:lnTo>
                    <a:pt x="794" y="3052"/>
                  </a:lnTo>
                  <a:cubicBezTo>
                    <a:pt x="812" y="3025"/>
                    <a:pt x="830" y="2998"/>
                    <a:pt x="857" y="2972"/>
                  </a:cubicBezTo>
                  <a:cubicBezTo>
                    <a:pt x="866" y="2945"/>
                    <a:pt x="884" y="2927"/>
                    <a:pt x="910" y="2909"/>
                  </a:cubicBezTo>
                  <a:lnTo>
                    <a:pt x="1196" y="2909"/>
                  </a:lnTo>
                  <a:lnTo>
                    <a:pt x="1490" y="3186"/>
                  </a:lnTo>
                  <a:cubicBezTo>
                    <a:pt x="1490" y="3195"/>
                    <a:pt x="1481" y="3212"/>
                    <a:pt x="1481" y="3221"/>
                  </a:cubicBezTo>
                  <a:cubicBezTo>
                    <a:pt x="1481" y="3248"/>
                    <a:pt x="1508" y="3275"/>
                    <a:pt x="1535" y="3275"/>
                  </a:cubicBezTo>
                  <a:cubicBezTo>
                    <a:pt x="1562" y="3275"/>
                    <a:pt x="1588" y="3248"/>
                    <a:pt x="1588" y="3221"/>
                  </a:cubicBezTo>
                  <a:cubicBezTo>
                    <a:pt x="1588" y="3195"/>
                    <a:pt x="1562" y="3168"/>
                    <a:pt x="1535" y="3168"/>
                  </a:cubicBezTo>
                  <a:cubicBezTo>
                    <a:pt x="1526" y="3168"/>
                    <a:pt x="1517" y="3177"/>
                    <a:pt x="1508" y="3177"/>
                  </a:cubicBezTo>
                  <a:lnTo>
                    <a:pt x="1205" y="2891"/>
                  </a:lnTo>
                  <a:lnTo>
                    <a:pt x="928" y="2891"/>
                  </a:lnTo>
                  <a:cubicBezTo>
                    <a:pt x="973" y="2838"/>
                    <a:pt x="1035" y="2784"/>
                    <a:pt x="1107" y="2731"/>
                  </a:cubicBezTo>
                  <a:lnTo>
                    <a:pt x="1374" y="2731"/>
                  </a:lnTo>
                  <a:lnTo>
                    <a:pt x="1695" y="3043"/>
                  </a:lnTo>
                  <a:cubicBezTo>
                    <a:pt x="1687" y="3052"/>
                    <a:pt x="1678" y="3061"/>
                    <a:pt x="1678" y="3070"/>
                  </a:cubicBezTo>
                  <a:cubicBezTo>
                    <a:pt x="1678" y="3105"/>
                    <a:pt x="1704" y="3123"/>
                    <a:pt x="1731" y="3123"/>
                  </a:cubicBezTo>
                  <a:cubicBezTo>
                    <a:pt x="1767" y="3123"/>
                    <a:pt x="1785" y="3105"/>
                    <a:pt x="1785" y="3070"/>
                  </a:cubicBezTo>
                  <a:cubicBezTo>
                    <a:pt x="1785" y="3043"/>
                    <a:pt x="1767" y="3016"/>
                    <a:pt x="1731" y="3016"/>
                  </a:cubicBezTo>
                  <a:cubicBezTo>
                    <a:pt x="1722" y="3016"/>
                    <a:pt x="1713" y="3025"/>
                    <a:pt x="1704" y="3025"/>
                  </a:cubicBezTo>
                  <a:lnTo>
                    <a:pt x="1383" y="2713"/>
                  </a:lnTo>
                  <a:lnTo>
                    <a:pt x="1125" y="2713"/>
                  </a:lnTo>
                  <a:cubicBezTo>
                    <a:pt x="1169" y="2677"/>
                    <a:pt x="1214" y="2641"/>
                    <a:pt x="1258" y="2615"/>
                  </a:cubicBezTo>
                  <a:lnTo>
                    <a:pt x="1580" y="2615"/>
                  </a:lnTo>
                  <a:lnTo>
                    <a:pt x="1865" y="2891"/>
                  </a:lnTo>
                  <a:cubicBezTo>
                    <a:pt x="1865" y="2900"/>
                    <a:pt x="1856" y="2909"/>
                    <a:pt x="1856" y="2927"/>
                  </a:cubicBezTo>
                  <a:cubicBezTo>
                    <a:pt x="1856" y="2954"/>
                    <a:pt x="1883" y="2980"/>
                    <a:pt x="1910" y="2980"/>
                  </a:cubicBezTo>
                  <a:cubicBezTo>
                    <a:pt x="1945" y="2980"/>
                    <a:pt x="1963" y="2954"/>
                    <a:pt x="1963" y="2927"/>
                  </a:cubicBezTo>
                  <a:cubicBezTo>
                    <a:pt x="1963" y="2891"/>
                    <a:pt x="1945" y="2873"/>
                    <a:pt x="1910" y="2873"/>
                  </a:cubicBezTo>
                  <a:cubicBezTo>
                    <a:pt x="1901" y="2873"/>
                    <a:pt x="1892" y="2873"/>
                    <a:pt x="1883" y="2882"/>
                  </a:cubicBezTo>
                  <a:lnTo>
                    <a:pt x="1588" y="2588"/>
                  </a:lnTo>
                  <a:lnTo>
                    <a:pt x="1285" y="2588"/>
                  </a:lnTo>
                  <a:cubicBezTo>
                    <a:pt x="1356" y="2534"/>
                    <a:pt x="1437" y="2481"/>
                    <a:pt x="1508" y="2427"/>
                  </a:cubicBezTo>
                  <a:lnTo>
                    <a:pt x="2097" y="2427"/>
                  </a:lnTo>
                  <a:lnTo>
                    <a:pt x="2266" y="2311"/>
                  </a:lnTo>
                  <a:lnTo>
                    <a:pt x="2614" y="2311"/>
                  </a:lnTo>
                  <a:cubicBezTo>
                    <a:pt x="2614" y="2338"/>
                    <a:pt x="2632" y="2356"/>
                    <a:pt x="2659" y="2356"/>
                  </a:cubicBezTo>
                  <a:cubicBezTo>
                    <a:pt x="2695" y="2356"/>
                    <a:pt x="2712" y="2329"/>
                    <a:pt x="2712" y="2302"/>
                  </a:cubicBezTo>
                  <a:cubicBezTo>
                    <a:pt x="2712" y="2267"/>
                    <a:pt x="2695" y="2249"/>
                    <a:pt x="2659" y="2249"/>
                  </a:cubicBezTo>
                  <a:cubicBezTo>
                    <a:pt x="2632" y="2249"/>
                    <a:pt x="2614" y="2267"/>
                    <a:pt x="2614" y="2294"/>
                  </a:cubicBezTo>
                  <a:lnTo>
                    <a:pt x="2258" y="2294"/>
                  </a:lnTo>
                  <a:lnTo>
                    <a:pt x="2097" y="2409"/>
                  </a:lnTo>
                  <a:lnTo>
                    <a:pt x="1535" y="2409"/>
                  </a:lnTo>
                  <a:cubicBezTo>
                    <a:pt x="1642" y="2338"/>
                    <a:pt x="1740" y="2267"/>
                    <a:pt x="1811" y="2222"/>
                  </a:cubicBezTo>
                  <a:lnTo>
                    <a:pt x="2757" y="2222"/>
                  </a:lnTo>
                  <a:cubicBezTo>
                    <a:pt x="2766" y="2249"/>
                    <a:pt x="2784" y="2267"/>
                    <a:pt x="2820" y="2267"/>
                  </a:cubicBezTo>
                  <a:cubicBezTo>
                    <a:pt x="2855" y="2267"/>
                    <a:pt x="2882" y="2240"/>
                    <a:pt x="2882" y="2213"/>
                  </a:cubicBezTo>
                  <a:cubicBezTo>
                    <a:pt x="2882" y="2178"/>
                    <a:pt x="2855" y="2151"/>
                    <a:pt x="2820" y="2151"/>
                  </a:cubicBezTo>
                  <a:cubicBezTo>
                    <a:pt x="2784" y="2151"/>
                    <a:pt x="2766" y="2169"/>
                    <a:pt x="2757" y="2204"/>
                  </a:cubicBezTo>
                  <a:lnTo>
                    <a:pt x="1838" y="2204"/>
                  </a:lnTo>
                  <a:cubicBezTo>
                    <a:pt x="1892" y="2160"/>
                    <a:pt x="1927" y="2142"/>
                    <a:pt x="1936" y="2142"/>
                  </a:cubicBezTo>
                  <a:cubicBezTo>
                    <a:pt x="1936" y="2133"/>
                    <a:pt x="1963" y="2115"/>
                    <a:pt x="1990" y="2088"/>
                  </a:cubicBezTo>
                  <a:lnTo>
                    <a:pt x="3078" y="2088"/>
                  </a:lnTo>
                  <a:lnTo>
                    <a:pt x="3248" y="1946"/>
                  </a:lnTo>
                  <a:lnTo>
                    <a:pt x="3506" y="1946"/>
                  </a:lnTo>
                  <a:lnTo>
                    <a:pt x="3506" y="1928"/>
                  </a:lnTo>
                  <a:lnTo>
                    <a:pt x="3239" y="1928"/>
                  </a:lnTo>
                  <a:lnTo>
                    <a:pt x="3069" y="2070"/>
                  </a:lnTo>
                  <a:lnTo>
                    <a:pt x="2017" y="2070"/>
                  </a:lnTo>
                  <a:cubicBezTo>
                    <a:pt x="2061" y="2035"/>
                    <a:pt x="2115" y="1981"/>
                    <a:pt x="2133" y="1955"/>
                  </a:cubicBezTo>
                  <a:cubicBezTo>
                    <a:pt x="2159" y="1910"/>
                    <a:pt x="2186" y="1865"/>
                    <a:pt x="2204" y="1821"/>
                  </a:cubicBezTo>
                  <a:close/>
                  <a:moveTo>
                    <a:pt x="1348" y="8708"/>
                  </a:moveTo>
                  <a:cubicBezTo>
                    <a:pt x="1348" y="8752"/>
                    <a:pt x="1374" y="8788"/>
                    <a:pt x="1401" y="8797"/>
                  </a:cubicBezTo>
                  <a:lnTo>
                    <a:pt x="1392" y="8797"/>
                  </a:lnTo>
                  <a:lnTo>
                    <a:pt x="1392" y="9056"/>
                  </a:lnTo>
                  <a:lnTo>
                    <a:pt x="1178" y="9279"/>
                  </a:lnTo>
                  <a:lnTo>
                    <a:pt x="1178" y="9983"/>
                  </a:lnTo>
                  <a:cubicBezTo>
                    <a:pt x="857" y="9644"/>
                    <a:pt x="607" y="9279"/>
                    <a:pt x="500" y="8993"/>
                  </a:cubicBezTo>
                  <a:cubicBezTo>
                    <a:pt x="482" y="8949"/>
                    <a:pt x="473" y="8895"/>
                    <a:pt x="464" y="8842"/>
                  </a:cubicBezTo>
                  <a:lnTo>
                    <a:pt x="803" y="8842"/>
                  </a:lnTo>
                  <a:lnTo>
                    <a:pt x="955" y="8708"/>
                  </a:lnTo>
                  <a:close/>
                  <a:moveTo>
                    <a:pt x="1490" y="8806"/>
                  </a:moveTo>
                  <a:lnTo>
                    <a:pt x="1490" y="9091"/>
                  </a:lnTo>
                  <a:lnTo>
                    <a:pt x="1267" y="9305"/>
                  </a:lnTo>
                  <a:lnTo>
                    <a:pt x="1267" y="10090"/>
                  </a:lnTo>
                  <a:cubicBezTo>
                    <a:pt x="1241" y="10064"/>
                    <a:pt x="1214" y="10037"/>
                    <a:pt x="1196" y="10010"/>
                  </a:cubicBezTo>
                  <a:lnTo>
                    <a:pt x="1196" y="9279"/>
                  </a:lnTo>
                  <a:lnTo>
                    <a:pt x="1410" y="9056"/>
                  </a:lnTo>
                  <a:lnTo>
                    <a:pt x="1410" y="8806"/>
                  </a:lnTo>
                  <a:close/>
                  <a:moveTo>
                    <a:pt x="1633" y="8806"/>
                  </a:moveTo>
                  <a:lnTo>
                    <a:pt x="1633" y="9073"/>
                  </a:lnTo>
                  <a:lnTo>
                    <a:pt x="1901" y="9350"/>
                  </a:lnTo>
                  <a:lnTo>
                    <a:pt x="1901" y="10670"/>
                  </a:lnTo>
                  <a:cubicBezTo>
                    <a:pt x="1856" y="10635"/>
                    <a:pt x="1811" y="10599"/>
                    <a:pt x="1767" y="10563"/>
                  </a:cubicBezTo>
                  <a:lnTo>
                    <a:pt x="1767" y="9680"/>
                  </a:lnTo>
                  <a:lnTo>
                    <a:pt x="1785" y="9680"/>
                  </a:lnTo>
                  <a:cubicBezTo>
                    <a:pt x="1803" y="9662"/>
                    <a:pt x="1820" y="9636"/>
                    <a:pt x="1803" y="9609"/>
                  </a:cubicBezTo>
                  <a:cubicBezTo>
                    <a:pt x="1796" y="9589"/>
                    <a:pt x="1776" y="9575"/>
                    <a:pt x="1755" y="9575"/>
                  </a:cubicBezTo>
                  <a:cubicBezTo>
                    <a:pt x="1747" y="9575"/>
                    <a:pt x="1739" y="9577"/>
                    <a:pt x="1731" y="9582"/>
                  </a:cubicBezTo>
                  <a:cubicBezTo>
                    <a:pt x="1704" y="9591"/>
                    <a:pt x="1695" y="9627"/>
                    <a:pt x="1704" y="9653"/>
                  </a:cubicBezTo>
                  <a:cubicBezTo>
                    <a:pt x="1713" y="9671"/>
                    <a:pt x="1731" y="9680"/>
                    <a:pt x="1749" y="9680"/>
                  </a:cubicBezTo>
                  <a:lnTo>
                    <a:pt x="1749" y="10545"/>
                  </a:lnTo>
                  <a:cubicBezTo>
                    <a:pt x="1695" y="10501"/>
                    <a:pt x="1642" y="10447"/>
                    <a:pt x="1588" y="10403"/>
                  </a:cubicBezTo>
                  <a:lnTo>
                    <a:pt x="1588" y="9484"/>
                  </a:lnTo>
                  <a:lnTo>
                    <a:pt x="1606" y="9484"/>
                  </a:lnTo>
                  <a:cubicBezTo>
                    <a:pt x="1633" y="9466"/>
                    <a:pt x="1642" y="9439"/>
                    <a:pt x="1624" y="9412"/>
                  </a:cubicBezTo>
                  <a:cubicBezTo>
                    <a:pt x="1617" y="9392"/>
                    <a:pt x="1596" y="9382"/>
                    <a:pt x="1574" y="9382"/>
                  </a:cubicBezTo>
                  <a:cubicBezTo>
                    <a:pt x="1567" y="9382"/>
                    <a:pt x="1559" y="9383"/>
                    <a:pt x="1553" y="9386"/>
                  </a:cubicBezTo>
                  <a:cubicBezTo>
                    <a:pt x="1526" y="9404"/>
                    <a:pt x="1517" y="9430"/>
                    <a:pt x="1526" y="9457"/>
                  </a:cubicBezTo>
                  <a:cubicBezTo>
                    <a:pt x="1535" y="9475"/>
                    <a:pt x="1553" y="9484"/>
                    <a:pt x="1571" y="9484"/>
                  </a:cubicBezTo>
                  <a:lnTo>
                    <a:pt x="1571" y="10385"/>
                  </a:lnTo>
                  <a:cubicBezTo>
                    <a:pt x="1526" y="10349"/>
                    <a:pt x="1481" y="10305"/>
                    <a:pt x="1437" y="10260"/>
                  </a:cubicBezTo>
                  <a:lnTo>
                    <a:pt x="1437" y="9377"/>
                  </a:lnTo>
                  <a:lnTo>
                    <a:pt x="1455" y="9377"/>
                  </a:lnTo>
                  <a:cubicBezTo>
                    <a:pt x="1481" y="9359"/>
                    <a:pt x="1490" y="9332"/>
                    <a:pt x="1472" y="9305"/>
                  </a:cubicBezTo>
                  <a:cubicBezTo>
                    <a:pt x="1466" y="9285"/>
                    <a:pt x="1444" y="9275"/>
                    <a:pt x="1422" y="9275"/>
                  </a:cubicBezTo>
                  <a:cubicBezTo>
                    <a:pt x="1415" y="9275"/>
                    <a:pt x="1408" y="9276"/>
                    <a:pt x="1401" y="9279"/>
                  </a:cubicBezTo>
                  <a:cubicBezTo>
                    <a:pt x="1374" y="9297"/>
                    <a:pt x="1365" y="9323"/>
                    <a:pt x="1383" y="9350"/>
                  </a:cubicBezTo>
                  <a:cubicBezTo>
                    <a:pt x="1392" y="9368"/>
                    <a:pt x="1401" y="9377"/>
                    <a:pt x="1419" y="9377"/>
                  </a:cubicBezTo>
                  <a:lnTo>
                    <a:pt x="1419" y="10242"/>
                  </a:lnTo>
                  <a:cubicBezTo>
                    <a:pt x="1374" y="10198"/>
                    <a:pt x="1330" y="10153"/>
                    <a:pt x="1285" y="10108"/>
                  </a:cubicBezTo>
                  <a:lnTo>
                    <a:pt x="1285" y="9314"/>
                  </a:lnTo>
                  <a:lnTo>
                    <a:pt x="1508" y="9091"/>
                  </a:lnTo>
                  <a:lnTo>
                    <a:pt x="1508" y="8806"/>
                  </a:lnTo>
                  <a:close/>
                  <a:moveTo>
                    <a:pt x="1829" y="8770"/>
                  </a:moveTo>
                  <a:lnTo>
                    <a:pt x="1829" y="8779"/>
                  </a:lnTo>
                  <a:lnTo>
                    <a:pt x="2186" y="8779"/>
                  </a:lnTo>
                  <a:lnTo>
                    <a:pt x="2266" y="8859"/>
                  </a:lnTo>
                  <a:lnTo>
                    <a:pt x="2266" y="10929"/>
                  </a:lnTo>
                  <a:cubicBezTo>
                    <a:pt x="2186" y="10876"/>
                    <a:pt x="2106" y="10822"/>
                    <a:pt x="2026" y="10760"/>
                  </a:cubicBezTo>
                  <a:lnTo>
                    <a:pt x="2026" y="9323"/>
                  </a:lnTo>
                  <a:lnTo>
                    <a:pt x="1767" y="9065"/>
                  </a:lnTo>
                  <a:lnTo>
                    <a:pt x="1767" y="8806"/>
                  </a:lnTo>
                  <a:lnTo>
                    <a:pt x="1749" y="8806"/>
                  </a:lnTo>
                  <a:lnTo>
                    <a:pt x="1749" y="9073"/>
                  </a:lnTo>
                  <a:lnTo>
                    <a:pt x="2008" y="9332"/>
                  </a:lnTo>
                  <a:lnTo>
                    <a:pt x="2008" y="10751"/>
                  </a:lnTo>
                  <a:cubicBezTo>
                    <a:pt x="1972" y="10724"/>
                    <a:pt x="1945" y="10706"/>
                    <a:pt x="1919" y="10679"/>
                  </a:cubicBezTo>
                  <a:lnTo>
                    <a:pt x="1919" y="9341"/>
                  </a:lnTo>
                  <a:lnTo>
                    <a:pt x="1651" y="9065"/>
                  </a:lnTo>
                  <a:lnTo>
                    <a:pt x="1651" y="8806"/>
                  </a:lnTo>
                  <a:lnTo>
                    <a:pt x="1749" y="8806"/>
                  </a:lnTo>
                  <a:cubicBezTo>
                    <a:pt x="1785" y="8806"/>
                    <a:pt x="1811" y="8788"/>
                    <a:pt x="1829" y="8770"/>
                  </a:cubicBezTo>
                  <a:close/>
                  <a:moveTo>
                    <a:pt x="2266" y="8627"/>
                  </a:moveTo>
                  <a:lnTo>
                    <a:pt x="2391" y="8752"/>
                  </a:lnTo>
                  <a:lnTo>
                    <a:pt x="2391" y="10991"/>
                  </a:lnTo>
                  <a:cubicBezTo>
                    <a:pt x="2356" y="10974"/>
                    <a:pt x="2320" y="10956"/>
                    <a:pt x="2284" y="10938"/>
                  </a:cubicBezTo>
                  <a:lnTo>
                    <a:pt x="2284" y="8850"/>
                  </a:lnTo>
                  <a:lnTo>
                    <a:pt x="2195" y="8761"/>
                  </a:lnTo>
                  <a:lnTo>
                    <a:pt x="1829" y="8761"/>
                  </a:lnTo>
                  <a:cubicBezTo>
                    <a:pt x="1838" y="8743"/>
                    <a:pt x="1847" y="8726"/>
                    <a:pt x="1847" y="8708"/>
                  </a:cubicBezTo>
                  <a:lnTo>
                    <a:pt x="1847" y="8627"/>
                  </a:lnTo>
                  <a:close/>
                  <a:moveTo>
                    <a:pt x="4970" y="8547"/>
                  </a:moveTo>
                  <a:lnTo>
                    <a:pt x="4970" y="10492"/>
                  </a:lnTo>
                  <a:cubicBezTo>
                    <a:pt x="4952" y="10572"/>
                    <a:pt x="4880" y="10786"/>
                    <a:pt x="4827" y="10840"/>
                  </a:cubicBezTo>
                  <a:cubicBezTo>
                    <a:pt x="4764" y="10893"/>
                    <a:pt x="4675" y="10947"/>
                    <a:pt x="4568" y="10991"/>
                  </a:cubicBezTo>
                  <a:lnTo>
                    <a:pt x="4568" y="10260"/>
                  </a:lnTo>
                  <a:lnTo>
                    <a:pt x="4399" y="10073"/>
                  </a:lnTo>
                  <a:lnTo>
                    <a:pt x="4399" y="9796"/>
                  </a:lnTo>
                  <a:lnTo>
                    <a:pt x="4381" y="9796"/>
                  </a:lnTo>
                  <a:lnTo>
                    <a:pt x="4381" y="10073"/>
                  </a:lnTo>
                  <a:lnTo>
                    <a:pt x="4550" y="10269"/>
                  </a:lnTo>
                  <a:lnTo>
                    <a:pt x="4550" y="11000"/>
                  </a:lnTo>
                  <a:cubicBezTo>
                    <a:pt x="4461" y="11036"/>
                    <a:pt x="4354" y="11063"/>
                    <a:pt x="4238" y="11099"/>
                  </a:cubicBezTo>
                  <a:lnTo>
                    <a:pt x="4238" y="9796"/>
                  </a:lnTo>
                  <a:lnTo>
                    <a:pt x="4381" y="9796"/>
                  </a:lnTo>
                  <a:cubicBezTo>
                    <a:pt x="4461" y="9796"/>
                    <a:pt x="4532" y="9725"/>
                    <a:pt x="4532" y="9636"/>
                  </a:cubicBezTo>
                  <a:lnTo>
                    <a:pt x="4532" y="9154"/>
                  </a:lnTo>
                  <a:cubicBezTo>
                    <a:pt x="4532" y="9091"/>
                    <a:pt x="4497" y="9029"/>
                    <a:pt x="4434" y="9011"/>
                  </a:cubicBezTo>
                  <a:lnTo>
                    <a:pt x="4443" y="9011"/>
                  </a:lnTo>
                  <a:lnTo>
                    <a:pt x="4443" y="8770"/>
                  </a:lnTo>
                  <a:lnTo>
                    <a:pt x="4693" y="8547"/>
                  </a:lnTo>
                  <a:close/>
                  <a:moveTo>
                    <a:pt x="2481" y="8395"/>
                  </a:moveTo>
                  <a:lnTo>
                    <a:pt x="2712" y="8627"/>
                  </a:lnTo>
                  <a:lnTo>
                    <a:pt x="2712" y="9154"/>
                  </a:lnTo>
                  <a:lnTo>
                    <a:pt x="3087" y="9511"/>
                  </a:lnTo>
                  <a:lnTo>
                    <a:pt x="3738" y="9511"/>
                  </a:lnTo>
                  <a:lnTo>
                    <a:pt x="3738" y="9636"/>
                  </a:lnTo>
                  <a:cubicBezTo>
                    <a:pt x="3738" y="9725"/>
                    <a:pt x="3810" y="9796"/>
                    <a:pt x="3890" y="9796"/>
                  </a:cubicBezTo>
                  <a:lnTo>
                    <a:pt x="3899" y="9796"/>
                  </a:lnTo>
                  <a:lnTo>
                    <a:pt x="3899" y="10090"/>
                  </a:lnTo>
                  <a:lnTo>
                    <a:pt x="3266" y="10733"/>
                  </a:lnTo>
                  <a:lnTo>
                    <a:pt x="3257" y="10733"/>
                  </a:lnTo>
                  <a:lnTo>
                    <a:pt x="3257" y="11197"/>
                  </a:lnTo>
                  <a:cubicBezTo>
                    <a:pt x="3105" y="11197"/>
                    <a:pt x="2962" y="11179"/>
                    <a:pt x="2837" y="11161"/>
                  </a:cubicBezTo>
                  <a:lnTo>
                    <a:pt x="2837" y="10670"/>
                  </a:lnTo>
                  <a:lnTo>
                    <a:pt x="3257" y="10260"/>
                  </a:lnTo>
                  <a:cubicBezTo>
                    <a:pt x="3267" y="10270"/>
                    <a:pt x="3281" y="10275"/>
                    <a:pt x="3294" y="10275"/>
                  </a:cubicBezTo>
                  <a:cubicBezTo>
                    <a:pt x="3303" y="10275"/>
                    <a:pt x="3312" y="10273"/>
                    <a:pt x="3319" y="10269"/>
                  </a:cubicBezTo>
                  <a:cubicBezTo>
                    <a:pt x="3346" y="10251"/>
                    <a:pt x="3355" y="10224"/>
                    <a:pt x="3337" y="10198"/>
                  </a:cubicBezTo>
                  <a:cubicBezTo>
                    <a:pt x="3330" y="10177"/>
                    <a:pt x="3309" y="10167"/>
                    <a:pt x="3287" y="10167"/>
                  </a:cubicBezTo>
                  <a:cubicBezTo>
                    <a:pt x="3280" y="10167"/>
                    <a:pt x="3272" y="10169"/>
                    <a:pt x="3266" y="10171"/>
                  </a:cubicBezTo>
                  <a:cubicBezTo>
                    <a:pt x="3239" y="10189"/>
                    <a:pt x="3230" y="10215"/>
                    <a:pt x="3248" y="10242"/>
                  </a:cubicBezTo>
                  <a:cubicBezTo>
                    <a:pt x="3248" y="10242"/>
                    <a:pt x="3248" y="10251"/>
                    <a:pt x="3248" y="10251"/>
                  </a:cubicBezTo>
                  <a:lnTo>
                    <a:pt x="2820" y="10661"/>
                  </a:lnTo>
                  <a:lnTo>
                    <a:pt x="2820" y="11152"/>
                  </a:lnTo>
                  <a:cubicBezTo>
                    <a:pt x="2802" y="11152"/>
                    <a:pt x="2775" y="11143"/>
                    <a:pt x="2757" y="11143"/>
                  </a:cubicBezTo>
                  <a:cubicBezTo>
                    <a:pt x="2739" y="11134"/>
                    <a:pt x="2712" y="11134"/>
                    <a:pt x="2695" y="11125"/>
                  </a:cubicBezTo>
                  <a:lnTo>
                    <a:pt x="2695" y="10492"/>
                  </a:lnTo>
                  <a:lnTo>
                    <a:pt x="3096" y="10135"/>
                  </a:lnTo>
                  <a:cubicBezTo>
                    <a:pt x="3101" y="10140"/>
                    <a:pt x="3109" y="10142"/>
                    <a:pt x="3120" y="10142"/>
                  </a:cubicBezTo>
                  <a:cubicBezTo>
                    <a:pt x="3130" y="10142"/>
                    <a:pt x="3141" y="10140"/>
                    <a:pt x="3150" y="10135"/>
                  </a:cubicBezTo>
                  <a:cubicBezTo>
                    <a:pt x="3176" y="10126"/>
                    <a:pt x="3185" y="10090"/>
                    <a:pt x="3176" y="10064"/>
                  </a:cubicBezTo>
                  <a:cubicBezTo>
                    <a:pt x="3165" y="10046"/>
                    <a:pt x="3150" y="10037"/>
                    <a:pt x="3133" y="10037"/>
                  </a:cubicBezTo>
                  <a:cubicBezTo>
                    <a:pt x="3124" y="10037"/>
                    <a:pt x="3115" y="10040"/>
                    <a:pt x="3105" y="10046"/>
                  </a:cubicBezTo>
                  <a:cubicBezTo>
                    <a:pt x="3078" y="10055"/>
                    <a:pt x="3069" y="10090"/>
                    <a:pt x="3078" y="10117"/>
                  </a:cubicBezTo>
                  <a:lnTo>
                    <a:pt x="2677" y="10483"/>
                  </a:lnTo>
                  <a:lnTo>
                    <a:pt x="2677" y="11116"/>
                  </a:lnTo>
                  <a:cubicBezTo>
                    <a:pt x="2623" y="11107"/>
                    <a:pt x="2579" y="11090"/>
                    <a:pt x="2534" y="11063"/>
                  </a:cubicBezTo>
                  <a:lnTo>
                    <a:pt x="2534" y="10358"/>
                  </a:lnTo>
                  <a:lnTo>
                    <a:pt x="2953" y="9966"/>
                  </a:lnTo>
                  <a:cubicBezTo>
                    <a:pt x="2964" y="9976"/>
                    <a:pt x="2974" y="9980"/>
                    <a:pt x="2985" y="9980"/>
                  </a:cubicBezTo>
                  <a:cubicBezTo>
                    <a:pt x="2992" y="9980"/>
                    <a:pt x="3000" y="9978"/>
                    <a:pt x="3007" y="9974"/>
                  </a:cubicBezTo>
                  <a:cubicBezTo>
                    <a:pt x="3034" y="9957"/>
                    <a:pt x="3043" y="9930"/>
                    <a:pt x="3034" y="9903"/>
                  </a:cubicBezTo>
                  <a:cubicBezTo>
                    <a:pt x="3020" y="9883"/>
                    <a:pt x="3002" y="9873"/>
                    <a:pt x="2982" y="9873"/>
                  </a:cubicBezTo>
                  <a:cubicBezTo>
                    <a:pt x="2976" y="9873"/>
                    <a:pt x="2969" y="9874"/>
                    <a:pt x="2962" y="9876"/>
                  </a:cubicBezTo>
                  <a:cubicBezTo>
                    <a:pt x="2936" y="9894"/>
                    <a:pt x="2927" y="9921"/>
                    <a:pt x="2936" y="9948"/>
                  </a:cubicBezTo>
                  <a:cubicBezTo>
                    <a:pt x="2936" y="9948"/>
                    <a:pt x="2936" y="9957"/>
                    <a:pt x="2936" y="9957"/>
                  </a:cubicBezTo>
                  <a:lnTo>
                    <a:pt x="2516" y="10349"/>
                  </a:lnTo>
                  <a:lnTo>
                    <a:pt x="2516" y="11054"/>
                  </a:lnTo>
                  <a:cubicBezTo>
                    <a:pt x="2481" y="11036"/>
                    <a:pt x="2445" y="11018"/>
                    <a:pt x="2409" y="11000"/>
                  </a:cubicBezTo>
                  <a:lnTo>
                    <a:pt x="2409" y="8743"/>
                  </a:lnTo>
                  <a:lnTo>
                    <a:pt x="2275" y="8610"/>
                  </a:lnTo>
                  <a:lnTo>
                    <a:pt x="1847" y="8610"/>
                  </a:lnTo>
                  <a:lnTo>
                    <a:pt x="1847" y="8503"/>
                  </a:lnTo>
                  <a:lnTo>
                    <a:pt x="2373" y="8503"/>
                  </a:lnTo>
                  <a:lnTo>
                    <a:pt x="2534" y="8645"/>
                  </a:lnTo>
                  <a:lnTo>
                    <a:pt x="2534" y="9189"/>
                  </a:lnTo>
                  <a:lnTo>
                    <a:pt x="2989" y="9653"/>
                  </a:lnTo>
                  <a:lnTo>
                    <a:pt x="3738" y="9653"/>
                  </a:lnTo>
                  <a:lnTo>
                    <a:pt x="3738" y="9636"/>
                  </a:lnTo>
                  <a:lnTo>
                    <a:pt x="2998" y="9636"/>
                  </a:lnTo>
                  <a:lnTo>
                    <a:pt x="2552" y="9181"/>
                  </a:lnTo>
                  <a:lnTo>
                    <a:pt x="2552" y="8645"/>
                  </a:lnTo>
                  <a:lnTo>
                    <a:pt x="2382" y="8485"/>
                  </a:lnTo>
                  <a:lnTo>
                    <a:pt x="1847" y="8485"/>
                  </a:lnTo>
                  <a:lnTo>
                    <a:pt x="1847" y="8413"/>
                  </a:lnTo>
                  <a:cubicBezTo>
                    <a:pt x="1847" y="8404"/>
                    <a:pt x="1838" y="8404"/>
                    <a:pt x="1838" y="8395"/>
                  </a:cubicBezTo>
                  <a:close/>
                  <a:moveTo>
                    <a:pt x="4051" y="9796"/>
                  </a:moveTo>
                  <a:lnTo>
                    <a:pt x="4051" y="10135"/>
                  </a:lnTo>
                  <a:lnTo>
                    <a:pt x="3417" y="10760"/>
                  </a:lnTo>
                  <a:lnTo>
                    <a:pt x="3417" y="11197"/>
                  </a:lnTo>
                  <a:lnTo>
                    <a:pt x="3283" y="11197"/>
                  </a:lnTo>
                  <a:lnTo>
                    <a:pt x="3283" y="10742"/>
                  </a:lnTo>
                  <a:lnTo>
                    <a:pt x="3917" y="10099"/>
                  </a:lnTo>
                  <a:lnTo>
                    <a:pt x="3917" y="10090"/>
                  </a:lnTo>
                  <a:lnTo>
                    <a:pt x="3917" y="9796"/>
                  </a:lnTo>
                  <a:close/>
                  <a:moveTo>
                    <a:pt x="4220" y="9796"/>
                  </a:moveTo>
                  <a:lnTo>
                    <a:pt x="4220" y="11099"/>
                  </a:lnTo>
                  <a:cubicBezTo>
                    <a:pt x="4104" y="11125"/>
                    <a:pt x="3970" y="11152"/>
                    <a:pt x="3837" y="11161"/>
                  </a:cubicBezTo>
                  <a:cubicBezTo>
                    <a:pt x="3703" y="11179"/>
                    <a:pt x="3569" y="11188"/>
                    <a:pt x="3435" y="11197"/>
                  </a:cubicBezTo>
                  <a:lnTo>
                    <a:pt x="3435" y="10768"/>
                  </a:lnTo>
                  <a:lnTo>
                    <a:pt x="4060" y="10144"/>
                  </a:lnTo>
                  <a:lnTo>
                    <a:pt x="4068" y="10135"/>
                  </a:lnTo>
                  <a:lnTo>
                    <a:pt x="4068" y="9796"/>
                  </a:lnTo>
                  <a:close/>
                  <a:moveTo>
                    <a:pt x="4238" y="0"/>
                  </a:moveTo>
                  <a:cubicBezTo>
                    <a:pt x="4232" y="0"/>
                    <a:pt x="4226" y="0"/>
                    <a:pt x="4220" y="1"/>
                  </a:cubicBezTo>
                  <a:cubicBezTo>
                    <a:pt x="3765" y="54"/>
                    <a:pt x="2855" y="393"/>
                    <a:pt x="2579" y="741"/>
                  </a:cubicBezTo>
                  <a:cubicBezTo>
                    <a:pt x="2463" y="875"/>
                    <a:pt x="2391" y="1125"/>
                    <a:pt x="2320" y="1375"/>
                  </a:cubicBezTo>
                  <a:cubicBezTo>
                    <a:pt x="2258" y="1589"/>
                    <a:pt x="2186" y="1812"/>
                    <a:pt x="2106" y="1928"/>
                  </a:cubicBezTo>
                  <a:cubicBezTo>
                    <a:pt x="2070" y="1981"/>
                    <a:pt x="1910" y="2106"/>
                    <a:pt x="1910" y="2106"/>
                  </a:cubicBezTo>
                  <a:cubicBezTo>
                    <a:pt x="1874" y="2133"/>
                    <a:pt x="1035" y="2677"/>
                    <a:pt x="821" y="2945"/>
                  </a:cubicBezTo>
                  <a:cubicBezTo>
                    <a:pt x="527" y="3328"/>
                    <a:pt x="125" y="4247"/>
                    <a:pt x="45" y="4729"/>
                  </a:cubicBezTo>
                  <a:cubicBezTo>
                    <a:pt x="1" y="5059"/>
                    <a:pt x="1" y="5701"/>
                    <a:pt x="63" y="6005"/>
                  </a:cubicBezTo>
                  <a:cubicBezTo>
                    <a:pt x="99" y="6174"/>
                    <a:pt x="188" y="6406"/>
                    <a:pt x="268" y="6638"/>
                  </a:cubicBezTo>
                  <a:cubicBezTo>
                    <a:pt x="366" y="6879"/>
                    <a:pt x="455" y="7129"/>
                    <a:pt x="491" y="7298"/>
                  </a:cubicBezTo>
                  <a:cubicBezTo>
                    <a:pt x="518" y="7477"/>
                    <a:pt x="491" y="7744"/>
                    <a:pt x="455" y="8030"/>
                  </a:cubicBezTo>
                  <a:cubicBezTo>
                    <a:pt x="420" y="8395"/>
                    <a:pt x="375" y="8779"/>
                    <a:pt x="464" y="9002"/>
                  </a:cubicBezTo>
                  <a:cubicBezTo>
                    <a:pt x="750" y="9743"/>
                    <a:pt x="1981" y="10991"/>
                    <a:pt x="2748" y="11179"/>
                  </a:cubicBezTo>
                  <a:cubicBezTo>
                    <a:pt x="2900" y="11215"/>
                    <a:pt x="3105" y="11232"/>
                    <a:pt x="3328" y="11232"/>
                  </a:cubicBezTo>
                  <a:cubicBezTo>
                    <a:pt x="3881" y="11232"/>
                    <a:pt x="4559" y="11116"/>
                    <a:pt x="4845" y="10867"/>
                  </a:cubicBezTo>
                  <a:cubicBezTo>
                    <a:pt x="4925" y="10795"/>
                    <a:pt x="5005" y="10510"/>
                    <a:pt x="5005" y="10492"/>
                  </a:cubicBezTo>
                  <a:lnTo>
                    <a:pt x="5005" y="599"/>
                  </a:lnTo>
                  <a:lnTo>
                    <a:pt x="5005" y="590"/>
                  </a:lnTo>
                  <a:cubicBezTo>
                    <a:pt x="4996" y="581"/>
                    <a:pt x="4818" y="242"/>
                    <a:pt x="4711" y="161"/>
                  </a:cubicBezTo>
                  <a:cubicBezTo>
                    <a:pt x="4609" y="85"/>
                    <a:pt x="4369" y="0"/>
                    <a:pt x="423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  <a:effectLst>
              <a:outerShdw blurRad="57150" dist="9525" algn="bl" rotWithShape="0">
                <a:schemeClr val="dk2">
                  <a:alpha val="7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5964078" y="79074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9"/>
          <p:cNvSpPr/>
          <p:nvPr/>
        </p:nvSpPr>
        <p:spPr>
          <a:xfrm>
            <a:off x="4927197" y="157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/>
          <p:nvPr/>
        </p:nvSpPr>
        <p:spPr>
          <a:xfrm>
            <a:off x="5388190" y="143266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9"/>
          <p:cNvSpPr/>
          <p:nvPr/>
        </p:nvSpPr>
        <p:spPr>
          <a:xfrm>
            <a:off x="2796440" y="2276229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9"/>
          <p:cNvSpPr/>
          <p:nvPr/>
        </p:nvSpPr>
        <p:spPr>
          <a:xfrm>
            <a:off x="4600198" y="27483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9"/>
          <p:cNvSpPr/>
          <p:nvPr/>
        </p:nvSpPr>
        <p:spPr>
          <a:xfrm>
            <a:off x="3233054" y="-54972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9"/>
          <p:cNvSpPr/>
          <p:nvPr/>
        </p:nvSpPr>
        <p:spPr>
          <a:xfrm>
            <a:off x="2796447" y="100161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20785-1520-2B69-F1C2-FFC855C76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z="2400" b="1" dirty="0">
                <a:hlinkClick r:id="rId3"/>
              </a:rPr>
              <a:t>Старт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1"/>
          <p:cNvSpPr txBox="1">
            <a:spLocks noGrp="1"/>
          </p:cNvSpPr>
          <p:nvPr>
            <p:ph type="body" idx="1"/>
          </p:nvPr>
        </p:nvSpPr>
        <p:spPr>
          <a:xfrm>
            <a:off x="482167" y="1738380"/>
            <a:ext cx="4133940" cy="1961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bg-BG" sz="2000" dirty="0">
                <a:latin typeface="Trispace"/>
                <a:ea typeface="Trispace"/>
                <a:cs typeface="Trispace"/>
                <a:sym typeface="Trispace"/>
              </a:rPr>
              <a:t>За студенти</a:t>
            </a:r>
            <a:endParaRPr sz="2000" dirty="0">
              <a:latin typeface="Trispace"/>
              <a:ea typeface="Trispace"/>
              <a:cs typeface="Trispace"/>
              <a:sym typeface="Trispace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>
                <a:uFill>
                  <a:noFill/>
                </a:uFill>
              </a:rPr>
              <a:t>Клубът по ИИ към ФзФ;</a:t>
            </a:r>
            <a:endParaRPr sz="20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>
                <a:uFill>
                  <a:noFill/>
                </a:uFill>
              </a:rPr>
              <a:t>Софтуни (за машинно обучение)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-BG" sz="2000" dirty="0">
                <a:uFill>
                  <a:noFill/>
                </a:uFill>
              </a:rPr>
              <a:t>365</a:t>
            </a:r>
            <a:r>
              <a:rPr lang="en-US" sz="2000" dirty="0" err="1">
                <a:uFill>
                  <a:noFill/>
                </a:uFill>
              </a:rPr>
              <a:t>datascience</a:t>
            </a:r>
            <a:r>
              <a:rPr lang="en-US" sz="2000" dirty="0">
                <a:uFill>
                  <a:noFill/>
                </a:uFill>
              </a:rPr>
              <a:t> (</a:t>
            </a:r>
            <a:r>
              <a:rPr lang="bg-BG" sz="2000" dirty="0">
                <a:uFill>
                  <a:noFill/>
                </a:uFill>
              </a:rPr>
              <a:t>по-разнообразни курсове)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339" name="Google Shape;1339;p51"/>
          <p:cNvSpPr txBox="1">
            <a:spLocks noGrp="1"/>
          </p:cNvSpPr>
          <p:nvPr>
            <p:ph type="title"/>
          </p:nvPr>
        </p:nvSpPr>
        <p:spPr>
          <a:xfrm>
            <a:off x="54846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Ресурси</a:t>
            </a:r>
            <a:endParaRPr sz="4800" dirty="0"/>
          </a:p>
        </p:txBody>
      </p:sp>
      <p:sp>
        <p:nvSpPr>
          <p:cNvPr id="4" name="Google Shape;1338;p51">
            <a:extLst>
              <a:ext uri="{FF2B5EF4-FFF2-40B4-BE49-F238E27FC236}">
                <a16:creationId xmlns:a16="http://schemas.microsoft.com/office/drawing/2014/main" id="{5A110D87-05D3-02A3-E645-886D87871C67}"/>
              </a:ext>
            </a:extLst>
          </p:cNvPr>
          <p:cNvSpPr txBox="1">
            <a:spLocks/>
          </p:cNvSpPr>
          <p:nvPr/>
        </p:nvSpPr>
        <p:spPr>
          <a:xfrm>
            <a:off x="4400460" y="2877934"/>
            <a:ext cx="4133940" cy="196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000"/>
              </a:spcBef>
              <a:buFont typeface="Maven Pro"/>
              <a:buNone/>
            </a:pPr>
            <a:r>
              <a:rPr lang="en-US" sz="2000" dirty="0" err="1">
                <a:latin typeface="Trispace"/>
                <a:ea typeface="Trispace"/>
                <a:cs typeface="Trispace"/>
                <a:sym typeface="Trispace"/>
              </a:rPr>
              <a:t>За</a:t>
            </a:r>
            <a:r>
              <a:rPr lang="en-US" sz="2000" dirty="0">
                <a:latin typeface="Trispace"/>
                <a:ea typeface="Trispace"/>
                <a:cs typeface="Trispace"/>
                <a:sym typeface="Trispace"/>
              </a:rPr>
              <a:t> </a:t>
            </a:r>
            <a:r>
              <a:rPr lang="bg-BG" sz="2000" dirty="0">
                <a:latin typeface="Trispace"/>
                <a:ea typeface="Trispace"/>
                <a:cs typeface="Trispace"/>
                <a:sym typeface="Trispace"/>
              </a:rPr>
              <a:t>работещи</a:t>
            </a:r>
            <a:endParaRPr lang="en-US" sz="2000" dirty="0">
              <a:latin typeface="Trispace"/>
              <a:ea typeface="Trispace"/>
              <a:cs typeface="Trispace"/>
              <a:sym typeface="Trispace"/>
            </a:endParaRPr>
          </a:p>
          <a:p>
            <a:r>
              <a:rPr lang="bg-BG" sz="2000" dirty="0">
                <a:uFill>
                  <a:noFill/>
                </a:uFill>
              </a:rPr>
              <a:t>Бюлетини и блогове</a:t>
            </a:r>
            <a:endParaRPr lang="en-US" sz="2000" dirty="0"/>
          </a:p>
          <a:p>
            <a:r>
              <a:rPr lang="en-US" sz="2000" dirty="0">
                <a:uFill>
                  <a:noFill/>
                </a:uFill>
              </a:rPr>
              <a:t>Aisafetyfundamentals.com</a:t>
            </a:r>
            <a:endParaRPr lang="en-US" sz="2000" dirty="0"/>
          </a:p>
          <a:p>
            <a:pPr marL="0" indent="0">
              <a:buFont typeface="Maven Pro"/>
              <a:buNone/>
            </a:pPr>
            <a:endParaRPr lang="en-US" sz="1300" dirty="0"/>
          </a:p>
        </p:txBody>
      </p:sp>
      <p:grpSp>
        <p:nvGrpSpPr>
          <p:cNvPr id="5" name="Google Shape;3559;p63">
            <a:extLst>
              <a:ext uri="{FF2B5EF4-FFF2-40B4-BE49-F238E27FC236}">
                <a16:creationId xmlns:a16="http://schemas.microsoft.com/office/drawing/2014/main" id="{5E7436AF-0073-EEC1-0EC5-04CF0A53B454}"/>
              </a:ext>
            </a:extLst>
          </p:cNvPr>
          <p:cNvGrpSpPr/>
          <p:nvPr/>
        </p:nvGrpSpPr>
        <p:grpSpPr>
          <a:xfrm>
            <a:off x="4537800" y="338068"/>
            <a:ext cx="562335" cy="572700"/>
            <a:chOff x="-40742750" y="3972175"/>
            <a:chExt cx="311125" cy="316825"/>
          </a:xfrm>
        </p:grpSpPr>
        <p:sp>
          <p:nvSpPr>
            <p:cNvPr id="6" name="Google Shape;3560;p63">
              <a:extLst>
                <a:ext uri="{FF2B5EF4-FFF2-40B4-BE49-F238E27FC236}">
                  <a16:creationId xmlns:a16="http://schemas.microsoft.com/office/drawing/2014/main" id="{43C6524F-D26C-0741-80BC-F22B8488FB8F}"/>
                </a:ext>
              </a:extLst>
            </p:cNvPr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1;p63">
              <a:extLst>
                <a:ext uri="{FF2B5EF4-FFF2-40B4-BE49-F238E27FC236}">
                  <a16:creationId xmlns:a16="http://schemas.microsoft.com/office/drawing/2014/main" id="{857BD6E3-903D-CE91-F245-CED025948C49}"/>
                </a:ext>
              </a:extLst>
            </p:cNvPr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737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8" name="Google Shape;928;p48"/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8"/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586C62-DB89-EFD7-F9B3-B3127334D34D}"/>
              </a:ext>
            </a:extLst>
          </p:cNvPr>
          <p:cNvSpPr/>
          <p:nvPr/>
        </p:nvSpPr>
        <p:spPr>
          <a:xfrm>
            <a:off x="640080" y="3437871"/>
            <a:ext cx="3009900" cy="608349"/>
          </a:xfrm>
          <a:prstGeom prst="rect">
            <a:avLst/>
          </a:prstGeom>
          <a:solidFill>
            <a:srgbClr val="1B02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Google Shape;899;p48"/>
          <p:cNvSpPr txBox="1">
            <a:spLocks noGrp="1"/>
          </p:cNvSpPr>
          <p:nvPr>
            <p:ph type="title"/>
          </p:nvPr>
        </p:nvSpPr>
        <p:spPr>
          <a:xfrm>
            <a:off x="621601" y="1152147"/>
            <a:ext cx="42018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Благодаря за вниманието</a:t>
            </a:r>
            <a:r>
              <a:rPr lang="en" sz="4000" dirty="0"/>
              <a:t>!</a:t>
            </a:r>
            <a:endParaRPr sz="4000" dirty="0"/>
          </a:p>
        </p:txBody>
      </p:sp>
      <p:sp>
        <p:nvSpPr>
          <p:cNvPr id="900" name="Google Shape;900;p48"/>
          <p:cNvSpPr txBox="1">
            <a:spLocks noGrp="1"/>
          </p:cNvSpPr>
          <p:nvPr>
            <p:ph type="subTitle" idx="1"/>
          </p:nvPr>
        </p:nvSpPr>
        <p:spPr>
          <a:xfrm>
            <a:off x="621601" y="2025147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bg-BG" sz="2000" dirty="0"/>
              <a:t>Сега е време за въпроси...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elenkinpetko@gmail.com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petkoelenkin.github.io/aibg/</a:t>
            </a: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902" name="Google Shape;902;p48"/>
          <p:cNvGrpSpPr/>
          <p:nvPr/>
        </p:nvGrpSpPr>
        <p:grpSpPr>
          <a:xfrm>
            <a:off x="1171317" y="3542248"/>
            <a:ext cx="314171" cy="314171"/>
            <a:chOff x="1379798" y="1723250"/>
            <a:chExt cx="397887" cy="397887"/>
          </a:xfrm>
        </p:grpSpPr>
        <p:sp>
          <p:nvSpPr>
            <p:cNvPr id="903" name="Google Shape;903;p48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730325" y="3542247"/>
            <a:ext cx="314188" cy="314171"/>
            <a:chOff x="266768" y="1721375"/>
            <a:chExt cx="397907" cy="397887"/>
          </a:xfrm>
        </p:grpSpPr>
        <p:sp>
          <p:nvSpPr>
            <p:cNvPr id="908" name="Google Shape;908;p48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48"/>
          <p:cNvSpPr/>
          <p:nvPr/>
        </p:nvSpPr>
        <p:spPr>
          <a:xfrm>
            <a:off x="4971248" y="1982537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84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"/>
          <p:cNvSpPr txBox="1">
            <a:spLocks noGrp="1"/>
          </p:cNvSpPr>
          <p:nvPr>
            <p:ph type="title"/>
          </p:nvPr>
        </p:nvSpPr>
        <p:spPr>
          <a:xfrm>
            <a:off x="682649" y="5616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Сайт на клуба</a:t>
            </a:r>
            <a:endParaRPr dirty="0"/>
          </a:p>
        </p:txBody>
      </p:sp>
      <p:grpSp>
        <p:nvGrpSpPr>
          <p:cNvPr id="1304" name="Google Shape;1304;p50"/>
          <p:cNvGrpSpPr/>
          <p:nvPr/>
        </p:nvGrpSpPr>
        <p:grpSpPr>
          <a:xfrm>
            <a:off x="6524566" y="2935946"/>
            <a:ext cx="1448308" cy="2207554"/>
            <a:chOff x="6186357" y="2300583"/>
            <a:chExt cx="1525980" cy="2325945"/>
          </a:xfrm>
        </p:grpSpPr>
        <p:sp>
          <p:nvSpPr>
            <p:cNvPr id="1305" name="Google Shape;1305;p50"/>
            <p:cNvSpPr/>
            <p:nvPr/>
          </p:nvSpPr>
          <p:spPr>
            <a:xfrm>
              <a:off x="6489746" y="2900249"/>
              <a:ext cx="1222592" cy="1726279"/>
            </a:xfrm>
            <a:custGeom>
              <a:avLst/>
              <a:gdLst/>
              <a:ahLst/>
              <a:cxnLst/>
              <a:rect l="l" t="t" r="r" b="b"/>
              <a:pathLst>
                <a:path w="22865" h="32285" extrusionOk="0">
                  <a:moveTo>
                    <a:pt x="14945" y="1"/>
                  </a:moveTo>
                  <a:cubicBezTo>
                    <a:pt x="14723" y="1"/>
                    <a:pt x="14542" y="97"/>
                    <a:pt x="14542" y="97"/>
                  </a:cubicBezTo>
                  <a:cubicBezTo>
                    <a:pt x="12811" y="651"/>
                    <a:pt x="12258" y="3032"/>
                    <a:pt x="12258" y="3032"/>
                  </a:cubicBezTo>
                  <a:lnTo>
                    <a:pt x="0" y="16191"/>
                  </a:lnTo>
                  <a:cubicBezTo>
                    <a:pt x="0" y="16191"/>
                    <a:pt x="661" y="19679"/>
                    <a:pt x="5460" y="22882"/>
                  </a:cubicBezTo>
                  <a:lnTo>
                    <a:pt x="9020" y="32284"/>
                  </a:lnTo>
                  <a:lnTo>
                    <a:pt x="22865" y="32284"/>
                  </a:lnTo>
                  <a:lnTo>
                    <a:pt x="15648" y="20571"/>
                  </a:lnTo>
                  <a:lnTo>
                    <a:pt x="17200" y="15665"/>
                  </a:lnTo>
                  <a:cubicBezTo>
                    <a:pt x="18030" y="12765"/>
                    <a:pt x="16335" y="8421"/>
                    <a:pt x="16335" y="8421"/>
                  </a:cubicBezTo>
                  <a:cubicBezTo>
                    <a:pt x="15300" y="5619"/>
                    <a:pt x="15648" y="2684"/>
                    <a:pt x="15648" y="2684"/>
                  </a:cubicBezTo>
                  <a:cubicBezTo>
                    <a:pt x="15993" y="385"/>
                    <a:pt x="15387" y="1"/>
                    <a:pt x="1494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6186357" y="2690219"/>
              <a:ext cx="358784" cy="312586"/>
            </a:xfrm>
            <a:custGeom>
              <a:avLst/>
              <a:gdLst/>
              <a:ahLst/>
              <a:cxnLst/>
              <a:rect l="l" t="t" r="r" b="b"/>
              <a:pathLst>
                <a:path w="6710" h="5846" extrusionOk="0">
                  <a:moveTo>
                    <a:pt x="1969" y="1"/>
                  </a:moveTo>
                  <a:cubicBezTo>
                    <a:pt x="1470" y="1"/>
                    <a:pt x="973" y="214"/>
                    <a:pt x="625" y="627"/>
                  </a:cubicBezTo>
                  <a:cubicBezTo>
                    <a:pt x="1" y="1367"/>
                    <a:pt x="99" y="2464"/>
                    <a:pt x="839" y="3089"/>
                  </a:cubicBezTo>
                  <a:lnTo>
                    <a:pt x="3614" y="5435"/>
                  </a:lnTo>
                  <a:cubicBezTo>
                    <a:pt x="3944" y="5711"/>
                    <a:pt x="4345" y="5845"/>
                    <a:pt x="4747" y="5845"/>
                  </a:cubicBezTo>
                  <a:cubicBezTo>
                    <a:pt x="5246" y="5845"/>
                    <a:pt x="5737" y="5631"/>
                    <a:pt x="6085" y="5221"/>
                  </a:cubicBezTo>
                  <a:cubicBezTo>
                    <a:pt x="6709" y="4480"/>
                    <a:pt x="6611" y="3374"/>
                    <a:pt x="5871" y="2759"/>
                  </a:cubicBezTo>
                  <a:lnTo>
                    <a:pt x="3087" y="412"/>
                  </a:lnTo>
                  <a:cubicBezTo>
                    <a:pt x="2763" y="136"/>
                    <a:pt x="2366" y="1"/>
                    <a:pt x="196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6409113" y="2311545"/>
              <a:ext cx="783335" cy="1491653"/>
            </a:xfrm>
            <a:custGeom>
              <a:avLst/>
              <a:gdLst/>
              <a:ahLst/>
              <a:cxnLst/>
              <a:rect l="l" t="t" r="r" b="b"/>
              <a:pathLst>
                <a:path w="14650" h="27897" extrusionOk="0">
                  <a:moveTo>
                    <a:pt x="1830" y="1"/>
                  </a:moveTo>
                  <a:cubicBezTo>
                    <a:pt x="821" y="1"/>
                    <a:pt x="1" y="821"/>
                    <a:pt x="1" y="1830"/>
                  </a:cubicBezTo>
                  <a:lnTo>
                    <a:pt x="1" y="26068"/>
                  </a:lnTo>
                  <a:cubicBezTo>
                    <a:pt x="1" y="27076"/>
                    <a:pt x="821" y="27897"/>
                    <a:pt x="1830" y="27897"/>
                  </a:cubicBezTo>
                  <a:lnTo>
                    <a:pt x="12820" y="27897"/>
                  </a:lnTo>
                  <a:cubicBezTo>
                    <a:pt x="13828" y="27897"/>
                    <a:pt x="14649" y="27076"/>
                    <a:pt x="14649" y="26068"/>
                  </a:cubicBezTo>
                  <a:lnTo>
                    <a:pt x="14649" y="1830"/>
                  </a:lnTo>
                  <a:cubicBezTo>
                    <a:pt x="14649" y="821"/>
                    <a:pt x="13828" y="1"/>
                    <a:pt x="12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6398152" y="2300583"/>
              <a:ext cx="804777" cy="1513094"/>
            </a:xfrm>
            <a:custGeom>
              <a:avLst/>
              <a:gdLst/>
              <a:ahLst/>
              <a:cxnLst/>
              <a:rect l="l" t="t" r="r" b="b"/>
              <a:pathLst>
                <a:path w="15051" h="28298" extrusionOk="0">
                  <a:moveTo>
                    <a:pt x="13025" y="411"/>
                  </a:moveTo>
                  <a:cubicBezTo>
                    <a:pt x="13917" y="411"/>
                    <a:pt x="14649" y="1134"/>
                    <a:pt x="14649" y="2035"/>
                  </a:cubicBezTo>
                  <a:lnTo>
                    <a:pt x="14649" y="26273"/>
                  </a:lnTo>
                  <a:cubicBezTo>
                    <a:pt x="14649" y="27165"/>
                    <a:pt x="13917" y="27897"/>
                    <a:pt x="13025" y="27897"/>
                  </a:cubicBezTo>
                  <a:lnTo>
                    <a:pt x="2035" y="27897"/>
                  </a:lnTo>
                  <a:cubicBezTo>
                    <a:pt x="1142" y="27897"/>
                    <a:pt x="411" y="27165"/>
                    <a:pt x="411" y="26273"/>
                  </a:cubicBezTo>
                  <a:lnTo>
                    <a:pt x="411" y="2035"/>
                  </a:lnTo>
                  <a:cubicBezTo>
                    <a:pt x="411" y="1134"/>
                    <a:pt x="1142" y="411"/>
                    <a:pt x="2035" y="411"/>
                  </a:cubicBezTo>
                  <a:close/>
                  <a:moveTo>
                    <a:pt x="2035" y="1"/>
                  </a:moveTo>
                  <a:cubicBezTo>
                    <a:pt x="910" y="1"/>
                    <a:pt x="1" y="911"/>
                    <a:pt x="1" y="2035"/>
                  </a:cubicBezTo>
                  <a:lnTo>
                    <a:pt x="1" y="26273"/>
                  </a:lnTo>
                  <a:cubicBezTo>
                    <a:pt x="1" y="27388"/>
                    <a:pt x="910" y="28298"/>
                    <a:pt x="2035" y="28298"/>
                  </a:cubicBezTo>
                  <a:lnTo>
                    <a:pt x="13025" y="28298"/>
                  </a:lnTo>
                  <a:cubicBezTo>
                    <a:pt x="14140" y="28298"/>
                    <a:pt x="15050" y="27388"/>
                    <a:pt x="15050" y="26273"/>
                  </a:cubicBezTo>
                  <a:lnTo>
                    <a:pt x="15050" y="2035"/>
                  </a:lnTo>
                  <a:cubicBezTo>
                    <a:pt x="15050" y="911"/>
                    <a:pt x="14140" y="1"/>
                    <a:pt x="1302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6449643" y="2460405"/>
              <a:ext cx="702222" cy="1180136"/>
            </a:xfrm>
            <a:custGeom>
              <a:avLst/>
              <a:gdLst/>
              <a:ahLst/>
              <a:cxnLst/>
              <a:rect l="l" t="t" r="r" b="b"/>
              <a:pathLst>
                <a:path w="13133" h="22071" extrusionOk="0">
                  <a:moveTo>
                    <a:pt x="10938" y="0"/>
                  </a:moveTo>
                  <a:lnTo>
                    <a:pt x="2196" y="0"/>
                  </a:lnTo>
                  <a:lnTo>
                    <a:pt x="786" y="0"/>
                  </a:lnTo>
                  <a:cubicBezTo>
                    <a:pt x="349" y="0"/>
                    <a:pt x="1" y="357"/>
                    <a:pt x="1" y="794"/>
                  </a:cubicBezTo>
                  <a:lnTo>
                    <a:pt x="1" y="794"/>
                  </a:lnTo>
                  <a:lnTo>
                    <a:pt x="1" y="21277"/>
                  </a:lnTo>
                  <a:cubicBezTo>
                    <a:pt x="1" y="21714"/>
                    <a:pt x="349" y="22071"/>
                    <a:pt x="786" y="22071"/>
                  </a:cubicBezTo>
                  <a:lnTo>
                    <a:pt x="786" y="22071"/>
                  </a:lnTo>
                  <a:lnTo>
                    <a:pt x="2196" y="22071"/>
                  </a:lnTo>
                  <a:lnTo>
                    <a:pt x="10938" y="22071"/>
                  </a:lnTo>
                  <a:lnTo>
                    <a:pt x="12339" y="22071"/>
                  </a:lnTo>
                  <a:cubicBezTo>
                    <a:pt x="12776" y="22071"/>
                    <a:pt x="13133" y="21714"/>
                    <a:pt x="13133" y="21277"/>
                  </a:cubicBezTo>
                  <a:lnTo>
                    <a:pt x="13133" y="21277"/>
                  </a:lnTo>
                  <a:lnTo>
                    <a:pt x="13133" y="794"/>
                  </a:lnTo>
                  <a:cubicBezTo>
                    <a:pt x="13133" y="357"/>
                    <a:pt x="12776" y="0"/>
                    <a:pt x="12339" y="0"/>
                  </a:cubicBezTo>
                  <a:lnTo>
                    <a:pt x="1233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6492580" y="3700107"/>
              <a:ext cx="202330" cy="26788"/>
            </a:xfrm>
            <a:custGeom>
              <a:avLst/>
              <a:gdLst/>
              <a:ahLst/>
              <a:cxnLst/>
              <a:rect l="l" t="t" r="r" b="b"/>
              <a:pathLst>
                <a:path w="3784" h="501" extrusionOk="0">
                  <a:moveTo>
                    <a:pt x="251" y="1"/>
                  </a:moveTo>
                  <a:cubicBezTo>
                    <a:pt x="117" y="1"/>
                    <a:pt x="1" y="108"/>
                    <a:pt x="1" y="251"/>
                  </a:cubicBezTo>
                  <a:cubicBezTo>
                    <a:pt x="1" y="393"/>
                    <a:pt x="117" y="500"/>
                    <a:pt x="251" y="500"/>
                  </a:cubicBezTo>
                  <a:lnTo>
                    <a:pt x="3534" y="500"/>
                  </a:lnTo>
                  <a:cubicBezTo>
                    <a:pt x="3676" y="500"/>
                    <a:pt x="3783" y="393"/>
                    <a:pt x="3783" y="251"/>
                  </a:cubicBezTo>
                  <a:cubicBezTo>
                    <a:pt x="3783" y="108"/>
                    <a:pt x="3676" y="1"/>
                    <a:pt x="3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6906170" y="3700107"/>
              <a:ext cx="202758" cy="26788"/>
            </a:xfrm>
            <a:custGeom>
              <a:avLst/>
              <a:gdLst/>
              <a:ahLst/>
              <a:cxnLst/>
              <a:rect l="l" t="t" r="r" b="b"/>
              <a:pathLst>
                <a:path w="3792" h="501" extrusionOk="0">
                  <a:moveTo>
                    <a:pt x="259" y="1"/>
                  </a:moveTo>
                  <a:cubicBezTo>
                    <a:pt x="116" y="1"/>
                    <a:pt x="0" y="108"/>
                    <a:pt x="0" y="251"/>
                  </a:cubicBezTo>
                  <a:cubicBezTo>
                    <a:pt x="0" y="393"/>
                    <a:pt x="116" y="500"/>
                    <a:pt x="259" y="500"/>
                  </a:cubicBezTo>
                  <a:lnTo>
                    <a:pt x="3533" y="500"/>
                  </a:lnTo>
                  <a:cubicBezTo>
                    <a:pt x="3676" y="500"/>
                    <a:pt x="3792" y="393"/>
                    <a:pt x="3792" y="251"/>
                  </a:cubicBezTo>
                  <a:cubicBezTo>
                    <a:pt x="3792" y="108"/>
                    <a:pt x="3676" y="1"/>
                    <a:pt x="3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6780730" y="3693423"/>
              <a:ext cx="39621" cy="39675"/>
            </a:xfrm>
            <a:custGeom>
              <a:avLst/>
              <a:gdLst/>
              <a:ahLst/>
              <a:cxnLst/>
              <a:rect l="l" t="t" r="r" b="b"/>
              <a:pathLst>
                <a:path w="741" h="742" extrusionOk="0">
                  <a:moveTo>
                    <a:pt x="375" y="1"/>
                  </a:moveTo>
                  <a:cubicBezTo>
                    <a:pt x="170" y="1"/>
                    <a:pt x="0" y="170"/>
                    <a:pt x="0" y="376"/>
                  </a:cubicBezTo>
                  <a:cubicBezTo>
                    <a:pt x="0" y="581"/>
                    <a:pt x="170" y="741"/>
                    <a:pt x="375" y="741"/>
                  </a:cubicBezTo>
                  <a:cubicBezTo>
                    <a:pt x="580" y="741"/>
                    <a:pt x="741" y="581"/>
                    <a:pt x="741" y="376"/>
                  </a:cubicBezTo>
                  <a:cubicBezTo>
                    <a:pt x="741" y="170"/>
                    <a:pt x="580" y="1"/>
                    <a:pt x="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6665769" y="2361165"/>
              <a:ext cx="269542" cy="36306"/>
            </a:xfrm>
            <a:custGeom>
              <a:avLst/>
              <a:gdLst/>
              <a:ahLst/>
              <a:cxnLst/>
              <a:rect l="l" t="t" r="r" b="b"/>
              <a:pathLst>
                <a:path w="5041" h="679" extrusionOk="0">
                  <a:moveTo>
                    <a:pt x="339" y="1"/>
                  </a:moveTo>
                  <a:cubicBezTo>
                    <a:pt x="152" y="1"/>
                    <a:pt x="0" y="152"/>
                    <a:pt x="0" y="340"/>
                  </a:cubicBezTo>
                  <a:cubicBezTo>
                    <a:pt x="0" y="527"/>
                    <a:pt x="152" y="679"/>
                    <a:pt x="339" y="679"/>
                  </a:cubicBezTo>
                  <a:lnTo>
                    <a:pt x="4711" y="679"/>
                  </a:lnTo>
                  <a:cubicBezTo>
                    <a:pt x="4898" y="679"/>
                    <a:pt x="5041" y="527"/>
                    <a:pt x="5041" y="340"/>
                  </a:cubicBezTo>
                  <a:cubicBezTo>
                    <a:pt x="5041" y="152"/>
                    <a:pt x="4898" y="1"/>
                    <a:pt x="47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035888" y="2359240"/>
              <a:ext cx="39194" cy="39675"/>
            </a:xfrm>
            <a:custGeom>
              <a:avLst/>
              <a:gdLst/>
              <a:ahLst/>
              <a:cxnLst/>
              <a:rect l="l" t="t" r="r" b="b"/>
              <a:pathLst>
                <a:path w="733" h="742" extrusionOk="0">
                  <a:moveTo>
                    <a:pt x="367" y="1"/>
                  </a:moveTo>
                  <a:cubicBezTo>
                    <a:pt x="162" y="1"/>
                    <a:pt x="1" y="170"/>
                    <a:pt x="1" y="376"/>
                  </a:cubicBezTo>
                  <a:cubicBezTo>
                    <a:pt x="1" y="581"/>
                    <a:pt x="162" y="741"/>
                    <a:pt x="367" y="741"/>
                  </a:cubicBezTo>
                  <a:cubicBezTo>
                    <a:pt x="572" y="741"/>
                    <a:pt x="732" y="581"/>
                    <a:pt x="732" y="376"/>
                  </a:cubicBezTo>
                  <a:cubicBezTo>
                    <a:pt x="732" y="17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6257151" y="3409658"/>
              <a:ext cx="193027" cy="176023"/>
            </a:xfrm>
            <a:custGeom>
              <a:avLst/>
              <a:gdLst/>
              <a:ahLst/>
              <a:cxnLst/>
              <a:rect l="l" t="t" r="r" b="b"/>
              <a:pathLst>
                <a:path w="3610" h="3292" extrusionOk="0">
                  <a:moveTo>
                    <a:pt x="1493" y="1"/>
                  </a:moveTo>
                  <a:cubicBezTo>
                    <a:pt x="869" y="1"/>
                    <a:pt x="0" y="1264"/>
                    <a:pt x="470" y="1882"/>
                  </a:cubicBezTo>
                  <a:lnTo>
                    <a:pt x="1478" y="3015"/>
                  </a:lnTo>
                  <a:cubicBezTo>
                    <a:pt x="1701" y="3203"/>
                    <a:pt x="1977" y="3292"/>
                    <a:pt x="2254" y="3292"/>
                  </a:cubicBezTo>
                  <a:cubicBezTo>
                    <a:pt x="2602" y="3292"/>
                    <a:pt x="2941" y="3149"/>
                    <a:pt x="3182" y="2864"/>
                  </a:cubicBezTo>
                  <a:cubicBezTo>
                    <a:pt x="3610" y="2355"/>
                    <a:pt x="3547" y="1588"/>
                    <a:pt x="3039" y="1160"/>
                  </a:cubicBezTo>
                  <a:lnTo>
                    <a:pt x="1736" y="80"/>
                  </a:lnTo>
                  <a:cubicBezTo>
                    <a:pt x="1663" y="25"/>
                    <a:pt x="1581" y="1"/>
                    <a:pt x="14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6333293" y="3480238"/>
              <a:ext cx="90685" cy="84001"/>
            </a:xfrm>
            <a:custGeom>
              <a:avLst/>
              <a:gdLst/>
              <a:ahLst/>
              <a:cxnLst/>
              <a:rect l="l" t="t" r="r" b="b"/>
              <a:pathLst>
                <a:path w="1696" h="1571" extrusionOk="0">
                  <a:moveTo>
                    <a:pt x="866" y="0"/>
                  </a:moveTo>
                  <a:cubicBezTo>
                    <a:pt x="625" y="0"/>
                    <a:pt x="402" y="98"/>
                    <a:pt x="250" y="286"/>
                  </a:cubicBezTo>
                  <a:cubicBezTo>
                    <a:pt x="18" y="553"/>
                    <a:pt x="0" y="937"/>
                    <a:pt x="179" y="1222"/>
                  </a:cubicBezTo>
                  <a:lnTo>
                    <a:pt x="339" y="1401"/>
                  </a:lnTo>
                  <a:cubicBezTo>
                    <a:pt x="473" y="1508"/>
                    <a:pt x="651" y="1570"/>
                    <a:pt x="830" y="1570"/>
                  </a:cubicBezTo>
                  <a:cubicBezTo>
                    <a:pt x="1071" y="1570"/>
                    <a:pt x="1294" y="1463"/>
                    <a:pt x="1445" y="1285"/>
                  </a:cubicBezTo>
                  <a:cubicBezTo>
                    <a:pt x="1677" y="1008"/>
                    <a:pt x="1695" y="634"/>
                    <a:pt x="1517" y="348"/>
                  </a:cubicBezTo>
                  <a:lnTo>
                    <a:pt x="1356" y="170"/>
                  </a:lnTo>
                  <a:cubicBezTo>
                    <a:pt x="1214" y="54"/>
                    <a:pt x="1044" y="0"/>
                    <a:pt x="86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6233250" y="3246414"/>
              <a:ext cx="245588" cy="204309"/>
            </a:xfrm>
            <a:custGeom>
              <a:avLst/>
              <a:gdLst/>
              <a:ahLst/>
              <a:cxnLst/>
              <a:rect l="l" t="t" r="r" b="b"/>
              <a:pathLst>
                <a:path w="4593" h="3821" extrusionOk="0">
                  <a:moveTo>
                    <a:pt x="2063" y="0"/>
                  </a:moveTo>
                  <a:cubicBezTo>
                    <a:pt x="1149" y="0"/>
                    <a:pt x="1" y="1824"/>
                    <a:pt x="694" y="2330"/>
                  </a:cubicBezTo>
                  <a:lnTo>
                    <a:pt x="2139" y="3490"/>
                  </a:lnTo>
                  <a:cubicBezTo>
                    <a:pt x="2398" y="3713"/>
                    <a:pt x="2719" y="3820"/>
                    <a:pt x="3031" y="3820"/>
                  </a:cubicBezTo>
                  <a:cubicBezTo>
                    <a:pt x="3432" y="3820"/>
                    <a:pt x="3825" y="3651"/>
                    <a:pt x="4102" y="3321"/>
                  </a:cubicBezTo>
                  <a:cubicBezTo>
                    <a:pt x="4592" y="2741"/>
                    <a:pt x="4521" y="1857"/>
                    <a:pt x="3932" y="1367"/>
                  </a:cubicBezTo>
                  <a:lnTo>
                    <a:pt x="2442" y="127"/>
                  </a:lnTo>
                  <a:cubicBezTo>
                    <a:pt x="2325" y="39"/>
                    <a:pt x="2197" y="0"/>
                    <a:pt x="20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6330405" y="3318492"/>
              <a:ext cx="124104" cy="110255"/>
            </a:xfrm>
            <a:custGeom>
              <a:avLst/>
              <a:gdLst/>
              <a:ahLst/>
              <a:cxnLst/>
              <a:rect l="l" t="t" r="r" b="b"/>
              <a:pathLst>
                <a:path w="2321" h="2062" extrusionOk="0">
                  <a:moveTo>
                    <a:pt x="1107" y="1"/>
                  </a:moveTo>
                  <a:cubicBezTo>
                    <a:pt x="813" y="1"/>
                    <a:pt x="536" y="126"/>
                    <a:pt x="349" y="349"/>
                  </a:cubicBezTo>
                  <a:cubicBezTo>
                    <a:pt x="1" y="768"/>
                    <a:pt x="54" y="1393"/>
                    <a:pt x="465" y="1741"/>
                  </a:cubicBezTo>
                  <a:lnTo>
                    <a:pt x="518" y="1776"/>
                  </a:lnTo>
                  <a:lnTo>
                    <a:pt x="581" y="1830"/>
                  </a:lnTo>
                  <a:cubicBezTo>
                    <a:pt x="759" y="1981"/>
                    <a:pt x="991" y="2062"/>
                    <a:pt x="1214" y="2062"/>
                  </a:cubicBezTo>
                  <a:cubicBezTo>
                    <a:pt x="1508" y="2062"/>
                    <a:pt x="1785" y="1937"/>
                    <a:pt x="1972" y="1714"/>
                  </a:cubicBezTo>
                  <a:cubicBezTo>
                    <a:pt x="2320" y="1303"/>
                    <a:pt x="2267" y="679"/>
                    <a:pt x="1856" y="331"/>
                  </a:cubicBezTo>
                  <a:lnTo>
                    <a:pt x="1803" y="286"/>
                  </a:lnTo>
                  <a:lnTo>
                    <a:pt x="1740" y="242"/>
                  </a:lnTo>
                  <a:cubicBezTo>
                    <a:pt x="1562" y="81"/>
                    <a:pt x="1330" y="1"/>
                    <a:pt x="11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6209296" y="3027241"/>
              <a:ext cx="324830" cy="262217"/>
            </a:xfrm>
            <a:custGeom>
              <a:avLst/>
              <a:gdLst/>
              <a:ahLst/>
              <a:cxnLst/>
              <a:rect l="l" t="t" r="r" b="b"/>
              <a:pathLst>
                <a:path w="6075" h="4904" extrusionOk="0">
                  <a:moveTo>
                    <a:pt x="2740" y="1"/>
                  </a:moveTo>
                  <a:cubicBezTo>
                    <a:pt x="1563" y="1"/>
                    <a:pt x="0" y="2056"/>
                    <a:pt x="856" y="2665"/>
                  </a:cubicBezTo>
                  <a:lnTo>
                    <a:pt x="3024" y="4493"/>
                  </a:lnTo>
                  <a:cubicBezTo>
                    <a:pt x="3354" y="4770"/>
                    <a:pt x="3747" y="4904"/>
                    <a:pt x="4139" y="4904"/>
                  </a:cubicBezTo>
                  <a:cubicBezTo>
                    <a:pt x="4630" y="4904"/>
                    <a:pt x="5120" y="4690"/>
                    <a:pt x="5459" y="4288"/>
                  </a:cubicBezTo>
                  <a:cubicBezTo>
                    <a:pt x="6075" y="3557"/>
                    <a:pt x="5986" y="2468"/>
                    <a:pt x="5254" y="1853"/>
                  </a:cubicBezTo>
                  <a:lnTo>
                    <a:pt x="3256" y="167"/>
                  </a:lnTo>
                  <a:cubicBezTo>
                    <a:pt x="3101" y="52"/>
                    <a:pt x="2925" y="1"/>
                    <a:pt x="274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6341848" y="3117712"/>
              <a:ext cx="167040" cy="149823"/>
            </a:xfrm>
            <a:custGeom>
              <a:avLst/>
              <a:gdLst/>
              <a:ahLst/>
              <a:cxnLst/>
              <a:rect l="l" t="t" r="r" b="b"/>
              <a:pathLst>
                <a:path w="3124" h="2802" extrusionOk="0">
                  <a:moveTo>
                    <a:pt x="1464" y="0"/>
                  </a:moveTo>
                  <a:cubicBezTo>
                    <a:pt x="1071" y="0"/>
                    <a:pt x="706" y="170"/>
                    <a:pt x="447" y="473"/>
                  </a:cubicBezTo>
                  <a:cubicBezTo>
                    <a:pt x="1" y="999"/>
                    <a:pt x="45" y="1793"/>
                    <a:pt x="545" y="2266"/>
                  </a:cubicBezTo>
                  <a:lnTo>
                    <a:pt x="813" y="2489"/>
                  </a:lnTo>
                  <a:cubicBezTo>
                    <a:pt x="1045" y="2694"/>
                    <a:pt x="1348" y="2801"/>
                    <a:pt x="1660" y="2801"/>
                  </a:cubicBezTo>
                  <a:cubicBezTo>
                    <a:pt x="2053" y="2801"/>
                    <a:pt x="2418" y="2632"/>
                    <a:pt x="2668" y="2338"/>
                  </a:cubicBezTo>
                  <a:cubicBezTo>
                    <a:pt x="3123" y="1802"/>
                    <a:pt x="3070" y="1008"/>
                    <a:pt x="2579" y="536"/>
                  </a:cubicBezTo>
                  <a:lnTo>
                    <a:pt x="2311" y="312"/>
                  </a:lnTo>
                  <a:cubicBezTo>
                    <a:pt x="2071" y="107"/>
                    <a:pt x="1776" y="0"/>
                    <a:pt x="14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F0812E-A1FE-C833-73C1-A7FBD1CC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75" y="1426120"/>
            <a:ext cx="2900349" cy="2963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26CB3-50A5-2D39-E492-F1FEC6A379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858140" y="3365146"/>
            <a:ext cx="509915" cy="520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sx="105000" sy="105000" algn="tl" rotWithShape="0">
              <a:srgbClr val="000000">
                <a:alpha val="36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547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Примерни (установени) модели в</a:t>
            </a:r>
            <a:br>
              <a:rPr lang="bg-BG" dirty="0"/>
            </a:br>
            <a:r>
              <a:rPr lang="bg-BG" dirty="0"/>
              <a:t>машинното обучение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833F-A246-3FE8-B67D-FF8EB3B2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105" y="1870675"/>
            <a:ext cx="4415790" cy="22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48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34"/>
          <p:cNvSpPr txBox="1"/>
          <p:nvPr/>
        </p:nvSpPr>
        <p:spPr>
          <a:xfrm>
            <a:off x="203820" y="294330"/>
            <a:ext cx="7387704" cy="849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5518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Dennard scaling</a:t>
            </a:r>
            <a:endParaRPr lang="en-US" sz="700" dirty="0"/>
          </a:p>
        </p:txBody>
      </p:sp>
      <p:pic>
        <p:nvPicPr>
          <p:cNvPr id="2066" name="Google Shape;20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1028928">
            <a:off x="8181833" y="-28543"/>
            <a:ext cx="2511721" cy="235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7" name="Google Shape;206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28389">
            <a:off x="7767388" y="1955748"/>
            <a:ext cx="2489075" cy="2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aph showing the growth of nuclear reactor&#10;&#10;Description automatically generated">
            <a:extLst>
              <a:ext uri="{FF2B5EF4-FFF2-40B4-BE49-F238E27FC236}">
                <a16:creationId xmlns:a16="http://schemas.microsoft.com/office/drawing/2014/main" id="{02F3B88D-B4A9-FE03-07EF-CEACFBAC6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70" y="1326353"/>
            <a:ext cx="5584501" cy="344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262325-C601-CFD7-FBB5-06C04FFC76DB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AA0DDF-D302-4214-82DB-F3DF94A96559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BF652A0-D155-F194-DDCB-69CBBF61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D2441A6-D8AE-9850-81ED-19DC0872B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1E80CE6-A4E3-1AEA-C36B-40B1CB1926A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F4A42E2-3021-17A9-299B-AC2F7686BEB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0FA3CB1-0F33-67B3-DE3D-A405A69C7D1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D0F7458-D623-3414-1B54-4575A3257059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82CB9C3B-97F2-6A6C-462F-72C5258C2D5B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C202E0AE-9CF5-070C-2B59-E013763CB04B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42A0B080-C92B-6A1C-BFA9-E13F905C2A9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F4449E84-BC1A-6060-5C19-FC41736ACD9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ubtitle 26">
            <a:extLst>
              <a:ext uri="{FF2B5EF4-FFF2-40B4-BE49-F238E27FC236}">
                <a16:creationId xmlns:a16="http://schemas.microsoft.com/office/drawing/2014/main" id="{8685642A-9D57-35F9-5588-CB16C1299DFF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955181" y="1893377"/>
            <a:ext cx="1861930" cy="186193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955181" y="2203438"/>
            <a:ext cx="1861930" cy="1171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01</a:t>
            </a:r>
            <a:endParaRPr sz="6000" dirty="0"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4263374" y="2460534"/>
            <a:ext cx="3600466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Същността на Изкуствения интелект</a:t>
            </a:r>
            <a:endParaRPr lang="en-US" sz="3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D1F04AF-6B5A-D75F-44AD-2754B175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0273880C-C5D0-D63D-B5D1-1A5CCBC9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64" y="60960"/>
            <a:ext cx="6170036" cy="4725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282B2A-BF48-624F-DFF9-744D2BE46F7B}"/>
              </a:ext>
            </a:extLst>
          </p:cNvPr>
          <p:cNvSpPr txBox="1"/>
          <p:nvPr/>
        </p:nvSpPr>
        <p:spPr>
          <a:xfrm>
            <a:off x="7498080" y="4572000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tx1">
                    <a:lumMod val="85000"/>
                  </a:schemeClr>
                </a:solidFill>
              </a:rPr>
              <a:t>От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Richard Ngo</a:t>
            </a:r>
          </a:p>
        </p:txBody>
      </p:sp>
    </p:spTree>
    <p:extLst>
      <p:ext uri="{BB962C8B-B14F-4D97-AF65-F5344CB8AC3E}">
        <p14:creationId xmlns:p14="http://schemas.microsoft.com/office/powerpoint/2010/main" val="42796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2671386" y="304434"/>
            <a:ext cx="4519764" cy="4519764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4000303" y="235394"/>
            <a:ext cx="1861930" cy="1171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>
                <a:solidFill>
                  <a:schemeClr val="tx1">
                    <a:lumMod val="95000"/>
                  </a:schemeClr>
                </a:solidFill>
              </a:rPr>
              <a:t>ИИ</a:t>
            </a:r>
            <a:endParaRPr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Google Shape;381;p31">
            <a:extLst>
              <a:ext uri="{FF2B5EF4-FFF2-40B4-BE49-F238E27FC236}">
                <a16:creationId xmlns:a16="http://schemas.microsoft.com/office/drawing/2014/main" id="{0986462F-9951-41E8-EC08-9C3B88C25C03}"/>
              </a:ext>
            </a:extLst>
          </p:cNvPr>
          <p:cNvSpPr/>
          <p:nvPr/>
        </p:nvSpPr>
        <p:spPr>
          <a:xfrm>
            <a:off x="3242603" y="1338146"/>
            <a:ext cx="3486052" cy="3486052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1;p31">
            <a:extLst>
              <a:ext uri="{FF2B5EF4-FFF2-40B4-BE49-F238E27FC236}">
                <a16:creationId xmlns:a16="http://schemas.microsoft.com/office/drawing/2014/main" id="{D5C78AB3-58C6-D368-4B45-FA2EAD45B4FD}"/>
              </a:ext>
            </a:extLst>
          </p:cNvPr>
          <p:cNvSpPr/>
          <p:nvPr/>
        </p:nvSpPr>
        <p:spPr>
          <a:xfrm>
            <a:off x="3878378" y="2564316"/>
            <a:ext cx="2259882" cy="2259882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6;p31">
            <a:extLst>
              <a:ext uri="{FF2B5EF4-FFF2-40B4-BE49-F238E27FC236}">
                <a16:creationId xmlns:a16="http://schemas.microsoft.com/office/drawing/2014/main" id="{7EDDB973-865E-76F0-E5F0-164A3E488E7C}"/>
              </a:ext>
            </a:extLst>
          </p:cNvPr>
          <p:cNvSpPr txBox="1">
            <a:spLocks/>
          </p:cNvSpPr>
          <p:nvPr/>
        </p:nvSpPr>
        <p:spPr>
          <a:xfrm>
            <a:off x="3602367" y="1535699"/>
            <a:ext cx="2838148" cy="11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Машинно обучение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(ML)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Google Shape;386;p31">
            <a:extLst>
              <a:ext uri="{FF2B5EF4-FFF2-40B4-BE49-F238E27FC236}">
                <a16:creationId xmlns:a16="http://schemas.microsoft.com/office/drawing/2014/main" id="{EEE1C6DA-900D-15FB-90B3-18FBE5B9D996}"/>
              </a:ext>
            </a:extLst>
          </p:cNvPr>
          <p:cNvSpPr txBox="1">
            <a:spLocks/>
          </p:cNvSpPr>
          <p:nvPr/>
        </p:nvSpPr>
        <p:spPr>
          <a:xfrm>
            <a:off x="3462603" y="3081172"/>
            <a:ext cx="3091432" cy="11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Дълбоко </a:t>
            </a:r>
          </a:p>
          <a:p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Обучение</a:t>
            </a:r>
          </a:p>
          <a:p>
            <a:r>
              <a:rPr lang="bg-BG" sz="20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DL)</a:t>
            </a:r>
            <a:endParaRPr lang="bg-BG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Google Shape;386;p31">
            <a:extLst>
              <a:ext uri="{FF2B5EF4-FFF2-40B4-BE49-F238E27FC236}">
                <a16:creationId xmlns:a16="http://schemas.microsoft.com/office/drawing/2014/main" id="{119B7A78-F252-C387-AD7D-DC79180B67EE}"/>
              </a:ext>
            </a:extLst>
          </p:cNvPr>
          <p:cNvSpPr txBox="1">
            <a:spLocks/>
          </p:cNvSpPr>
          <p:nvPr/>
        </p:nvSpPr>
        <p:spPr>
          <a:xfrm>
            <a:off x="601569" y="1657449"/>
            <a:ext cx="1861930" cy="11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bg-BG" sz="2400" dirty="0">
                <a:solidFill>
                  <a:schemeClr val="tx1">
                    <a:lumMod val="95000"/>
                  </a:schemeClr>
                </a:solidFill>
              </a:rPr>
              <a:t>По-често </a:t>
            </a:r>
            <a:r>
              <a:rPr lang="bg-BG" sz="24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</a:t>
            </a:r>
            <a:endParaRPr lang="bg-BG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2374720" y="547317"/>
            <a:ext cx="6769280" cy="798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Дълбоко обучение</a:t>
            </a:r>
            <a:endParaRPr dirty="0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0A65EC40-073C-26AE-A7B0-09677D19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51" y="1452011"/>
            <a:ext cx="5198697" cy="3144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6859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title"/>
          </p:nvPr>
        </p:nvSpPr>
        <p:spPr>
          <a:xfrm>
            <a:off x="720075" y="2583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Още начини да създадете ИИ</a:t>
            </a:r>
            <a:endParaRPr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1"/>
          </p:nvPr>
        </p:nvSpPr>
        <p:spPr>
          <a:xfrm>
            <a:off x="719925" y="3044833"/>
            <a:ext cx="2730994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Моделите се обучават върху маркирани данни, като се учат да предсказват резултатите въз основа на входните примери.</a:t>
            </a:r>
            <a:endParaRPr sz="1800"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2"/>
          </p:nvPr>
        </p:nvSpPr>
        <p:spPr>
          <a:xfrm>
            <a:off x="3431607" y="3041511"/>
            <a:ext cx="263669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 Моделите </a:t>
            </a:r>
            <a:r>
              <a:rPr lang="bg-BG" sz="1800" dirty="0"/>
              <a:t>откриват</a:t>
            </a:r>
            <a:r>
              <a:rPr lang="ru-RU" sz="1800" dirty="0"/>
              <a:t> неща в немаркирани данни без конкретни изходни цели.</a:t>
            </a:r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3"/>
          </p:nvPr>
        </p:nvSpPr>
        <p:spPr>
          <a:xfrm>
            <a:off x="6118818" y="3116375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Учене чрез проби и грешки, за да се максимизират наградите.</a:t>
            </a:r>
            <a:endParaRPr sz="1800"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4"/>
          </p:nvPr>
        </p:nvSpPr>
        <p:spPr>
          <a:xfrm>
            <a:off x="814229" y="2648013"/>
            <a:ext cx="263669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Надзиравано обучение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(</a:t>
            </a:r>
            <a:r>
              <a:rPr lang="en-US" sz="1400" dirty="0"/>
              <a:t>supervised learning)</a:t>
            </a:r>
            <a:endParaRPr sz="1400"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5"/>
          </p:nvPr>
        </p:nvSpPr>
        <p:spPr>
          <a:xfrm>
            <a:off x="3313705" y="2638633"/>
            <a:ext cx="2805113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Ненадзиравано обучение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(</a:t>
            </a:r>
            <a:r>
              <a:rPr lang="en-US" sz="1400" dirty="0"/>
              <a:t>unsupervised learning)</a:t>
            </a:r>
            <a:endParaRPr sz="1400"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6"/>
          </p:nvPr>
        </p:nvSpPr>
        <p:spPr>
          <a:xfrm>
            <a:off x="5975293" y="2602014"/>
            <a:ext cx="3025182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/>
              <a:t>Обучение с подсилване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(reinforcement learning)</a:t>
            </a:r>
            <a:endParaRPr sz="1400" dirty="0"/>
          </a:p>
        </p:txBody>
      </p:sp>
      <p:sp>
        <p:nvSpPr>
          <p:cNvPr id="484" name="Google Shape;484;p35"/>
          <p:cNvSpPr/>
          <p:nvPr/>
        </p:nvSpPr>
        <p:spPr>
          <a:xfrm>
            <a:off x="901045" y="136769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3461220" y="136769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6068297" y="1357037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5"/>
          <p:cNvGrpSpPr/>
          <p:nvPr/>
        </p:nvGrpSpPr>
        <p:grpSpPr>
          <a:xfrm>
            <a:off x="1179779" y="1674367"/>
            <a:ext cx="487449" cy="430700"/>
            <a:chOff x="2544378" y="1577035"/>
            <a:chExt cx="487449" cy="430700"/>
          </a:xfrm>
        </p:grpSpPr>
        <p:sp>
          <p:nvSpPr>
            <p:cNvPr id="489" name="Google Shape;489;p35"/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3739896" y="1645937"/>
            <a:ext cx="487555" cy="487461"/>
            <a:chOff x="3257895" y="1548605"/>
            <a:chExt cx="487555" cy="487461"/>
          </a:xfrm>
        </p:grpSpPr>
        <p:sp>
          <p:nvSpPr>
            <p:cNvPr id="494" name="Google Shape;494;p35"/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341296" y="1634320"/>
            <a:ext cx="498906" cy="490325"/>
            <a:chOff x="3966743" y="1547650"/>
            <a:chExt cx="498906" cy="490325"/>
          </a:xfrm>
        </p:grpSpPr>
        <p:sp>
          <p:nvSpPr>
            <p:cNvPr id="499" name="Google Shape;499;p35"/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955181" y="1893377"/>
            <a:ext cx="1861930" cy="186193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955181" y="2203438"/>
            <a:ext cx="1861930" cy="1171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</a:t>
            </a:r>
            <a:r>
              <a:rPr lang="bg-BG" sz="6000" dirty="0"/>
              <a:t>2</a:t>
            </a:r>
            <a:endParaRPr sz="6000" dirty="0"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4232894" y="2495542"/>
            <a:ext cx="2815606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Настоящи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постижения</a:t>
            </a:r>
            <a:endParaRPr lang="en-US" sz="360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D1F04AF-6B5A-D75F-44AD-2754B175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633306" y="987177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 бизнеса</a:t>
            </a:r>
            <a:endParaRPr dirty="0"/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" name="Google Shape;506;p36">
            <a:extLst>
              <a:ext uri="{FF2B5EF4-FFF2-40B4-BE49-F238E27FC236}">
                <a16:creationId xmlns:a16="http://schemas.microsoft.com/office/drawing/2014/main" id="{02FBE395-77EE-9D41-41C6-A45D7C51B206}"/>
              </a:ext>
            </a:extLst>
          </p:cNvPr>
          <p:cNvSpPr txBox="1">
            <a:spLocks/>
          </p:cNvSpPr>
          <p:nvPr/>
        </p:nvSpPr>
        <p:spPr>
          <a:xfrm>
            <a:off x="3553331" y="1805919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Подпомагане на служителите в колцентрове и банки. Генериране на  съдържание за реклами, списания.</a:t>
            </a:r>
            <a:endParaRPr lang="en-US" dirty="0"/>
          </a:p>
        </p:txBody>
      </p:sp>
      <p:sp>
        <p:nvSpPr>
          <p:cNvPr id="39" name="Google Shape;507;p36">
            <a:extLst>
              <a:ext uri="{FF2B5EF4-FFF2-40B4-BE49-F238E27FC236}">
                <a16:creationId xmlns:a16="http://schemas.microsoft.com/office/drawing/2014/main" id="{21993C71-568A-286E-A7F8-8AC31520AA4C}"/>
              </a:ext>
            </a:extLst>
          </p:cNvPr>
          <p:cNvSpPr txBox="1">
            <a:spLocks/>
          </p:cNvSpPr>
          <p:nvPr/>
        </p:nvSpPr>
        <p:spPr>
          <a:xfrm>
            <a:off x="3553340" y="2699253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Midjourney, stable diffusion, DALL-E.</a:t>
            </a:r>
          </a:p>
        </p:txBody>
      </p:sp>
      <p:sp>
        <p:nvSpPr>
          <p:cNvPr id="40" name="Google Shape;508;p36">
            <a:extLst>
              <a:ext uri="{FF2B5EF4-FFF2-40B4-BE49-F238E27FC236}">
                <a16:creationId xmlns:a16="http://schemas.microsoft.com/office/drawing/2014/main" id="{364023A4-A1F3-590D-EB37-3370B54A1384}"/>
              </a:ext>
            </a:extLst>
          </p:cNvPr>
          <p:cNvSpPr txBox="1">
            <a:spLocks/>
          </p:cNvSpPr>
          <p:nvPr/>
        </p:nvSpPr>
        <p:spPr>
          <a:xfrm>
            <a:off x="3553340" y="3592586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Улесняване на част от работата на програмистите.</a:t>
            </a:r>
            <a:endParaRPr lang="en-US" dirty="0"/>
          </a:p>
        </p:txBody>
      </p:sp>
      <p:sp>
        <p:nvSpPr>
          <p:cNvPr id="41" name="Google Shape;509;p36">
            <a:extLst>
              <a:ext uri="{FF2B5EF4-FFF2-40B4-BE49-F238E27FC236}">
                <a16:creationId xmlns:a16="http://schemas.microsoft.com/office/drawing/2014/main" id="{45AA7491-EFB5-0D78-0FC2-13B46CB8703E}"/>
              </a:ext>
            </a:extLst>
          </p:cNvPr>
          <p:cNvSpPr txBox="1">
            <a:spLocks/>
          </p:cNvSpPr>
          <p:nvPr/>
        </p:nvSpPr>
        <p:spPr>
          <a:xfrm>
            <a:off x="3553340" y="4485919"/>
            <a:ext cx="3090338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bg-BG" dirty="0"/>
              <a:t>Невероятно количество прозрения (</a:t>
            </a:r>
            <a:r>
              <a:rPr lang="en-US" dirty="0"/>
              <a:t>insights).</a:t>
            </a:r>
          </a:p>
        </p:txBody>
      </p:sp>
      <p:sp>
        <p:nvSpPr>
          <p:cNvPr id="42" name="Google Shape;510;p36">
            <a:extLst>
              <a:ext uri="{FF2B5EF4-FFF2-40B4-BE49-F238E27FC236}">
                <a16:creationId xmlns:a16="http://schemas.microsoft.com/office/drawing/2014/main" id="{6D7DFBBC-98AA-B342-3E74-02D8FD23F90B}"/>
              </a:ext>
            </a:extLst>
          </p:cNvPr>
          <p:cNvSpPr txBox="1">
            <a:spLocks/>
          </p:cNvSpPr>
          <p:nvPr/>
        </p:nvSpPr>
        <p:spPr>
          <a:xfrm>
            <a:off x="1434431" y="1805919"/>
            <a:ext cx="2118900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Езикови модели</a:t>
            </a:r>
            <a:endParaRPr lang="en-US" dirty="0"/>
          </a:p>
        </p:txBody>
      </p:sp>
      <p:sp>
        <p:nvSpPr>
          <p:cNvPr id="43" name="Google Shape;511;p36">
            <a:extLst>
              <a:ext uri="{FF2B5EF4-FFF2-40B4-BE49-F238E27FC236}">
                <a16:creationId xmlns:a16="http://schemas.microsoft.com/office/drawing/2014/main" id="{F2716278-6FF7-DF6C-6D13-65CE39B21473}"/>
              </a:ext>
            </a:extLst>
          </p:cNvPr>
          <p:cNvSpPr txBox="1">
            <a:spLocks/>
          </p:cNvSpPr>
          <p:nvPr/>
        </p:nvSpPr>
        <p:spPr>
          <a:xfrm>
            <a:off x="1434430" y="2699253"/>
            <a:ext cx="1932703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Генериране на снимки</a:t>
            </a:r>
            <a:endParaRPr lang="en-US" dirty="0"/>
          </a:p>
        </p:txBody>
      </p:sp>
      <p:sp>
        <p:nvSpPr>
          <p:cNvPr id="44" name="Google Shape;512;p36">
            <a:extLst>
              <a:ext uri="{FF2B5EF4-FFF2-40B4-BE49-F238E27FC236}">
                <a16:creationId xmlns:a16="http://schemas.microsoft.com/office/drawing/2014/main" id="{93519965-F998-C5E3-2862-347E4E3D6749}"/>
              </a:ext>
            </a:extLst>
          </p:cNvPr>
          <p:cNvSpPr txBox="1">
            <a:spLocks/>
          </p:cNvSpPr>
          <p:nvPr/>
        </p:nvSpPr>
        <p:spPr>
          <a:xfrm>
            <a:off x="1434431" y="3592586"/>
            <a:ext cx="1932702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Генериране на код</a:t>
            </a:r>
            <a:endParaRPr lang="en-US" dirty="0"/>
          </a:p>
        </p:txBody>
      </p:sp>
      <p:sp>
        <p:nvSpPr>
          <p:cNvPr id="45" name="Google Shape;513;p36">
            <a:extLst>
              <a:ext uri="{FF2B5EF4-FFF2-40B4-BE49-F238E27FC236}">
                <a16:creationId xmlns:a16="http://schemas.microsoft.com/office/drawing/2014/main" id="{9DB37799-C08F-1F84-619E-CBB6362E6D54}"/>
              </a:ext>
            </a:extLst>
          </p:cNvPr>
          <p:cNvSpPr txBox="1">
            <a:spLocks/>
          </p:cNvSpPr>
          <p:nvPr/>
        </p:nvSpPr>
        <p:spPr>
          <a:xfrm>
            <a:off x="1253666" y="4463373"/>
            <a:ext cx="2374545" cy="43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ispac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/>
            <a:r>
              <a:rPr lang="bg-BG" dirty="0"/>
              <a:t>Анализ на данни </a:t>
            </a:r>
            <a:r>
              <a:rPr lang="bg-BG" sz="900" dirty="0"/>
              <a:t>(</a:t>
            </a:r>
            <a:r>
              <a:rPr lang="en-US" sz="900" dirty="0"/>
              <a:t>business analytics</a:t>
            </a:r>
            <a:r>
              <a:rPr lang="bg-BG" sz="900" dirty="0"/>
              <a:t>)</a:t>
            </a:r>
            <a:endParaRPr lang="en-US" sz="900" dirty="0"/>
          </a:p>
        </p:txBody>
      </p:sp>
      <p:sp>
        <p:nvSpPr>
          <p:cNvPr id="46" name="Google Shape;514;p36">
            <a:extLst>
              <a:ext uri="{FF2B5EF4-FFF2-40B4-BE49-F238E27FC236}">
                <a16:creationId xmlns:a16="http://schemas.microsoft.com/office/drawing/2014/main" id="{5C0DACA4-6AC1-EDF8-F7A1-EFA4CBD8EDA7}"/>
              </a:ext>
            </a:extLst>
          </p:cNvPr>
          <p:cNvSpPr/>
          <p:nvPr/>
        </p:nvSpPr>
        <p:spPr>
          <a:xfrm>
            <a:off x="622081" y="1752094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16;p36">
            <a:extLst>
              <a:ext uri="{FF2B5EF4-FFF2-40B4-BE49-F238E27FC236}">
                <a16:creationId xmlns:a16="http://schemas.microsoft.com/office/drawing/2014/main" id="{0A3ED777-00E6-B5FE-D0C8-A34B0492FF6E}"/>
              </a:ext>
            </a:extLst>
          </p:cNvPr>
          <p:cNvSpPr/>
          <p:nvPr/>
        </p:nvSpPr>
        <p:spPr>
          <a:xfrm>
            <a:off x="622081" y="3538756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517;p36">
            <a:extLst>
              <a:ext uri="{FF2B5EF4-FFF2-40B4-BE49-F238E27FC236}">
                <a16:creationId xmlns:a16="http://schemas.microsoft.com/office/drawing/2014/main" id="{A4366775-BDB0-1091-D7D2-1FF8BE6F8B72}"/>
              </a:ext>
            </a:extLst>
          </p:cNvPr>
          <p:cNvSpPr/>
          <p:nvPr/>
        </p:nvSpPr>
        <p:spPr>
          <a:xfrm>
            <a:off x="622080" y="4463373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517;p36">
            <a:extLst>
              <a:ext uri="{FF2B5EF4-FFF2-40B4-BE49-F238E27FC236}">
                <a16:creationId xmlns:a16="http://schemas.microsoft.com/office/drawing/2014/main" id="{9CEF9045-4B09-12E6-12D7-CE2E6F2B4023}"/>
              </a:ext>
            </a:extLst>
          </p:cNvPr>
          <p:cNvSpPr/>
          <p:nvPr/>
        </p:nvSpPr>
        <p:spPr>
          <a:xfrm>
            <a:off x="622081" y="2638117"/>
            <a:ext cx="512031" cy="512031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0" name="Google Shape;3858;p64">
            <a:extLst>
              <a:ext uri="{FF2B5EF4-FFF2-40B4-BE49-F238E27FC236}">
                <a16:creationId xmlns:a16="http://schemas.microsoft.com/office/drawing/2014/main" id="{2DFB8620-0BA1-E344-702D-C8C401EF5958}"/>
              </a:ext>
            </a:extLst>
          </p:cNvPr>
          <p:cNvGrpSpPr/>
          <p:nvPr/>
        </p:nvGrpSpPr>
        <p:grpSpPr>
          <a:xfrm>
            <a:off x="732388" y="4573313"/>
            <a:ext cx="291413" cy="292149"/>
            <a:chOff x="-61783350" y="3743950"/>
            <a:chExt cx="316650" cy="317450"/>
          </a:xfrm>
          <a:solidFill>
            <a:schemeClr val="accent1">
              <a:lumMod val="25000"/>
              <a:lumOff val="75000"/>
            </a:schemeClr>
          </a:solidFill>
        </p:grpSpPr>
        <p:sp>
          <p:nvSpPr>
            <p:cNvPr id="421" name="Google Shape;3859;p64">
              <a:extLst>
                <a:ext uri="{FF2B5EF4-FFF2-40B4-BE49-F238E27FC236}">
                  <a16:creationId xmlns:a16="http://schemas.microsoft.com/office/drawing/2014/main" id="{9686D7C4-AF31-E00E-68F4-068551C1B6C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860;p64">
              <a:extLst>
                <a:ext uri="{FF2B5EF4-FFF2-40B4-BE49-F238E27FC236}">
                  <a16:creationId xmlns:a16="http://schemas.microsoft.com/office/drawing/2014/main" id="{97A17681-C49F-AEC6-8520-3E6B09E4C719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5064;p66">
            <a:extLst>
              <a:ext uri="{FF2B5EF4-FFF2-40B4-BE49-F238E27FC236}">
                <a16:creationId xmlns:a16="http://schemas.microsoft.com/office/drawing/2014/main" id="{058E6A08-978F-9869-3B47-F5CCE2A7389D}"/>
              </a:ext>
            </a:extLst>
          </p:cNvPr>
          <p:cNvGrpSpPr/>
          <p:nvPr/>
        </p:nvGrpSpPr>
        <p:grpSpPr>
          <a:xfrm>
            <a:off x="738741" y="3666872"/>
            <a:ext cx="279777" cy="279777"/>
            <a:chOff x="-44512325" y="3176075"/>
            <a:chExt cx="300900" cy="3009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4" name="Google Shape;5065;p66">
              <a:extLst>
                <a:ext uri="{FF2B5EF4-FFF2-40B4-BE49-F238E27FC236}">
                  <a16:creationId xmlns:a16="http://schemas.microsoft.com/office/drawing/2014/main" id="{E88D0390-4A0F-0053-7423-E6853C14B1FD}"/>
                </a:ext>
              </a:extLst>
            </p:cNvPr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5066;p66">
              <a:extLst>
                <a:ext uri="{FF2B5EF4-FFF2-40B4-BE49-F238E27FC236}">
                  <a16:creationId xmlns:a16="http://schemas.microsoft.com/office/drawing/2014/main" id="{DE04AC26-648C-C3C1-CD5E-62492C36F28C}"/>
                </a:ext>
              </a:extLst>
            </p:cNvPr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5067;p66">
              <a:extLst>
                <a:ext uri="{FF2B5EF4-FFF2-40B4-BE49-F238E27FC236}">
                  <a16:creationId xmlns:a16="http://schemas.microsoft.com/office/drawing/2014/main" id="{6684A814-A8F4-B4B5-CEC6-DBA1CF26FE44}"/>
                </a:ext>
              </a:extLst>
            </p:cNvPr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439;p65">
            <a:extLst>
              <a:ext uri="{FF2B5EF4-FFF2-40B4-BE49-F238E27FC236}">
                <a16:creationId xmlns:a16="http://schemas.microsoft.com/office/drawing/2014/main" id="{53602311-AD25-24CC-ACB8-552D666D9B88}"/>
              </a:ext>
            </a:extLst>
          </p:cNvPr>
          <p:cNvGrpSpPr/>
          <p:nvPr/>
        </p:nvGrpSpPr>
        <p:grpSpPr>
          <a:xfrm>
            <a:off x="737900" y="1870686"/>
            <a:ext cx="279952" cy="278706"/>
            <a:chOff x="-30735200" y="3552550"/>
            <a:chExt cx="292225" cy="2909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28" name="Google Shape;4440;p65">
              <a:extLst>
                <a:ext uri="{FF2B5EF4-FFF2-40B4-BE49-F238E27FC236}">
                  <a16:creationId xmlns:a16="http://schemas.microsoft.com/office/drawing/2014/main" id="{D3AD6F59-75FB-CCF3-EACA-838FB93FC514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441;p65">
              <a:extLst>
                <a:ext uri="{FF2B5EF4-FFF2-40B4-BE49-F238E27FC236}">
                  <a16:creationId xmlns:a16="http://schemas.microsoft.com/office/drawing/2014/main" id="{C84AE9B2-0A0D-6432-0439-7128565A152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2925;p62">
            <a:extLst>
              <a:ext uri="{FF2B5EF4-FFF2-40B4-BE49-F238E27FC236}">
                <a16:creationId xmlns:a16="http://schemas.microsoft.com/office/drawing/2014/main" id="{853ABDB7-7E10-3364-C2A3-8E0998B836E0}"/>
              </a:ext>
            </a:extLst>
          </p:cNvPr>
          <p:cNvGrpSpPr/>
          <p:nvPr/>
        </p:nvGrpSpPr>
        <p:grpSpPr>
          <a:xfrm>
            <a:off x="732388" y="2748621"/>
            <a:ext cx="291022" cy="291022"/>
            <a:chOff x="6235400" y="249400"/>
            <a:chExt cx="481825" cy="4818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31" name="Google Shape;2926;p62">
              <a:extLst>
                <a:ext uri="{FF2B5EF4-FFF2-40B4-BE49-F238E27FC236}">
                  <a16:creationId xmlns:a16="http://schemas.microsoft.com/office/drawing/2014/main" id="{EDA93DBE-BF48-0AF7-B9B8-FC477EA5C2E1}"/>
                </a:ext>
              </a:extLst>
            </p:cNvPr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2" name="Google Shape;2927;p62">
              <a:extLst>
                <a:ext uri="{FF2B5EF4-FFF2-40B4-BE49-F238E27FC236}">
                  <a16:creationId xmlns:a16="http://schemas.microsoft.com/office/drawing/2014/main" id="{24FAAF7F-4160-82DE-B7E8-9AF253ADAC7A}"/>
                </a:ext>
              </a:extLst>
            </p:cNvPr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3" name="Google Shape;2928;p62">
              <a:extLst>
                <a:ext uri="{FF2B5EF4-FFF2-40B4-BE49-F238E27FC236}">
                  <a16:creationId xmlns:a16="http://schemas.microsoft.com/office/drawing/2014/main" id="{E68E5084-B787-C841-C603-5430D3FE29F4}"/>
                </a:ext>
              </a:extLst>
            </p:cNvPr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4" name="Google Shape;2929;p62">
              <a:extLst>
                <a:ext uri="{FF2B5EF4-FFF2-40B4-BE49-F238E27FC236}">
                  <a16:creationId xmlns:a16="http://schemas.microsoft.com/office/drawing/2014/main" id="{E6EE3CC3-0AFE-6019-CB3F-5AA7DCFCB8B1}"/>
                </a:ext>
              </a:extLst>
            </p:cNvPr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2930;p62">
              <a:extLst>
                <a:ext uri="{FF2B5EF4-FFF2-40B4-BE49-F238E27FC236}">
                  <a16:creationId xmlns:a16="http://schemas.microsoft.com/office/drawing/2014/main" id="{D3A401CF-A23F-CB65-EA13-D6820A186DE3}"/>
                </a:ext>
              </a:extLst>
            </p:cNvPr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701</Words>
  <Application>Microsoft Office PowerPoint</Application>
  <PresentationFormat>On-screen Show (16:9)</PresentationFormat>
  <Paragraphs>111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Russo One</vt:lpstr>
      <vt:lpstr>Roboto Condensed Light</vt:lpstr>
      <vt:lpstr>Arial</vt:lpstr>
      <vt:lpstr>Bebas Neue</vt:lpstr>
      <vt:lpstr>Maven Pro</vt:lpstr>
      <vt:lpstr>Trispace</vt:lpstr>
      <vt:lpstr>Wingdings</vt:lpstr>
      <vt:lpstr>AI App Pitch Deck by Slidesgo</vt:lpstr>
      <vt:lpstr>Запознаване с изкуствения интелект</vt:lpstr>
      <vt:lpstr>Какво ще обсъдим?</vt:lpstr>
      <vt:lpstr>01</vt:lpstr>
      <vt:lpstr>PowerPoint Presentation</vt:lpstr>
      <vt:lpstr>ИИ</vt:lpstr>
      <vt:lpstr>Дълбоко обучение</vt:lpstr>
      <vt:lpstr>Още начини да създадете ИИ</vt:lpstr>
      <vt:lpstr>02</vt:lpstr>
      <vt:lpstr>В бизнеса</vt:lpstr>
      <vt:lpstr>В науката</vt:lpstr>
      <vt:lpstr>„Хората не осъзнават влиянието, което генеративната химия оказва в момента върху проектирането на нови материали и особено върху откриването на лекарства."  През последните две години Insilico е избрала 18 предклинични кандидати, като е използвала генеративен изкуствен интелект. „Обикновено, за да постигнем същата цел, ще ни трябват четири или пет години и вероятно ще ни струва десетократно по-скъпо“.  „Така че сега ИИ позволява значително намаляване на разходите, спестяване на време, увеличаване на вероятността за успех и ви позволява да навлезете в територии, които преди това не са били икономически осъществими. А това вероятно ще направи лекарствата по-евтини и по-достъпни за всички хора на планетата“.</vt:lpstr>
      <vt:lpstr>В изкуството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Бъдещето</vt:lpstr>
      <vt:lpstr>Да разгледаме развитието на GPT-моделите</vt:lpstr>
      <vt:lpstr>Ресурси</vt:lpstr>
      <vt:lpstr>Благодаря за вниманието!</vt:lpstr>
      <vt:lpstr>Сайт на клуба</vt:lpstr>
      <vt:lpstr>Примерни (установени) модели в машинното обучение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Petko</dc:creator>
  <cp:lastModifiedBy>Петко Георгиев Еленкин</cp:lastModifiedBy>
  <cp:revision>54</cp:revision>
  <dcterms:modified xsi:type="dcterms:W3CDTF">2024-09-08T16:18:34Z</dcterms:modified>
</cp:coreProperties>
</file>