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90" r:id="rId6"/>
    <p:sldId id="291" r:id="rId7"/>
    <p:sldId id="292" r:id="rId8"/>
    <p:sldId id="293" r:id="rId9"/>
    <p:sldId id="297" r:id="rId10"/>
    <p:sldId id="294" r:id="rId11"/>
    <p:sldId id="295" r:id="rId12"/>
    <p:sldId id="296" r:id="rId13"/>
    <p:sldId id="298" r:id="rId14"/>
    <p:sldId id="299" r:id="rId15"/>
    <p:sldId id="300" r:id="rId16"/>
    <p:sldId id="301" r:id="rId17"/>
    <p:sldId id="302" r:id="rId18"/>
    <p:sldId id="303" r:id="rId19"/>
    <p:sldId id="305" r:id="rId20"/>
    <p:sldId id="304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374"/>
    <a:srgbClr val="74A8AC"/>
    <a:srgbClr val="E6E6E6"/>
    <a:srgbClr val="398B91"/>
    <a:srgbClr val="C29017"/>
    <a:srgbClr val="2C6C70"/>
    <a:srgbClr val="193C66"/>
    <a:srgbClr val="005D00"/>
    <a:srgbClr val="1B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6" y="-13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EEB03-8583-F64D-BA4F-FA166EB2EC2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375E-93BB-814C-B438-A25600BD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4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67176-91EF-594B-8AF2-7356AB11C41A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924A8-4F33-1F4A-A86F-81B45AC5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76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924A8-4F33-1F4A-A86F-81B45AC5AC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924A8-4F33-1F4A-A86F-81B45AC5AC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404"/>
            <a:ext cx="9144000" cy="68734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79310" y="6427356"/>
            <a:ext cx="101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b="0" i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Verdana"/>
              </a:rPr>
              <a:t>www.ktu.lt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+mn-lt"/>
              <a:cs typeface="Verdana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402080" y="6492240"/>
            <a:ext cx="7487920" cy="152400"/>
            <a:chOff x="0" y="4392278"/>
            <a:chExt cx="8822613" cy="23576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4392278"/>
              <a:ext cx="1778004" cy="2356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1775746" y="4392278"/>
              <a:ext cx="1764350" cy="2356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3537938" y="4392279"/>
              <a:ext cx="1764350" cy="23568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5296850" y="4392279"/>
              <a:ext cx="1764350" cy="23568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flipV="1">
              <a:off x="7058263" y="4392359"/>
              <a:ext cx="1764350" cy="235681"/>
            </a:xfrm>
            <a:prstGeom prst="rect">
              <a:avLst/>
            </a:prstGeom>
            <a:solidFill>
              <a:srgbClr val="39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769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flipV="1">
            <a:off x="0" y="6457767"/>
            <a:ext cx="9154948" cy="4137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67550" y="6508636"/>
            <a:ext cx="101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b="0" i="0" dirty="0" smtClean="0">
                <a:solidFill>
                  <a:schemeClr val="bg1"/>
                </a:solidFill>
                <a:latin typeface="+mn-lt"/>
                <a:cs typeface="Verdana"/>
              </a:rPr>
              <a:t>www.ktu.lt</a:t>
            </a:r>
            <a:endParaRPr lang="en-US" sz="1200" b="0" i="0" dirty="0">
              <a:solidFill>
                <a:schemeClr val="bg1"/>
              </a:solidFill>
              <a:latin typeface="+mn-lt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05586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flipV="1">
            <a:off x="0" y="6457767"/>
            <a:ext cx="9154948" cy="4137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67550" y="6508636"/>
            <a:ext cx="101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b="0" i="0" dirty="0" smtClean="0">
                <a:solidFill>
                  <a:schemeClr val="bg1"/>
                </a:solidFill>
                <a:latin typeface="+mn-lt"/>
                <a:cs typeface="Verdana"/>
              </a:rPr>
              <a:t>www.ktu.lt</a:t>
            </a:r>
            <a:endParaRPr lang="en-US" sz="1200" b="0" i="0" dirty="0">
              <a:solidFill>
                <a:schemeClr val="bg1"/>
              </a:solidFill>
              <a:latin typeface="+mn-lt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5881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flipV="1">
            <a:off x="0" y="6457767"/>
            <a:ext cx="9154948" cy="413742"/>
          </a:xfrm>
          <a:prstGeom prst="rect">
            <a:avLst/>
          </a:prstGeom>
          <a:solidFill>
            <a:srgbClr val="398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67550" y="6508636"/>
            <a:ext cx="101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b="0" i="0" dirty="0" smtClean="0">
                <a:solidFill>
                  <a:schemeClr val="bg1"/>
                </a:solidFill>
                <a:latin typeface="+mn-lt"/>
                <a:cs typeface="Verdana"/>
              </a:rPr>
              <a:t>www.ktu.lt</a:t>
            </a:r>
            <a:endParaRPr lang="en-US" sz="1200" b="0" i="0" dirty="0">
              <a:solidFill>
                <a:schemeClr val="bg1"/>
              </a:solidFill>
              <a:latin typeface="+mn-lt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9328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6457767"/>
            <a:ext cx="9154948" cy="4137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67550" y="6508636"/>
            <a:ext cx="101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Verdana"/>
              </a:rPr>
              <a:t>www.ktu.lt</a:t>
            </a:r>
            <a:endParaRPr lang="en-US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8739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nden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221" y="3169873"/>
            <a:ext cx="7856962" cy="19402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Font typeface="Arial"/>
              <a:buNone/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23212" y="5615509"/>
            <a:ext cx="6619871" cy="4799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604440" y="5421605"/>
            <a:ext cx="7907220" cy="151899"/>
            <a:chOff x="0" y="4392278"/>
            <a:chExt cx="8822613" cy="235762"/>
          </a:xfrm>
        </p:grpSpPr>
        <p:sp>
          <p:nvSpPr>
            <p:cNvPr id="27" name="Rectangle 26"/>
            <p:cNvSpPr/>
            <p:nvPr/>
          </p:nvSpPr>
          <p:spPr>
            <a:xfrm flipV="1">
              <a:off x="0" y="4392278"/>
              <a:ext cx="1778004" cy="2356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V="1">
              <a:off x="1775746" y="4392278"/>
              <a:ext cx="1764350" cy="2356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3537938" y="4392279"/>
              <a:ext cx="1764350" cy="23568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5296850" y="4392279"/>
              <a:ext cx="1764350" cy="23568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7058263" y="4392359"/>
              <a:ext cx="1764350" cy="235681"/>
            </a:xfrm>
            <a:prstGeom prst="rect">
              <a:avLst/>
            </a:prstGeom>
            <a:solidFill>
              <a:srgbClr val="39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KTU LOGAI_LT_white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13" y="479775"/>
            <a:ext cx="5907387" cy="213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ltona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8116" y="2865482"/>
            <a:ext cx="5543100" cy="294776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Font typeface="Arial"/>
              <a:buNone/>
              <a:defRPr sz="7200">
                <a:solidFill>
                  <a:srgbClr val="7F7F7F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TU LOGAI_LT_white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12" y="5507490"/>
            <a:ext cx="2624328" cy="9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lsva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854712" y="3463769"/>
            <a:ext cx="5794394" cy="30410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Font typeface="Arial"/>
              <a:buNone/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TU LOGAI_LT_white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73" y="521762"/>
            <a:ext cx="2624328" cy="9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4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alia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63932" y="2224347"/>
            <a:ext cx="4705948" cy="38761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Font typeface="Arial"/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TU LOGAI_LT_white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9" y="521763"/>
            <a:ext cx="2624328" cy="9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7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anz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32354" y="703883"/>
            <a:ext cx="4705948" cy="38761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Font typeface="Arial"/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TU LOGAI_LT_white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12" y="5507490"/>
            <a:ext cx="2624328" cy="9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ltrama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24764" y="1473545"/>
            <a:ext cx="7514610" cy="38761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Font typeface="Arial"/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TU LOGAI_LT_white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5" y="5507490"/>
            <a:ext cx="2624328" cy="9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1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29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6462141"/>
            <a:ext cx="9168460" cy="41374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67550" y="6508636"/>
            <a:ext cx="101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b="0" i="0" dirty="0" smtClean="0">
                <a:solidFill>
                  <a:schemeClr val="bg1"/>
                </a:solidFill>
                <a:latin typeface="+mn-lt"/>
                <a:cs typeface="Verdana"/>
              </a:rPr>
              <a:t>www.ktu.lt</a:t>
            </a:r>
            <a:endParaRPr lang="en-US" sz="1200" b="0" i="0" dirty="0">
              <a:solidFill>
                <a:schemeClr val="bg1"/>
              </a:solidFill>
              <a:latin typeface="+mn-lt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8750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705600"/>
            <a:ext cx="9144000" cy="152400"/>
            <a:chOff x="0" y="4392278"/>
            <a:chExt cx="8822613" cy="23576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4392278"/>
              <a:ext cx="1778004" cy="2356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1775746" y="4392278"/>
              <a:ext cx="1764350" cy="23568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3537938" y="4392279"/>
              <a:ext cx="1764350" cy="23568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5296850" y="4392279"/>
              <a:ext cx="1764350" cy="23568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7058263" y="4392359"/>
              <a:ext cx="1764350" cy="235681"/>
            </a:xfrm>
            <a:prstGeom prst="rect">
              <a:avLst/>
            </a:prstGeom>
            <a:solidFill>
              <a:srgbClr val="39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7365623" y="379195"/>
            <a:ext cx="1778377" cy="701924"/>
            <a:chOff x="342448" y="6206754"/>
            <a:chExt cx="1428594" cy="563865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722314" y="6265156"/>
              <a:ext cx="1048728" cy="44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i="0" dirty="0" smtClean="0">
                  <a:solidFill>
                    <a:schemeClr val="bg1">
                      <a:lumMod val="65000"/>
                    </a:schemeClr>
                  </a:solidFill>
                  <a:latin typeface="+mn-lt"/>
                  <a:cs typeface="Verdana"/>
                </a:rPr>
                <a:t>KAUNO TECHNOLOGIJOS </a:t>
              </a:r>
            </a:p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i="0" dirty="0" smtClean="0">
                  <a:solidFill>
                    <a:schemeClr val="bg1">
                      <a:lumMod val="65000"/>
                    </a:schemeClr>
                  </a:solidFill>
                  <a:latin typeface="+mn-lt"/>
                  <a:cs typeface="Verdana"/>
                </a:rPr>
                <a:t>UNIVERSITETAS</a:t>
              </a:r>
              <a:endParaRPr lang="en-US" sz="1000" b="0" i="0" dirty="0">
                <a:solidFill>
                  <a:schemeClr val="bg1">
                    <a:lumMod val="65000"/>
                  </a:schemeClr>
                </a:solidFill>
                <a:latin typeface="+mn-lt"/>
                <a:cs typeface="Verdana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342448" y="6206754"/>
              <a:ext cx="391033" cy="56386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 userDrawn="1"/>
        </p:nvSpPr>
        <p:spPr>
          <a:xfrm>
            <a:off x="5857689" y="58272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4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20" r:id="rId3"/>
    <p:sldLayoutId id="2147483809" r:id="rId4"/>
    <p:sldLayoutId id="2147483810" r:id="rId5"/>
    <p:sldLayoutId id="2147483811" r:id="rId6"/>
    <p:sldLayoutId id="2147483823" r:id="rId7"/>
    <p:sldLayoutId id="2147483812" r:id="rId8"/>
    <p:sldLayoutId id="2147483821" r:id="rId9"/>
    <p:sldLayoutId id="2147483813" r:id="rId10"/>
    <p:sldLayoutId id="2147483814" r:id="rId11"/>
    <p:sldLayoutId id="2147483822" r:id="rId12"/>
    <p:sldLayoutId id="214748381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3211" y="3159377"/>
            <a:ext cx="7961915" cy="21412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lt-LT" sz="6000" dirty="0" smtClean="0">
                <a:latin typeface="Sansation Regular"/>
                <a:cs typeface="Sansation Regular"/>
              </a:rPr>
              <a:t>Testavimo metodai</a:t>
            </a:r>
            <a:br>
              <a:rPr lang="lt-LT" sz="6000" dirty="0" smtClean="0">
                <a:latin typeface="Sansation Regular"/>
                <a:cs typeface="Sansation Regular"/>
              </a:rPr>
            </a:br>
            <a:r>
              <a:rPr lang="lt-LT" sz="6000" dirty="0" smtClean="0">
                <a:latin typeface="Sansation Regular"/>
                <a:cs typeface="Sansation Regular"/>
              </a:rPr>
              <a:t>I dalis</a:t>
            </a:r>
            <a:endParaRPr lang="en-US" b="1" dirty="0">
              <a:latin typeface="Sansation Regular"/>
              <a:cs typeface="Sansation Regular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3212" y="5741459"/>
            <a:ext cx="7874084" cy="425376"/>
          </a:xfrm>
        </p:spPr>
        <p:txBody>
          <a:bodyPr/>
          <a:lstStyle/>
          <a:p>
            <a:r>
              <a:rPr lang="en-US" sz="2800" dirty="0" err="1" smtClean="0">
                <a:latin typeface="Sansation Regular"/>
                <a:cs typeface="Sansation Regular"/>
              </a:rPr>
              <a:t>Paruo</a:t>
            </a:r>
            <a:r>
              <a:rPr lang="lt-LT" sz="2800" dirty="0" smtClean="0">
                <a:latin typeface="Sansation Regular"/>
                <a:cs typeface="Sansation Regular"/>
              </a:rPr>
              <a:t>šė: Tautvydas Petkus IFF-1</a:t>
            </a:r>
            <a:br>
              <a:rPr lang="lt-LT" sz="2800" dirty="0" smtClean="0">
                <a:latin typeface="Sansation Regular"/>
                <a:cs typeface="Sansation Regular"/>
              </a:rPr>
            </a:br>
            <a:r>
              <a:rPr lang="lt-LT" sz="2800" dirty="0">
                <a:latin typeface="Sansation Regular"/>
                <a:cs typeface="Sansation Regular"/>
              </a:rPr>
              <a:t>2013 Kaunas</a:t>
            </a:r>
            <a:r>
              <a:rPr lang="en-US" sz="2800" dirty="0">
                <a:latin typeface="Sansation Regular"/>
                <a:cs typeface="Sansation Regular"/>
              </a:rPr>
              <a:t>	</a:t>
            </a:r>
            <a:endParaRPr lang="en-US" sz="2800" dirty="0">
              <a:latin typeface="Sansation Regular"/>
              <a:cs typeface="Sansati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053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63500" cap="rnd">
            <a:noFill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lt-LT" dirty="0" smtClean="0">
                <a:solidFill>
                  <a:schemeClr val="tx1"/>
                </a:solidFill>
                <a:latin typeface="Sansation Bold"/>
                <a:ea typeface="ＭＳ Ｐゴシック" charset="-128"/>
                <a:cs typeface="Sansation Bold"/>
              </a:rPr>
              <a:t>„Juodosios </a:t>
            </a:r>
            <a:r>
              <a:rPr lang="lt-LT" dirty="0">
                <a:solidFill>
                  <a:schemeClr val="tx1"/>
                </a:solidFill>
                <a:latin typeface="Sansation Bold"/>
                <a:ea typeface="ＭＳ Ｐゴシック" charset="-128"/>
                <a:cs typeface="Sansation Bold"/>
              </a:rPr>
              <a:t>dėžės“ testavimas</a:t>
            </a:r>
            <a:endParaRPr lang="lt-LT" dirty="0">
              <a:solidFill>
                <a:schemeClr val="tx1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</p:spTree>
    <p:extLst>
      <p:ext uri="{BB962C8B-B14F-4D97-AF65-F5344CB8AC3E}">
        <p14:creationId xmlns:p14="http://schemas.microsoft.com/office/powerpoint/2010/main" val="108772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0" y="389092"/>
            <a:ext cx="4862945" cy="598687"/>
          </a:xfrm>
          <a:prstGeom prst="rect">
            <a:avLst/>
          </a:prstGeom>
          <a:solidFill>
            <a:srgbClr val="398B9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lt-LT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„Juodosios dėžės“ principai</a:t>
            </a:r>
            <a:endParaRPr lang="lt-LT" sz="2600" dirty="0">
              <a:solidFill>
                <a:schemeClr val="bg1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1637553" y="-191545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kern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13" y="1077023"/>
            <a:ext cx="71654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Ar programa veikia stabiliai ir greitai?</a:t>
            </a:r>
          </a:p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Kokio formato reikšmės gali „nulaužti“ sistemą?</a:t>
            </a:r>
          </a:p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Kokie yra apribojimai ir ribos?</a:t>
            </a:r>
          </a:p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Kokį efektą sistemai turės tam tikro formato duomenys?</a:t>
            </a:r>
            <a:endParaRPr lang="lt-LT" sz="24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  <a:p>
            <a:pPr marL="342900" indent="-342900">
              <a:buFont typeface="Courier New"/>
              <a:buChar char="o"/>
              <a:defRPr/>
            </a:pPr>
            <a:endParaRPr lang="pl-PL" sz="24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  <a:p>
            <a:pPr marL="342900" indent="-342900">
              <a:buFont typeface="Courier New"/>
              <a:buChar char="o"/>
              <a:defRPr/>
            </a:pPr>
            <a:endParaRPr lang="pl-PL" sz="8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4313" y="4315523"/>
            <a:ext cx="71654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sz="3600" b="1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Šis etapas yra vykdomas vėlesniuose testavimo cikluose.</a:t>
            </a:r>
          </a:p>
          <a:p>
            <a:pPr marL="342900" indent="-342900">
              <a:buFont typeface="Courier New"/>
              <a:buChar char="o"/>
              <a:defRPr/>
            </a:pPr>
            <a:endParaRPr lang="pl-PL" sz="24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  <a:p>
            <a:pPr marL="342900" indent="-342900">
              <a:buFont typeface="Courier New"/>
              <a:buChar char="o"/>
              <a:defRPr/>
            </a:pPr>
            <a:endParaRPr lang="pl-PL" sz="8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4407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0" y="389092"/>
            <a:ext cx="4862945" cy="598687"/>
          </a:xfrm>
          <a:prstGeom prst="rect">
            <a:avLst/>
          </a:prstGeom>
          <a:solidFill>
            <a:srgbClr val="398B9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lt-LT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„Juodosios dėžės“ grafai</a:t>
            </a:r>
            <a:endParaRPr lang="lt-LT" sz="2600" dirty="0">
              <a:solidFill>
                <a:schemeClr val="bg1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1637553" y="-191545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kern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13" y="1077023"/>
            <a:ext cx="71654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Programų sistemos inžinierius paruošią grafą, simboliškai pavaizduojantį objektus (viršūnės), objekto parametrus (viršūnių svoriai) ir briaunas tarp viršūnių, paaiškinančius ryšių tipą tarp objektų</a:t>
            </a:r>
            <a:endParaRPr lang="lt-LT" sz="24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  <a:p>
            <a:pPr marL="342900" indent="-342900">
              <a:buFont typeface="Courier New"/>
              <a:buChar char="o"/>
              <a:defRPr/>
            </a:pPr>
            <a:endParaRPr lang="pl-PL" sz="24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  <a:p>
            <a:pPr marL="342900" indent="-342900">
              <a:buFont typeface="Courier New"/>
              <a:buChar char="o"/>
              <a:defRPr/>
            </a:pPr>
            <a:endParaRPr lang="pl-PL" sz="8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grpSp>
        <p:nvGrpSpPr>
          <p:cNvPr id="6" name="Gruppierung 24"/>
          <p:cNvGrpSpPr>
            <a:grpSpLocks/>
          </p:cNvGrpSpPr>
          <p:nvPr/>
        </p:nvGrpSpPr>
        <p:grpSpPr bwMode="auto">
          <a:xfrm>
            <a:off x="3170492" y="4846631"/>
            <a:ext cx="1670748" cy="1654309"/>
            <a:chOff x="3402993" y="1448257"/>
            <a:chExt cx="2083803" cy="2083803"/>
          </a:xfrm>
        </p:grpSpPr>
        <p:sp>
          <p:nvSpPr>
            <p:cNvPr id="7" name="Oval 6"/>
            <p:cNvSpPr/>
            <p:nvPr/>
          </p:nvSpPr>
          <p:spPr>
            <a:xfrm>
              <a:off x="3402993" y="1448257"/>
              <a:ext cx="2083803" cy="2083803"/>
            </a:xfrm>
            <a:prstGeom prst="ellipse">
              <a:avLst/>
            </a:prstGeom>
            <a:noFill/>
            <a:ln w="57150" cap="rnd" cmpd="sng">
              <a:solidFill>
                <a:schemeClr val="bg1"/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1200">
                <a:solidFill>
                  <a:srgbClr val="606060"/>
                </a:solidFill>
              </a:endParaRPr>
            </a:p>
          </p:txBody>
        </p:sp>
        <p:sp>
          <p:nvSpPr>
            <p:cNvPr id="8" name="Textfeld 26"/>
            <p:cNvSpPr txBox="1">
              <a:spLocks noChangeArrowheads="1"/>
            </p:cNvSpPr>
            <p:nvPr/>
          </p:nvSpPr>
          <p:spPr bwMode="auto">
            <a:xfrm>
              <a:off x="3409852" y="1850482"/>
              <a:ext cx="2076944" cy="1279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lt-LT" sz="2000" dirty="0" smtClean="0">
                  <a:solidFill>
                    <a:schemeClr val="bg1"/>
                  </a:solidFill>
                  <a:latin typeface="Sansation" charset="0"/>
                  <a:cs typeface="Sansation" charset="0"/>
                </a:rPr>
                <a:t>Dokumentas</a:t>
              </a:r>
              <a:br>
                <a:rPr lang="lt-LT" sz="2000" dirty="0" smtClean="0">
                  <a:solidFill>
                    <a:schemeClr val="bg1"/>
                  </a:solidFill>
                  <a:latin typeface="Sansation" charset="0"/>
                  <a:cs typeface="Sansation" charset="0"/>
                </a:rPr>
              </a:br>
              <a:r>
                <a:rPr lang="lt-LT" sz="2000" dirty="0" smtClean="0">
                  <a:solidFill>
                    <a:schemeClr val="bg1"/>
                  </a:solidFill>
                  <a:latin typeface="Sansation" charset="0"/>
                  <a:cs typeface="Sansation" charset="0"/>
                </a:rPr>
                <a:t/>
              </a:r>
              <a:br>
                <a:rPr lang="lt-LT" sz="2000" dirty="0" smtClean="0">
                  <a:solidFill>
                    <a:schemeClr val="bg1"/>
                  </a:solidFill>
                  <a:latin typeface="Sansation" charset="0"/>
                  <a:cs typeface="Sansation" charset="0"/>
                </a:rPr>
              </a:br>
              <a:r>
                <a:rPr lang="lt-LT" sz="2000" dirty="0" smtClean="0">
                  <a:solidFill>
                    <a:schemeClr val="bg1"/>
                  </a:solidFill>
                  <a:latin typeface="Sansation" charset="0"/>
                  <a:cs typeface="Sansation" charset="0"/>
                </a:rPr>
                <a:t>(.pdf failas)</a:t>
              </a:r>
              <a:endParaRPr lang="hr-HR" sz="2000" dirty="0">
                <a:solidFill>
                  <a:schemeClr val="bg1"/>
                </a:solidFill>
                <a:latin typeface="Sansation" charset="0"/>
                <a:cs typeface="Sansation" charset="0"/>
              </a:endParaRPr>
            </a:p>
          </p:txBody>
        </p:sp>
      </p:grpSp>
      <p:grpSp>
        <p:nvGrpSpPr>
          <p:cNvPr id="9" name="Gruppierung 24"/>
          <p:cNvGrpSpPr>
            <a:grpSpLocks/>
          </p:cNvGrpSpPr>
          <p:nvPr/>
        </p:nvGrpSpPr>
        <p:grpSpPr bwMode="auto">
          <a:xfrm>
            <a:off x="1261797" y="3050585"/>
            <a:ext cx="1670748" cy="1654309"/>
            <a:chOff x="3402993" y="1448257"/>
            <a:chExt cx="2083803" cy="2083803"/>
          </a:xfrm>
        </p:grpSpPr>
        <p:sp>
          <p:nvSpPr>
            <p:cNvPr id="10" name="Oval 9"/>
            <p:cNvSpPr/>
            <p:nvPr/>
          </p:nvSpPr>
          <p:spPr>
            <a:xfrm>
              <a:off x="3402993" y="1448257"/>
              <a:ext cx="2083803" cy="2083803"/>
            </a:xfrm>
            <a:prstGeom prst="ellipse">
              <a:avLst/>
            </a:prstGeom>
            <a:noFill/>
            <a:ln w="57150" cap="rnd" cmpd="sng">
              <a:solidFill>
                <a:schemeClr val="bg1"/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1200">
                <a:solidFill>
                  <a:srgbClr val="606060"/>
                </a:solidFill>
              </a:endParaRPr>
            </a:p>
          </p:txBody>
        </p:sp>
        <p:sp>
          <p:nvSpPr>
            <p:cNvPr id="11" name="Textfeld 26"/>
            <p:cNvSpPr txBox="1">
              <a:spLocks noChangeArrowheads="1"/>
            </p:cNvSpPr>
            <p:nvPr/>
          </p:nvSpPr>
          <p:spPr bwMode="auto">
            <a:xfrm>
              <a:off x="3409852" y="1656641"/>
              <a:ext cx="2076944" cy="1667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lt-LT" sz="2000" dirty="0" smtClean="0">
                  <a:solidFill>
                    <a:schemeClr val="bg1"/>
                  </a:solidFill>
                  <a:latin typeface="Sansation" charset="0"/>
                  <a:cs typeface="Sansation" charset="0"/>
                </a:rPr>
                <a:t>Failo</a:t>
              </a:r>
              <a:br>
                <a:rPr lang="lt-LT" sz="2000" dirty="0" smtClean="0">
                  <a:solidFill>
                    <a:schemeClr val="bg1"/>
                  </a:solidFill>
                  <a:latin typeface="Sansation" charset="0"/>
                  <a:cs typeface="Sansation" charset="0"/>
                </a:rPr>
              </a:br>
              <a:r>
                <a:rPr lang="lt-LT" sz="2000" dirty="0" smtClean="0">
                  <a:solidFill>
                    <a:schemeClr val="bg1"/>
                  </a:solidFill>
                  <a:latin typeface="Sansation" charset="0"/>
                  <a:cs typeface="Sansation" charset="0"/>
                </a:rPr>
                <a:t>pavadinimo</a:t>
              </a:r>
              <a:br>
                <a:rPr lang="lt-LT" sz="2000" dirty="0" smtClean="0">
                  <a:solidFill>
                    <a:schemeClr val="bg1"/>
                  </a:solidFill>
                  <a:latin typeface="Sansation" charset="0"/>
                  <a:cs typeface="Sansation" charset="0"/>
                </a:rPr>
              </a:br>
              <a:r>
                <a:rPr lang="lt-LT" sz="2000" dirty="0" smtClean="0">
                  <a:solidFill>
                    <a:schemeClr val="bg1"/>
                  </a:solidFill>
                  <a:latin typeface="Sansation" charset="0"/>
                  <a:cs typeface="Sansation" charset="0"/>
                </a:rPr>
                <a:t>laukas</a:t>
              </a:r>
              <a:br>
                <a:rPr lang="lt-LT" sz="2000" dirty="0" smtClean="0">
                  <a:solidFill>
                    <a:schemeClr val="bg1"/>
                  </a:solidFill>
                  <a:latin typeface="Sansation" charset="0"/>
                  <a:cs typeface="Sansation" charset="0"/>
                </a:rPr>
              </a:br>
              <a:r>
                <a:rPr lang="lt-LT" sz="2000" dirty="0" smtClean="0">
                  <a:solidFill>
                    <a:schemeClr val="bg1"/>
                  </a:solidFill>
                  <a:latin typeface="Sansation" charset="0"/>
                  <a:cs typeface="Sansation" charset="0"/>
                </a:rPr>
                <a:t>(tekstas)</a:t>
              </a:r>
              <a:endParaRPr lang="hr-HR" sz="2000" dirty="0">
                <a:solidFill>
                  <a:schemeClr val="bg1"/>
                </a:solidFill>
                <a:latin typeface="Sansation" charset="0"/>
                <a:cs typeface="Sansation" charset="0"/>
              </a:endParaRPr>
            </a:p>
          </p:txBody>
        </p:sp>
      </p:grpSp>
      <p:grpSp>
        <p:nvGrpSpPr>
          <p:cNvPr id="12" name="Gruppierung 24"/>
          <p:cNvGrpSpPr>
            <a:grpSpLocks/>
          </p:cNvGrpSpPr>
          <p:nvPr/>
        </p:nvGrpSpPr>
        <p:grpSpPr bwMode="auto">
          <a:xfrm>
            <a:off x="4916979" y="3050585"/>
            <a:ext cx="1670748" cy="1654309"/>
            <a:chOff x="3402993" y="1448257"/>
            <a:chExt cx="2083803" cy="2083803"/>
          </a:xfrm>
        </p:grpSpPr>
        <p:sp>
          <p:nvSpPr>
            <p:cNvPr id="13" name="Oval 12"/>
            <p:cNvSpPr/>
            <p:nvPr/>
          </p:nvSpPr>
          <p:spPr>
            <a:xfrm>
              <a:off x="3402993" y="1448257"/>
              <a:ext cx="2083803" cy="2083803"/>
            </a:xfrm>
            <a:prstGeom prst="ellipse">
              <a:avLst/>
            </a:prstGeom>
            <a:noFill/>
            <a:ln w="57150" cap="rnd" cmpd="sng">
              <a:solidFill>
                <a:schemeClr val="bg1"/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1200">
                <a:solidFill>
                  <a:srgbClr val="606060"/>
                </a:solidFill>
              </a:endParaRPr>
            </a:p>
          </p:txBody>
        </p:sp>
        <p:sp>
          <p:nvSpPr>
            <p:cNvPr id="14" name="Textfeld 26"/>
            <p:cNvSpPr txBox="1">
              <a:spLocks noChangeArrowheads="1"/>
            </p:cNvSpPr>
            <p:nvPr/>
          </p:nvSpPr>
          <p:spPr bwMode="auto">
            <a:xfrm>
              <a:off x="3409852" y="2238163"/>
              <a:ext cx="2076944" cy="50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lt-LT" sz="2000" dirty="0" smtClean="0">
                  <a:solidFill>
                    <a:schemeClr val="bg1"/>
                  </a:solidFill>
                  <a:latin typeface="Sansation" charset="0"/>
                  <a:cs typeface="Sansation" charset="0"/>
                </a:rPr>
                <a:t>Aplankas</a:t>
              </a:r>
              <a:endParaRPr lang="hr-HR" sz="2000" dirty="0">
                <a:solidFill>
                  <a:schemeClr val="bg1"/>
                </a:solidFill>
                <a:latin typeface="Sansation" charset="0"/>
                <a:cs typeface="Sansation" charset="0"/>
              </a:endParaRPr>
            </a:p>
          </p:txBody>
        </p:sp>
      </p:grpSp>
      <p:pic>
        <p:nvPicPr>
          <p:cNvPr id="15" name="Bild 1" descr="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5166">
            <a:off x="3581823" y="2554440"/>
            <a:ext cx="685875" cy="17082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Bild 1" descr="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47111">
            <a:off x="5151431" y="4832050"/>
            <a:ext cx="536711" cy="13367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Bild 1" descr="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9251">
            <a:off x="3374495" y="3796522"/>
            <a:ext cx="460599" cy="114718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94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0" y="389092"/>
            <a:ext cx="5092700" cy="598687"/>
          </a:xfrm>
          <a:prstGeom prst="rect">
            <a:avLst/>
          </a:prstGeom>
          <a:solidFill>
            <a:srgbClr val="398B9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lt-LT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Ekvivalenčios particijos</a:t>
            </a:r>
            <a:endParaRPr lang="lt-LT" sz="2600" dirty="0">
              <a:solidFill>
                <a:schemeClr val="bg1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1637553" y="-191545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kern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13" y="1077023"/>
            <a:ext cx="71654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Principo tikslas – sukurti kuo mažiau įvairių objektų išsaugojimo atvejų, siekiant išgauti kuo didesnį skaičių klaidų</a:t>
            </a:r>
          </a:p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Naudojama išsaugojime, kai objektas priima kelis tokio pačio tipo kintamuosius</a:t>
            </a:r>
            <a:endParaRPr lang="lt-LT" sz="24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  <a:p>
            <a:pPr marL="342900" indent="-342900">
              <a:buFont typeface="Courier New"/>
              <a:buChar char="o"/>
              <a:defRPr/>
            </a:pPr>
            <a:endParaRPr lang="pl-PL" sz="24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  <a:p>
            <a:pPr marL="342900" indent="-342900">
              <a:buFont typeface="Courier New"/>
              <a:buChar char="o"/>
              <a:defRPr/>
            </a:pPr>
            <a:endParaRPr lang="pl-PL" sz="8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13" y="3687873"/>
            <a:ext cx="9019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>
                    <a:lumMod val="65000"/>
                  </a:schemeClr>
                </a:solidFill>
                <a:latin typeface="Sansation Regular"/>
                <a:cs typeface="Sansation Regular"/>
              </a:rPr>
              <a:t>Strategija – </a:t>
            </a: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paimti iš kiekvienos ribinės particijos po vieną reikšmę.</a:t>
            </a:r>
            <a:endParaRPr lang="pl-PL" sz="24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  <a:p>
            <a:pPr marL="342900" indent="-342900">
              <a:buFont typeface="Courier New"/>
              <a:buChar char="o"/>
              <a:defRPr/>
            </a:pPr>
            <a:endParaRPr lang="pl-PL" sz="8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295400" y="4439258"/>
            <a:ext cx="59715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... -2 -1 0 1 ..... 6 7 ..... 12 13 14 15 ..... </a:t>
            </a:r>
            <a:br>
              <a:rPr kumimoji="0" lang="lt-LT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lt-LT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------------|---------|----------  |---------------------</a:t>
            </a:r>
            <a:br>
              <a:rPr kumimoji="0" lang="lt-LT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lt-LT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lt-LT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Nevalidi</a:t>
            </a:r>
            <a:r>
              <a:rPr kumimoji="0" lang="lt-LT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lt-LT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      </a:t>
            </a:r>
            <a:r>
              <a:rPr kumimoji="0" lang="lt-LT" sz="24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</a:rPr>
              <a:t>Validi </a:t>
            </a:r>
            <a:r>
              <a:rPr kumimoji="0" lang="lt-LT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lt-LT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Nevalidi</a:t>
            </a:r>
            <a:r>
              <a:rPr kumimoji="0" lang="lt-LT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lt-LT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7503" y="5769156"/>
            <a:ext cx="217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Testas: </a:t>
            </a:r>
            <a:r>
              <a:rPr lang="lt-LT" dirty="0" smtClean="0">
                <a:solidFill>
                  <a:srgbClr val="FF0000"/>
                </a:solidFill>
                <a:latin typeface="Sansation Regular"/>
                <a:cs typeface="Sansation Regular"/>
              </a:rPr>
              <a:t>-2</a:t>
            </a: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, </a:t>
            </a:r>
            <a:r>
              <a:rPr lang="lt-LT" dirty="0" smtClean="0">
                <a:solidFill>
                  <a:srgbClr val="00B050"/>
                </a:solidFill>
                <a:latin typeface="Sansation Regular"/>
                <a:cs typeface="Sansation Regular"/>
              </a:rPr>
              <a:t>1</a:t>
            </a: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, </a:t>
            </a:r>
            <a:r>
              <a:rPr lang="lt-LT" dirty="0" smtClean="0">
                <a:solidFill>
                  <a:srgbClr val="00B050"/>
                </a:solidFill>
                <a:latin typeface="Sansation Regular"/>
                <a:cs typeface="Sansation Regular"/>
              </a:rPr>
              <a:t>7</a:t>
            </a: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, </a:t>
            </a:r>
            <a:r>
              <a:rPr lang="lt-LT" dirty="0" smtClean="0">
                <a:solidFill>
                  <a:srgbClr val="FF0000"/>
                </a:solidFill>
                <a:latin typeface="Sansation Regular"/>
                <a:cs typeface="Sansation Regular"/>
              </a:rPr>
              <a:t>13</a:t>
            </a: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 </a:t>
            </a:r>
            <a:endParaRPr lang="pl-PL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616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0" y="389092"/>
            <a:ext cx="6172200" cy="598687"/>
          </a:xfrm>
          <a:prstGeom prst="rect">
            <a:avLst/>
          </a:prstGeom>
          <a:solidFill>
            <a:srgbClr val="398B9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lt-LT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Nepriklausomų komponentų testavimas</a:t>
            </a:r>
            <a:endParaRPr lang="lt-LT" sz="2600" dirty="0">
              <a:solidFill>
                <a:schemeClr val="bg1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1637553" y="-191545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kern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13" y="1077023"/>
            <a:ext cx="71654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Visi komponentai sudaro vieną visumą, tačiau veikia nepriklausomai vienas nuo kito.</a:t>
            </a:r>
          </a:p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Strategija – testuoti kiekvieną atvejį ant kiekvieno komponento, neatsižvelgiant į gretimus komponentus</a:t>
            </a:r>
            <a:endParaRPr lang="pl-PL" sz="24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  <a:p>
            <a:pPr marL="342900" indent="-342900">
              <a:buFont typeface="Courier New"/>
              <a:buChar char="o"/>
              <a:defRPr/>
            </a:pPr>
            <a:endParaRPr lang="pl-PL" sz="8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467" y="4130856"/>
            <a:ext cx="94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Testai:</a:t>
            </a:r>
            <a:endParaRPr lang="pl-PL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466" y="3245304"/>
            <a:ext cx="744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Komponentai- P1, P2, P3.			Reikšmės – 1, 2, 3</a:t>
            </a:r>
            <a:endParaRPr lang="pl-PL" sz="8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3950" y="4068420"/>
            <a:ext cx="9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dirty="0" smtClean="0">
                <a:solidFill>
                  <a:schemeClr val="accent3"/>
                </a:solidFill>
                <a:latin typeface="Sansation Regular"/>
                <a:cs typeface="Sansation Regular"/>
              </a:rPr>
              <a:t>1</a:t>
            </a: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, </a:t>
            </a:r>
            <a:r>
              <a:rPr lang="lt-LT" dirty="0" smtClean="0">
                <a:solidFill>
                  <a:schemeClr val="accent3"/>
                </a:solidFill>
                <a:latin typeface="Sansation Regular"/>
                <a:cs typeface="Sansation Regular"/>
              </a:rPr>
              <a:t>1</a:t>
            </a: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, </a:t>
            </a:r>
            <a:r>
              <a:rPr lang="lt-LT" dirty="0" smtClean="0">
                <a:solidFill>
                  <a:schemeClr val="accent3"/>
                </a:solidFill>
                <a:latin typeface="Sansation Regular"/>
                <a:cs typeface="Sansation Regular"/>
              </a:rPr>
              <a:t>1</a:t>
            </a:r>
            <a:endParaRPr lang="pl-PL" dirty="0" smtClean="0">
              <a:solidFill>
                <a:schemeClr val="accent3"/>
              </a:solidFill>
              <a:latin typeface="Sansation Regular"/>
              <a:cs typeface="Sansation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3950" y="4503274"/>
            <a:ext cx="9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dirty="0">
                <a:solidFill>
                  <a:schemeClr val="accent3"/>
                </a:solidFill>
                <a:latin typeface="Sansation Regular"/>
                <a:cs typeface="Sansation Regular"/>
              </a:rPr>
              <a:t>2</a:t>
            </a: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, 1, 1</a:t>
            </a:r>
            <a:endParaRPr lang="pl-PL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3950" y="4896560"/>
            <a:ext cx="9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dirty="0">
                <a:solidFill>
                  <a:schemeClr val="accent3"/>
                </a:solidFill>
                <a:latin typeface="Sansation Regular"/>
                <a:cs typeface="Sansation Regular"/>
              </a:rPr>
              <a:t>3</a:t>
            </a: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, 1, 1</a:t>
            </a:r>
            <a:endParaRPr lang="pl-PL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5729" y="4503274"/>
            <a:ext cx="9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1, </a:t>
            </a:r>
            <a:r>
              <a:rPr lang="lt-LT" dirty="0" smtClean="0">
                <a:solidFill>
                  <a:schemeClr val="accent3"/>
                </a:solidFill>
                <a:latin typeface="Sansation Regular"/>
                <a:cs typeface="Sansation Regular"/>
              </a:rPr>
              <a:t>2</a:t>
            </a: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, 1</a:t>
            </a:r>
            <a:endParaRPr lang="pl-PL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5728" y="4872606"/>
            <a:ext cx="9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1, </a:t>
            </a:r>
            <a:r>
              <a:rPr lang="lt-LT" dirty="0" smtClean="0">
                <a:solidFill>
                  <a:schemeClr val="accent3"/>
                </a:solidFill>
                <a:latin typeface="Sansation Regular"/>
                <a:cs typeface="Sansation Regular"/>
              </a:rPr>
              <a:t>3</a:t>
            </a: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, 1</a:t>
            </a:r>
            <a:endParaRPr lang="pl-PL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2205" y="4501828"/>
            <a:ext cx="9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1, 1, </a:t>
            </a:r>
            <a:r>
              <a:rPr lang="lt-LT" dirty="0" smtClean="0">
                <a:solidFill>
                  <a:schemeClr val="accent3"/>
                </a:solidFill>
                <a:latin typeface="Sansation Regular"/>
                <a:cs typeface="Sansation Regular"/>
              </a:rPr>
              <a:t>2</a:t>
            </a:r>
            <a:endParaRPr lang="pl-PL" dirty="0" smtClean="0">
              <a:solidFill>
                <a:schemeClr val="accent3"/>
              </a:solidFill>
              <a:latin typeface="Sansation Regular"/>
              <a:cs typeface="Sansation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2204" y="4896560"/>
            <a:ext cx="9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1, 1, </a:t>
            </a:r>
            <a:r>
              <a:rPr lang="lt-LT" dirty="0" smtClean="0">
                <a:solidFill>
                  <a:schemeClr val="accent3"/>
                </a:solidFill>
                <a:latin typeface="Sansation Regular"/>
                <a:cs typeface="Sansation Regular"/>
              </a:rPr>
              <a:t>3</a:t>
            </a:r>
            <a:endParaRPr lang="pl-PL" dirty="0" smtClean="0">
              <a:solidFill>
                <a:schemeClr val="accent3"/>
              </a:solidFill>
              <a:latin typeface="Sansation Regular"/>
              <a:cs typeface="Sansation 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12467" y="5763193"/>
                <a:ext cx="6683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lt-LT" dirty="0" smtClean="0">
                    <a:solidFill>
                      <a:schemeClr val="bg1"/>
                    </a:solidFill>
                    <a:latin typeface="Sansation Regular"/>
                    <a:cs typeface="Sansation Regular"/>
                  </a:rPr>
                  <a:t>Bandant testuoti absoliučiai visus galimus atvejus: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t-L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ansation Regular"/>
                          </a:rPr>
                        </m:ctrlPr>
                      </m:sSupPr>
                      <m:e>
                        <m:r>
                          <a:rPr lang="lt-L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ansation Regular"/>
                          </a:rPr>
                          <m:t>3</m:t>
                        </m:r>
                      </m:e>
                      <m:sup>
                        <m:r>
                          <a:rPr lang="lt-L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ansation Regular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ansation Regular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ansation Regular"/>
                      </a:rPr>
                      <m:t>81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ansation Regular"/>
                      </a:rPr>
                      <m:t> </m:t>
                    </m:r>
                  </m:oMath>
                </a14:m>
                <a:r>
                  <a:rPr lang="lt-LT" dirty="0" smtClean="0">
                    <a:solidFill>
                      <a:schemeClr val="bg1"/>
                    </a:solidFill>
                    <a:latin typeface="Sansation Regular"/>
                    <a:cs typeface="Sansation Regular"/>
                  </a:rPr>
                  <a:t> </a:t>
                </a:r>
                <a:endParaRPr lang="pl-PL" dirty="0" smtClean="0">
                  <a:solidFill>
                    <a:schemeClr val="bg1"/>
                  </a:solidFill>
                  <a:latin typeface="Sansation Regular"/>
                  <a:cs typeface="Sansation Regular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67" y="5763193"/>
                <a:ext cx="66836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21" t="-8197" b="-24590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92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-1" y="416410"/>
            <a:ext cx="7066587" cy="613701"/>
          </a:xfrm>
          <a:prstGeom prst="rect">
            <a:avLst/>
          </a:prstGeom>
          <a:solidFill>
            <a:srgbClr val="398B91"/>
          </a:solidFill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hr-H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Bold"/>
                <a:ea typeface="ＭＳ Ｐゴシック" charset="-128"/>
                <a:cs typeface="Sansation Bold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I</a:t>
            </a:r>
            <a:r>
              <a:rPr lang="lt-LT" sz="28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švados</a:t>
            </a:r>
            <a:endParaRPr lang="lt-LT" sz="2600" dirty="0">
              <a:solidFill>
                <a:schemeClr val="bg1"/>
              </a:solidFill>
              <a:latin typeface="Sansation Regular"/>
              <a:ea typeface="ＭＳ Ｐゴシック" charset="-128"/>
              <a:cs typeface="Sansation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622" y="1639980"/>
            <a:ext cx="68894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Nuo pačios programinės įrangos testuotinumo priklauso, ar prog. </a:t>
            </a:r>
            <a:r>
              <a:rPr lang="lt-LT" sz="2400" dirty="0">
                <a:solidFill>
                  <a:prstClr val="black"/>
                </a:solidFill>
                <a:latin typeface="Sansation Regular"/>
                <a:cs typeface="Sansation Regular"/>
              </a:rPr>
              <a:t>į</a:t>
            </a: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ranga bus efektyviai testuojama</a:t>
            </a:r>
          </a:p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„Baltosios dėžės“ testavimas – ankstyvoji funkcinės dalies testavimo stadija, kurioje testuojama kodo logika</a:t>
            </a:r>
          </a:p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„Juodosios dėžės“ testavimas – vėlyvoji testavimo stadija, kurioje testuojamas funkcionalumas nežinant programinio kodo logikos, tačiau atsižvelgiant į funkcinius reikalavimus</a:t>
            </a:r>
            <a:endParaRPr lang="pl-PL" sz="2400" dirty="0">
              <a:solidFill>
                <a:prstClr val="black"/>
              </a:solidFill>
              <a:latin typeface="Sansation Regular"/>
              <a:cs typeface="Sansati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4324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6140" y="2776158"/>
            <a:ext cx="6016644" cy="38761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lt-LT" sz="7200" dirty="0" smtClean="0">
                <a:solidFill>
                  <a:prstClr val="white"/>
                </a:solidFill>
                <a:latin typeface="Sansation Regular"/>
                <a:ea typeface="ＭＳ Ｐゴシック" charset="-128"/>
                <a:cs typeface="Sansation Regular"/>
              </a:rPr>
              <a:t>Klausimai?</a:t>
            </a:r>
            <a:endParaRPr lang="en-US" sz="7200" dirty="0">
              <a:latin typeface="Sansation Regular"/>
              <a:cs typeface="Sansati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693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-1" y="416410"/>
            <a:ext cx="7066587" cy="613701"/>
          </a:xfrm>
          <a:prstGeom prst="rect">
            <a:avLst/>
          </a:prstGeom>
          <a:solidFill>
            <a:srgbClr val="398B91"/>
          </a:solidFill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hr-H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Bold"/>
                <a:ea typeface="ＭＳ Ｐゴシック" charset="-128"/>
                <a:cs typeface="Sansation Bold"/>
              </a:rPr>
              <a:t>   </a:t>
            </a:r>
            <a:r>
              <a:rPr lang="lt-LT" sz="28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Klausimai JUMS</a:t>
            </a:r>
            <a:endParaRPr lang="lt-LT" sz="2600" dirty="0">
              <a:solidFill>
                <a:schemeClr val="bg1"/>
              </a:solidFill>
              <a:latin typeface="Sansation Regular"/>
              <a:ea typeface="ＭＳ Ｐゴシック" charset="-128"/>
              <a:cs typeface="Sansation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842" y="1077023"/>
            <a:ext cx="516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Kokia programinė įranga turi būti, jog testavimas būtų efektyvus?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377" y="1077023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>
                <a:solidFill>
                  <a:srgbClr val="207374"/>
                </a:solidFill>
                <a:latin typeface="Sansation Bold"/>
                <a:ea typeface="ＭＳ Ｐゴシック" charset="-128"/>
                <a:cs typeface="Sansation Bold"/>
              </a:rPr>
              <a:t>1</a:t>
            </a:r>
            <a:endParaRPr lang="en-US" sz="4800" dirty="0">
              <a:solidFill>
                <a:srgbClr val="20737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8776" y="2092685"/>
            <a:ext cx="606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„Juodosios“ ir „baltosios“ dėžės skirtumai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377" y="1908020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4800" dirty="0" smtClean="0">
                <a:solidFill>
                  <a:srgbClr val="207374"/>
                </a:solidFill>
                <a:latin typeface="Sansation Bold"/>
              </a:rPr>
              <a:t>2</a:t>
            </a:r>
            <a:endParaRPr lang="en-US" sz="4800" dirty="0">
              <a:solidFill>
                <a:srgbClr val="207374"/>
              </a:solidFill>
              <a:latin typeface="Sansation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8776" y="2923682"/>
            <a:ext cx="624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Išeities kodo testavimo paruošimo etapai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5377" y="2739017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4800" dirty="0">
                <a:solidFill>
                  <a:srgbClr val="207374"/>
                </a:solidFill>
                <a:latin typeface="Sansation Bold"/>
                <a:ea typeface="ＭＳ Ｐゴシック" charset="-128"/>
              </a:rPr>
              <a:t>3</a:t>
            </a:r>
            <a:endParaRPr lang="en-US" sz="4800" dirty="0">
              <a:solidFill>
                <a:srgbClr val="20737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8776" y="3939346"/>
            <a:ext cx="592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Paaiškinti ekvivalenčių particijų testavimą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5377" y="3754681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4800" dirty="0" smtClean="0">
                <a:solidFill>
                  <a:srgbClr val="207374"/>
                </a:solidFill>
                <a:latin typeface="Sansation Bold"/>
                <a:ea typeface="ＭＳ Ｐゴシック" charset="-128"/>
              </a:rPr>
              <a:t>4</a:t>
            </a:r>
            <a:endParaRPr lang="en-US" sz="4800" dirty="0">
              <a:solidFill>
                <a:srgbClr val="20737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8776" y="4958026"/>
            <a:ext cx="715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Paaiškinti nepriklausomų komponentų testavimą.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5377" y="4773361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4800" dirty="0">
                <a:solidFill>
                  <a:srgbClr val="207374"/>
                </a:solidFill>
                <a:latin typeface="Sansation Bold"/>
                <a:ea typeface="ＭＳ Ｐゴシック" charset="-128"/>
              </a:rPr>
              <a:t>5</a:t>
            </a:r>
            <a:endParaRPr lang="en-US" sz="4800" dirty="0">
              <a:solidFill>
                <a:srgbClr val="2073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8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78040" y="3309558"/>
            <a:ext cx="7864260" cy="17450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lt-LT" sz="7200" dirty="0" smtClean="0">
                <a:solidFill>
                  <a:prstClr val="white"/>
                </a:solidFill>
                <a:latin typeface="Sansation Regular"/>
                <a:ea typeface="ＭＳ Ｐゴシック" charset="-128"/>
                <a:cs typeface="Sansation Regular"/>
              </a:rPr>
              <a:t>Ačiū už dėmesį</a:t>
            </a:r>
            <a:r>
              <a:rPr lang="en-US" sz="7200" dirty="0" smtClean="0">
                <a:solidFill>
                  <a:prstClr val="white"/>
                </a:solidFill>
                <a:latin typeface="Sansation Regular"/>
                <a:ea typeface="ＭＳ Ｐゴシック" charset="-128"/>
                <a:cs typeface="Sansation Regular"/>
              </a:rPr>
              <a:t>!</a:t>
            </a:r>
            <a:endParaRPr lang="en-US" sz="7200" dirty="0">
              <a:latin typeface="Sansation Regular"/>
              <a:cs typeface="Sansati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-1" y="416410"/>
            <a:ext cx="7066587" cy="613701"/>
          </a:xfrm>
          <a:prstGeom prst="rect">
            <a:avLst/>
          </a:prstGeom>
          <a:solidFill>
            <a:srgbClr val="398B91"/>
          </a:solidFill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hr-H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Bold"/>
                <a:ea typeface="ＭＳ Ｐゴシック" charset="-128"/>
                <a:cs typeface="Sansation Bold"/>
              </a:rPr>
              <a:t>    </a:t>
            </a:r>
            <a:r>
              <a:rPr lang="lt-LT" sz="28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Kas yra testavimas? Kodėl jo reikia?</a:t>
            </a:r>
            <a:endParaRPr lang="lt-LT" sz="2600" dirty="0">
              <a:solidFill>
                <a:schemeClr val="bg1"/>
              </a:solidFill>
              <a:latin typeface="Sansation Regular"/>
              <a:ea typeface="ＭＳ Ｐゴシック" charset="-128"/>
              <a:cs typeface="Sansation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622" y="1639980"/>
            <a:ext cx="68894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Sukūrus programinį kodą, būtina jį pratestuoti prieš atiduodant klientui</a:t>
            </a:r>
          </a:p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Testuotojų tikslas – atrasti visas įmanomas programinės įrangos klaidas ar trūkumus</a:t>
            </a:r>
          </a:p>
          <a:p>
            <a:pPr>
              <a:defRPr/>
            </a:pPr>
            <a:endParaRPr lang="lt-LT" sz="2400" dirty="0" smtClean="0">
              <a:solidFill>
                <a:prstClr val="black"/>
              </a:solidFill>
              <a:latin typeface="Sansation Regular"/>
              <a:cs typeface="Sansation Regular"/>
            </a:endParaRPr>
          </a:p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Kad produktas atkeliautų klientui kokybiškas -  turi būti sukuriamas efektyvus testavimo planas</a:t>
            </a:r>
            <a:endParaRPr lang="pl-PL" sz="2400" dirty="0">
              <a:solidFill>
                <a:prstClr val="black"/>
              </a:solidFill>
              <a:latin typeface="Sansation Regular"/>
              <a:cs typeface="Sansati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5946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0" y="389092"/>
            <a:ext cx="5008418" cy="598687"/>
          </a:xfrm>
          <a:prstGeom prst="rect">
            <a:avLst/>
          </a:prstGeom>
          <a:solidFill>
            <a:srgbClr val="398B9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hr-HR" sz="2600" dirty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	</a:t>
            </a:r>
            <a:r>
              <a:rPr lang="lt-LT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Prog. Įrangos </a:t>
            </a:r>
            <a:r>
              <a:rPr lang="lt-LT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Testuotinumas</a:t>
            </a:r>
            <a:endParaRPr lang="lt-LT" sz="2600" dirty="0">
              <a:solidFill>
                <a:schemeClr val="bg1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1637553" y="-191545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kern="1200" dirty="0"/>
          </a:p>
        </p:txBody>
      </p:sp>
      <p:sp>
        <p:nvSpPr>
          <p:cNvPr id="3" name="Oval 2"/>
          <p:cNvSpPr/>
          <p:nvPr/>
        </p:nvSpPr>
        <p:spPr>
          <a:xfrm>
            <a:off x="300640" y="2103984"/>
            <a:ext cx="1767361" cy="1714709"/>
          </a:xfrm>
          <a:prstGeom prst="ellipse">
            <a:avLst/>
          </a:prstGeom>
          <a:solidFill>
            <a:schemeClr val="bg1"/>
          </a:solidFill>
          <a:ln w="63500" cmpd="sng">
            <a:solidFill>
              <a:srgbClr val="398B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feld 6"/>
          <p:cNvSpPr txBox="1">
            <a:spLocks noChangeArrowheads="1"/>
          </p:cNvSpPr>
          <p:nvPr/>
        </p:nvSpPr>
        <p:spPr bwMode="auto">
          <a:xfrm>
            <a:off x="90738" y="2698551"/>
            <a:ext cx="2187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Regular"/>
                <a:cs typeface="Sansation Regular"/>
              </a:rPr>
              <a:t>Operatyvumas</a:t>
            </a: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Sansation Regular"/>
              <a:cs typeface="Sansation Regular"/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2818225" y="3339946"/>
            <a:ext cx="3262269" cy="57163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  <a:defRPr/>
            </a:pPr>
            <a:r>
              <a:rPr lang="lt-LT" sz="3600" dirty="0" smtClean="0">
                <a:solidFill>
                  <a:srgbClr val="74A8AC"/>
                </a:solidFill>
                <a:latin typeface="Sansation Bold"/>
                <a:ea typeface="ＭＳ Ｐゴシック" charset="-128"/>
                <a:cs typeface="Sansation Bold"/>
              </a:rPr>
              <a:t>Testuotinumas</a:t>
            </a:r>
            <a:endParaRPr lang="hr-HR" sz="3600" dirty="0">
              <a:solidFill>
                <a:srgbClr val="74A8AC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  <p:pic>
        <p:nvPicPr>
          <p:cNvPr id="12" name="Bild 28" descr="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96463">
            <a:off x="2388993" y="4257493"/>
            <a:ext cx="747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2261867" y="1117205"/>
            <a:ext cx="1767361" cy="1714709"/>
          </a:xfrm>
          <a:prstGeom prst="ellipse">
            <a:avLst/>
          </a:prstGeom>
          <a:solidFill>
            <a:schemeClr val="bg1"/>
          </a:solidFill>
          <a:ln w="63500" cmpd="sng">
            <a:solidFill>
              <a:srgbClr val="398B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feld 6"/>
          <p:cNvSpPr txBox="1">
            <a:spLocks noChangeArrowheads="1"/>
          </p:cNvSpPr>
          <p:nvPr/>
        </p:nvSpPr>
        <p:spPr bwMode="auto">
          <a:xfrm>
            <a:off x="2051964" y="1774504"/>
            <a:ext cx="2187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Regular"/>
                <a:cs typeface="Sansation Regular"/>
              </a:rPr>
              <a:t>Vizualizacija</a:t>
            </a: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Sansation Regular"/>
              <a:cs typeface="Sansation Regular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70252" y="1057664"/>
            <a:ext cx="1767361" cy="1714709"/>
          </a:xfrm>
          <a:prstGeom prst="ellipse">
            <a:avLst/>
          </a:prstGeom>
          <a:solidFill>
            <a:schemeClr val="bg1"/>
          </a:solidFill>
          <a:ln w="63500" cmpd="sng">
            <a:solidFill>
              <a:srgbClr val="398B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Textfeld 6"/>
          <p:cNvSpPr txBox="1">
            <a:spLocks noChangeArrowheads="1"/>
          </p:cNvSpPr>
          <p:nvPr/>
        </p:nvSpPr>
        <p:spPr bwMode="auto">
          <a:xfrm>
            <a:off x="4360348" y="1714479"/>
            <a:ext cx="2187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Regular"/>
                <a:cs typeface="Sansation Regular"/>
              </a:rPr>
              <a:t>Valdymas</a:t>
            </a: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Sansation Regular"/>
              <a:cs typeface="Sansation Regular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57420" y="2132559"/>
            <a:ext cx="1767361" cy="1714709"/>
          </a:xfrm>
          <a:prstGeom prst="ellipse">
            <a:avLst/>
          </a:prstGeom>
          <a:solidFill>
            <a:schemeClr val="bg1"/>
          </a:solidFill>
          <a:ln w="63500" cmpd="sng">
            <a:solidFill>
              <a:srgbClr val="398B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Textfeld 6"/>
          <p:cNvSpPr txBox="1">
            <a:spLocks noChangeArrowheads="1"/>
          </p:cNvSpPr>
          <p:nvPr/>
        </p:nvSpPr>
        <p:spPr bwMode="auto">
          <a:xfrm>
            <a:off x="6547517" y="2632530"/>
            <a:ext cx="21871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Regular"/>
                <a:cs typeface="Sansation Regular"/>
              </a:rPr>
              <a:t>Protinga</a:t>
            </a:r>
            <a:b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Regular"/>
                <a:cs typeface="Sansation Regular"/>
              </a:rPr>
            </a:br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Regular"/>
                <a:cs typeface="Sansation Regular"/>
              </a:rPr>
              <a:t>struktūra</a:t>
            </a: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Sansation Regular"/>
              <a:cs typeface="Sansation Regular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12615" y="4710037"/>
            <a:ext cx="1767361" cy="1714709"/>
          </a:xfrm>
          <a:prstGeom prst="ellipse">
            <a:avLst/>
          </a:prstGeom>
          <a:solidFill>
            <a:schemeClr val="bg1"/>
          </a:solidFill>
          <a:ln w="63500" cmpd="sng">
            <a:solidFill>
              <a:srgbClr val="398B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Textfeld 6"/>
          <p:cNvSpPr txBox="1">
            <a:spLocks noChangeArrowheads="1"/>
          </p:cNvSpPr>
          <p:nvPr/>
        </p:nvSpPr>
        <p:spPr bwMode="auto">
          <a:xfrm>
            <a:off x="5802711" y="5367336"/>
            <a:ext cx="2187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Regular"/>
                <a:cs typeface="Sansation Regular"/>
              </a:rPr>
              <a:t>Paprastumas</a:t>
            </a: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Sansation Regular"/>
              <a:cs typeface="Sansation Regular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476667" y="4710037"/>
            <a:ext cx="1767361" cy="1714709"/>
          </a:xfrm>
          <a:prstGeom prst="ellipse">
            <a:avLst/>
          </a:prstGeom>
          <a:solidFill>
            <a:schemeClr val="bg1"/>
          </a:solidFill>
          <a:ln w="63500" cmpd="sng">
            <a:solidFill>
              <a:srgbClr val="398B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Textfeld 6"/>
          <p:cNvSpPr txBox="1">
            <a:spLocks noChangeArrowheads="1"/>
          </p:cNvSpPr>
          <p:nvPr/>
        </p:nvSpPr>
        <p:spPr bwMode="auto">
          <a:xfrm>
            <a:off x="3266763" y="5367336"/>
            <a:ext cx="2187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Regular"/>
                <a:cs typeface="Sansation Regular"/>
              </a:rPr>
              <a:t>Stabilumas</a:t>
            </a: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Sansation Regular"/>
              <a:cs typeface="Sansation Regular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3501" y="4440257"/>
            <a:ext cx="2168829" cy="1984489"/>
          </a:xfrm>
          <a:prstGeom prst="ellipse">
            <a:avLst/>
          </a:prstGeom>
          <a:solidFill>
            <a:schemeClr val="bg1"/>
          </a:solidFill>
          <a:ln w="63500" cmpd="sng">
            <a:solidFill>
              <a:srgbClr val="398B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Textfeld 6"/>
          <p:cNvSpPr txBox="1">
            <a:spLocks noChangeArrowheads="1"/>
          </p:cNvSpPr>
          <p:nvPr/>
        </p:nvSpPr>
        <p:spPr bwMode="auto">
          <a:xfrm>
            <a:off x="465163" y="5269044"/>
            <a:ext cx="2187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Regular"/>
                <a:cs typeface="Sansation Regular"/>
              </a:rPr>
              <a:t>Suprantamumas</a:t>
            </a: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Sansation Regular"/>
              <a:cs typeface="Sansation Regular"/>
            </a:endParaRPr>
          </a:p>
        </p:txBody>
      </p:sp>
      <p:pic>
        <p:nvPicPr>
          <p:cNvPr id="32" name="Bild 28" descr="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29473">
            <a:off x="2105906" y="3373327"/>
            <a:ext cx="747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Bild 28" descr="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08120">
            <a:off x="4011904" y="4200101"/>
            <a:ext cx="747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Bild 28" descr="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5503">
            <a:off x="5706638" y="4159214"/>
            <a:ext cx="747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Bild 28" descr="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8935">
            <a:off x="6003458" y="3305443"/>
            <a:ext cx="747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Bild 28" descr="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48473">
            <a:off x="3496653" y="2975496"/>
            <a:ext cx="747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Bild 28" descr="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80744">
            <a:off x="4544002" y="2955460"/>
            <a:ext cx="747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01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46" y="3956356"/>
            <a:ext cx="2281218" cy="22812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7" y="1692647"/>
            <a:ext cx="2237974" cy="22379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58" y="3947866"/>
            <a:ext cx="2342242" cy="22724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-560" r="-1051" b="560"/>
          <a:stretch/>
        </p:blipFill>
        <p:spPr>
          <a:xfrm>
            <a:off x="167125" y="1675403"/>
            <a:ext cx="2342241" cy="22724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itle 6"/>
          <p:cNvSpPr txBox="1">
            <a:spLocks/>
          </p:cNvSpPr>
          <p:nvPr/>
        </p:nvSpPr>
        <p:spPr>
          <a:xfrm>
            <a:off x="0" y="389092"/>
            <a:ext cx="4862945" cy="598687"/>
          </a:xfrm>
          <a:prstGeom prst="rect">
            <a:avLst/>
          </a:prstGeom>
          <a:solidFill>
            <a:srgbClr val="398B9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hr-HR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	</a:t>
            </a:r>
            <a:r>
              <a:rPr lang="lt-LT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Kada testavimas yra geras?</a:t>
            </a:r>
            <a:endParaRPr lang="lt-LT" sz="2600" dirty="0">
              <a:solidFill>
                <a:schemeClr val="bg1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1637553" y="-191545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kern="1200" dirty="0"/>
          </a:p>
        </p:txBody>
      </p:sp>
      <p:sp>
        <p:nvSpPr>
          <p:cNvPr id="28" name="Oval 27"/>
          <p:cNvSpPr/>
          <p:nvPr/>
        </p:nvSpPr>
        <p:spPr>
          <a:xfrm>
            <a:off x="167125" y="1675403"/>
            <a:ext cx="2342241" cy="2272463"/>
          </a:xfrm>
          <a:prstGeom prst="ellipse">
            <a:avLst/>
          </a:prstGeom>
          <a:noFill/>
          <a:ln w="63500" cmpd="sng">
            <a:solidFill>
              <a:srgbClr val="398B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Textfeld 6"/>
          <p:cNvSpPr txBox="1">
            <a:spLocks noChangeArrowheads="1"/>
          </p:cNvSpPr>
          <p:nvPr/>
        </p:nvSpPr>
        <p:spPr bwMode="auto">
          <a:xfrm>
            <a:off x="169959" y="1033946"/>
            <a:ext cx="23422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Regular"/>
                <a:cs typeface="Sansation Regular"/>
              </a:rPr>
              <a:t>Didelė tikimybė rasti klaidą</a:t>
            </a: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Sansation Regular"/>
              <a:cs typeface="Sansation Regular"/>
            </a:endParaRPr>
          </a:p>
        </p:txBody>
      </p:sp>
      <p:sp>
        <p:nvSpPr>
          <p:cNvPr id="39" name="Textfeld 6"/>
          <p:cNvSpPr txBox="1">
            <a:spLocks noChangeArrowheads="1"/>
          </p:cNvSpPr>
          <p:nvPr/>
        </p:nvSpPr>
        <p:spPr bwMode="auto">
          <a:xfrm>
            <a:off x="2153558" y="3547756"/>
            <a:ext cx="2342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Regular"/>
                <a:cs typeface="Sansation Regular"/>
              </a:rPr>
              <a:t>Nesikartojimas</a:t>
            </a: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Sansation Regular"/>
              <a:cs typeface="Sansation Regular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237797" y="1675403"/>
            <a:ext cx="2342241" cy="2272463"/>
          </a:xfrm>
          <a:prstGeom prst="ellipse">
            <a:avLst/>
          </a:prstGeom>
          <a:noFill/>
          <a:ln w="63500" cmpd="sng">
            <a:solidFill>
              <a:srgbClr val="398B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Textfeld 6"/>
          <p:cNvSpPr txBox="1">
            <a:spLocks noChangeArrowheads="1"/>
          </p:cNvSpPr>
          <p:nvPr/>
        </p:nvSpPr>
        <p:spPr bwMode="auto">
          <a:xfrm>
            <a:off x="3828652" y="1275293"/>
            <a:ext cx="31605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Regular"/>
                <a:cs typeface="Sansation Regular"/>
              </a:rPr>
              <a:t>Prioritetinis testas</a:t>
            </a: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Sansation Regular"/>
              <a:cs typeface="Sansation Regular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22035" y="3947866"/>
            <a:ext cx="2342241" cy="2272463"/>
          </a:xfrm>
          <a:prstGeom prst="ellipse">
            <a:avLst/>
          </a:prstGeom>
          <a:noFill/>
          <a:ln w="63500" cmpd="sng">
            <a:solidFill>
              <a:srgbClr val="398B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Textfeld 6"/>
          <p:cNvSpPr txBox="1">
            <a:spLocks noChangeArrowheads="1"/>
          </p:cNvSpPr>
          <p:nvPr/>
        </p:nvSpPr>
        <p:spPr bwMode="auto">
          <a:xfrm>
            <a:off x="6451037" y="3239980"/>
            <a:ext cx="23422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 Regular"/>
                <a:cs typeface="Sansation Regular"/>
              </a:rPr>
              <a:t>Nei paprastas, nei sudėtingas</a:t>
            </a: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Sansation Regular"/>
              <a:cs typeface="Sansation Regular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153558" y="3947866"/>
            <a:ext cx="2342241" cy="2272463"/>
          </a:xfrm>
          <a:prstGeom prst="ellipse">
            <a:avLst/>
          </a:prstGeom>
          <a:noFill/>
          <a:ln w="63500" cmpd="sng">
            <a:solidFill>
              <a:srgbClr val="398B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5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6"/>
          <p:cNvSpPr txBox="1">
            <a:spLocks/>
          </p:cNvSpPr>
          <p:nvPr/>
        </p:nvSpPr>
        <p:spPr>
          <a:xfrm>
            <a:off x="0" y="0"/>
            <a:ext cx="5156200" cy="6730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endParaRPr lang="lt-LT" sz="2600" dirty="0">
              <a:solidFill>
                <a:schemeClr val="bg1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1497853" y="-191545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kern="1200" dirty="0"/>
          </a:p>
        </p:txBody>
      </p:sp>
      <p:sp>
        <p:nvSpPr>
          <p:cNvPr id="18" name="Title 6"/>
          <p:cNvSpPr txBox="1">
            <a:spLocks/>
          </p:cNvSpPr>
          <p:nvPr/>
        </p:nvSpPr>
        <p:spPr>
          <a:xfrm>
            <a:off x="3987800" y="1076528"/>
            <a:ext cx="5156200" cy="56544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endParaRPr lang="lt-LT" sz="2600" dirty="0">
              <a:solidFill>
                <a:schemeClr val="bg1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  <p:sp>
        <p:nvSpPr>
          <p:cNvPr id="16" name="Title 6"/>
          <p:cNvSpPr txBox="1">
            <a:spLocks/>
          </p:cNvSpPr>
          <p:nvPr/>
        </p:nvSpPr>
        <p:spPr>
          <a:xfrm>
            <a:off x="3987800" y="1076529"/>
            <a:ext cx="5156200" cy="598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hr-HR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	</a:t>
            </a:r>
            <a:r>
              <a:rPr lang="lt-LT" sz="2600" dirty="0" smtClean="0">
                <a:latin typeface="Sansation Bold"/>
                <a:ea typeface="ＭＳ Ｐゴシック" charset="-128"/>
                <a:cs typeface="Sansation Bold"/>
              </a:rPr>
              <a:t>„Baltosios dėžės“ testavimas</a:t>
            </a:r>
            <a:endParaRPr lang="lt-LT" sz="2600" dirty="0">
              <a:latin typeface="Sansation Bold"/>
              <a:ea typeface="ＭＳ Ｐゴシック" charset="-128"/>
              <a:cs typeface="Sansation Bold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0" y="389092"/>
            <a:ext cx="5156200" cy="598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hr-HR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	</a:t>
            </a:r>
            <a:r>
              <a:rPr lang="lt-LT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„Juodosios dėžės“ testavimas</a:t>
            </a:r>
            <a:endParaRPr lang="lt-LT" sz="2600" dirty="0">
              <a:solidFill>
                <a:schemeClr val="bg1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143" y="1105101"/>
            <a:ext cx="3672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Viskas – vartotojo sąsajoje</a:t>
            </a:r>
            <a:endParaRPr lang="pl-PL" sz="24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0143" y="2565399"/>
            <a:ext cx="980157" cy="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30300" y="2303929"/>
            <a:ext cx="1588247" cy="5229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lt-LT" sz="1600" b="1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Juodoji dėžė</a:t>
            </a:r>
            <a:endParaRPr lang="lt-LT" sz="1600" b="1" kern="1200" dirty="0">
              <a:solidFill>
                <a:prstClr val="black"/>
              </a:solidFill>
              <a:latin typeface="Sansation Regular"/>
              <a:cs typeface="Sansation Regular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18547" y="2565399"/>
            <a:ext cx="723900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5468" y="219534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>
                <a:solidFill>
                  <a:schemeClr val="bg1"/>
                </a:solidFill>
              </a:rPr>
              <a:t>Įvestis</a:t>
            </a:r>
            <a:endParaRPr lang="lt-LT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19294" y="2161098"/>
            <a:ext cx="85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>
                <a:solidFill>
                  <a:schemeClr val="bg1"/>
                </a:solidFill>
              </a:rPr>
              <a:t>Išvestis</a:t>
            </a:r>
            <a:endParaRPr lang="lt-LT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468" y="3058464"/>
            <a:ext cx="3672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Nereikalaujama žinoti programos kodo struktūros</a:t>
            </a:r>
            <a:endParaRPr lang="pl-PL" sz="2400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5468" y="4245821"/>
            <a:ext cx="3672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Testuotojas žino, ką programa daro, bet nežino </a:t>
            </a:r>
            <a:r>
              <a:rPr lang="lt-LT" sz="2400" b="1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KAIP daro</a:t>
            </a:r>
            <a:endParaRPr lang="pl-PL" sz="2400" b="1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26754" y="1765298"/>
            <a:ext cx="4915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latin typeface="Sansation Regular"/>
                <a:cs typeface="Sansation Regular"/>
              </a:rPr>
              <a:t>Svarbiausia – logikos teisingumas</a:t>
            </a:r>
            <a:endParaRPr lang="pl-PL" sz="2400" dirty="0" smtClean="0">
              <a:latin typeface="Sansation Regular"/>
              <a:cs typeface="Sansation 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26754" y="2642965"/>
            <a:ext cx="4915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latin typeface="Sansation Regular"/>
                <a:cs typeface="Sansation Regular"/>
              </a:rPr>
              <a:t>Reikalaujamos programavimo žinios</a:t>
            </a:r>
            <a:endParaRPr lang="pl-PL" sz="2400" dirty="0" smtClean="0">
              <a:latin typeface="Sansation Regular"/>
              <a:cs typeface="Sansation Regula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56182" y="3427796"/>
            <a:ext cx="491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latin typeface="Sansation Regular"/>
                <a:cs typeface="Sansation Regular"/>
              </a:rPr>
              <a:t>Atliekama išeities kode</a:t>
            </a:r>
            <a:endParaRPr lang="pl-PL" sz="2400" dirty="0" smtClean="0">
              <a:latin typeface="Sansation Regular"/>
              <a:cs typeface="Sansation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41224" y="3933898"/>
            <a:ext cx="4915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latin typeface="Sansation Regular"/>
                <a:cs typeface="Sansation Regular"/>
              </a:rPr>
              <a:t>Būtinai turi būti pratestuota kiekvienas situacija bent kartą</a:t>
            </a:r>
            <a:endParaRPr lang="pl-PL" sz="2400" dirty="0" smtClean="0">
              <a:latin typeface="Sansation Regular"/>
              <a:cs typeface="Sansation Regula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6182" y="4686982"/>
            <a:ext cx="4915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latin typeface="Sansation Regular"/>
                <a:cs typeface="Sansation Regular"/>
              </a:rPr>
              <a:t>Dažniausiai atliekama pačių programuotojų</a:t>
            </a:r>
            <a:endParaRPr lang="pl-PL" sz="2400" dirty="0" smtClean="0">
              <a:latin typeface="Sansation Regular"/>
              <a:cs typeface="Sansation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41224" y="5562416"/>
            <a:ext cx="4915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latin typeface="Sansation Regular"/>
                <a:cs typeface="Sansation Regular"/>
              </a:rPr>
              <a:t>Patikrinamas duomenų teisingumas</a:t>
            </a:r>
            <a:endParaRPr lang="pl-PL" sz="2400" dirty="0" smtClean="0">
              <a:latin typeface="Sansation Regular"/>
              <a:cs typeface="Sansation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5468" y="5422002"/>
            <a:ext cx="3672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schemeClr val="bg1"/>
                </a:solidFill>
                <a:latin typeface="Sansation Regular"/>
                <a:cs typeface="Sansation Regular"/>
              </a:rPr>
              <a:t>Ieško trūkstamų programos dalių</a:t>
            </a:r>
            <a:endParaRPr lang="pl-PL" sz="2400" b="1" dirty="0" smtClean="0">
              <a:solidFill>
                <a:schemeClr val="bg1"/>
              </a:solidFill>
              <a:latin typeface="Sansation Regular"/>
              <a:cs typeface="Sansati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8067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64" y="1473545"/>
            <a:ext cx="5114036" cy="2946055"/>
          </a:xfrm>
          <a:ln w="63500" cap="rnd">
            <a:noFill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lt-LT" dirty="0">
                <a:latin typeface="Sansation Bold"/>
                <a:ea typeface="ＭＳ Ｐゴシック" charset="-128"/>
                <a:cs typeface="Sansation Bold"/>
              </a:rPr>
              <a:t>„Baltosios dėžės“ testavimas</a:t>
            </a:r>
            <a:endParaRPr lang="lt-LT" dirty="0">
              <a:latin typeface="Sansation Bold"/>
              <a:ea typeface="ＭＳ Ｐゴシック" charset="-128"/>
              <a:cs typeface="Sansation Bold"/>
            </a:endParaRPr>
          </a:p>
        </p:txBody>
      </p:sp>
    </p:spTree>
    <p:extLst>
      <p:ext uri="{BB962C8B-B14F-4D97-AF65-F5344CB8AC3E}">
        <p14:creationId xmlns:p14="http://schemas.microsoft.com/office/powerpoint/2010/main" val="71454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0" y="389092"/>
            <a:ext cx="4862945" cy="598687"/>
          </a:xfrm>
          <a:prstGeom prst="rect">
            <a:avLst/>
          </a:prstGeom>
          <a:solidFill>
            <a:srgbClr val="398B9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lt-LT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Testavimo eigos grafas</a:t>
            </a:r>
            <a:endParaRPr lang="lt-LT" sz="2600" dirty="0">
              <a:solidFill>
                <a:schemeClr val="bg1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1637553" y="-191545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kern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13" y="1077023"/>
            <a:ext cx="688940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Reikalinga suprasti testuotojui veiksmų eigą, funkcijos logiką</a:t>
            </a:r>
          </a:p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Naudinga planuojant testavimo</a:t>
            </a:r>
            <a:b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</a:b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scenarijus įsitikinant, jog </a:t>
            </a:r>
            <a:b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</a:b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kiekvienas įmanomas atvejis </a:t>
            </a:r>
            <a:b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</a:b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bus pratestuotas</a:t>
            </a:r>
            <a:endParaRPr lang="pl-PL" sz="2400" dirty="0" smtClean="0">
              <a:solidFill>
                <a:prstClr val="black"/>
              </a:solidFill>
              <a:latin typeface="Sansation Regular"/>
              <a:cs typeface="Sansation Regular"/>
            </a:endParaRPr>
          </a:p>
          <a:p>
            <a:pPr marL="342900" indent="-342900">
              <a:buFont typeface="Courier New"/>
              <a:buChar char="o"/>
              <a:defRPr/>
            </a:pPr>
            <a:endParaRPr lang="pl-PL" sz="800" dirty="0" smtClean="0">
              <a:solidFill>
                <a:prstClr val="black"/>
              </a:solidFill>
              <a:latin typeface="Sansation Regular"/>
              <a:cs typeface="Sansation Regula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140" y="1543546"/>
            <a:ext cx="3967164" cy="1153656"/>
          </a:xfrm>
          <a:prstGeom prst="rect">
            <a:avLst/>
          </a:prstGeom>
        </p:spPr>
      </p:pic>
      <p:grpSp>
        <p:nvGrpSpPr>
          <p:cNvPr id="118" name="Gruppierung 24"/>
          <p:cNvGrpSpPr>
            <a:grpSpLocks/>
          </p:cNvGrpSpPr>
          <p:nvPr/>
        </p:nvGrpSpPr>
        <p:grpSpPr bwMode="auto">
          <a:xfrm>
            <a:off x="596777" y="4679912"/>
            <a:ext cx="736723" cy="778852"/>
            <a:chOff x="3402993" y="1448257"/>
            <a:chExt cx="2083803" cy="2083803"/>
          </a:xfrm>
        </p:grpSpPr>
        <p:sp>
          <p:nvSpPr>
            <p:cNvPr id="119" name="Oval 118"/>
            <p:cNvSpPr/>
            <p:nvPr/>
          </p:nvSpPr>
          <p:spPr>
            <a:xfrm>
              <a:off x="3402993" y="1448257"/>
              <a:ext cx="2083803" cy="2083803"/>
            </a:xfrm>
            <a:prstGeom prst="ellipse">
              <a:avLst/>
            </a:prstGeom>
            <a:noFill/>
            <a:ln w="57150" cap="rnd" cmpd="sng">
              <a:solidFill>
                <a:schemeClr val="bg1">
                  <a:lumMod val="65000"/>
                </a:schemeClr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1200">
                <a:solidFill>
                  <a:srgbClr val="606060"/>
                </a:solidFill>
              </a:endParaRPr>
            </a:p>
          </p:txBody>
        </p:sp>
        <p:sp>
          <p:nvSpPr>
            <p:cNvPr id="120" name="Textfeld 26"/>
            <p:cNvSpPr txBox="1">
              <a:spLocks noChangeArrowheads="1"/>
            </p:cNvSpPr>
            <p:nvPr/>
          </p:nvSpPr>
          <p:spPr bwMode="auto">
            <a:xfrm>
              <a:off x="3406421" y="1878771"/>
              <a:ext cx="2076944" cy="1070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lt-LT" sz="2000" dirty="0" smtClean="0">
                  <a:solidFill>
                    <a:srgbClr val="606060"/>
                  </a:solidFill>
                  <a:latin typeface="Sansation" charset="0"/>
                  <a:cs typeface="Sansation" charset="0"/>
                </a:rPr>
                <a:t>1</a:t>
              </a:r>
              <a:endParaRPr lang="hr-HR" sz="2000" dirty="0">
                <a:solidFill>
                  <a:srgbClr val="606060"/>
                </a:solidFill>
                <a:latin typeface="Sansation" charset="0"/>
                <a:cs typeface="Sansation" charset="0"/>
              </a:endParaRPr>
            </a:p>
          </p:txBody>
        </p:sp>
      </p:grpSp>
      <p:pic>
        <p:nvPicPr>
          <p:cNvPr id="134" name="Bild 58" descr="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97411">
            <a:off x="1341852" y="5379079"/>
            <a:ext cx="644739" cy="55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Bild 1" descr="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703336" y="2617563"/>
            <a:ext cx="1156423" cy="249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2" name="Gruppierung 24"/>
          <p:cNvGrpSpPr>
            <a:grpSpLocks/>
          </p:cNvGrpSpPr>
          <p:nvPr/>
        </p:nvGrpSpPr>
        <p:grpSpPr bwMode="auto">
          <a:xfrm>
            <a:off x="2063110" y="3761749"/>
            <a:ext cx="736723" cy="778852"/>
            <a:chOff x="3402993" y="1448257"/>
            <a:chExt cx="2083803" cy="2083803"/>
          </a:xfrm>
        </p:grpSpPr>
        <p:sp>
          <p:nvSpPr>
            <p:cNvPr id="143" name="Oval 142"/>
            <p:cNvSpPr/>
            <p:nvPr/>
          </p:nvSpPr>
          <p:spPr>
            <a:xfrm>
              <a:off x="3402993" y="1448257"/>
              <a:ext cx="2083803" cy="2083803"/>
            </a:xfrm>
            <a:prstGeom prst="ellipse">
              <a:avLst/>
            </a:prstGeom>
            <a:noFill/>
            <a:ln w="57150" cap="rnd" cmpd="sng">
              <a:solidFill>
                <a:schemeClr val="bg1">
                  <a:lumMod val="65000"/>
                </a:schemeClr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1200">
                <a:solidFill>
                  <a:srgbClr val="606060"/>
                </a:solidFill>
              </a:endParaRPr>
            </a:p>
          </p:txBody>
        </p:sp>
        <p:sp>
          <p:nvSpPr>
            <p:cNvPr id="144" name="Textfeld 26"/>
            <p:cNvSpPr txBox="1">
              <a:spLocks noChangeArrowheads="1"/>
            </p:cNvSpPr>
            <p:nvPr/>
          </p:nvSpPr>
          <p:spPr bwMode="auto">
            <a:xfrm>
              <a:off x="3406421" y="1878771"/>
              <a:ext cx="2076944" cy="1070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lt-LT" sz="2000" dirty="0" smtClean="0">
                  <a:solidFill>
                    <a:srgbClr val="606060"/>
                  </a:solidFill>
                  <a:latin typeface="Sansation" charset="0"/>
                  <a:cs typeface="Sansation" charset="0"/>
                </a:rPr>
                <a:t>2</a:t>
              </a:r>
              <a:endParaRPr lang="hr-HR" sz="2000" dirty="0">
                <a:solidFill>
                  <a:srgbClr val="606060"/>
                </a:solidFill>
                <a:latin typeface="Sansation" charset="0"/>
                <a:cs typeface="Sansation" charset="0"/>
              </a:endParaRPr>
            </a:p>
          </p:txBody>
        </p:sp>
      </p:grpSp>
      <p:grpSp>
        <p:nvGrpSpPr>
          <p:cNvPr id="145" name="Gruppierung 24"/>
          <p:cNvGrpSpPr>
            <a:grpSpLocks/>
          </p:cNvGrpSpPr>
          <p:nvPr/>
        </p:nvGrpSpPr>
        <p:grpSpPr bwMode="auto">
          <a:xfrm>
            <a:off x="2031370" y="5265892"/>
            <a:ext cx="736723" cy="778852"/>
            <a:chOff x="3402993" y="1448257"/>
            <a:chExt cx="2083803" cy="2083803"/>
          </a:xfrm>
        </p:grpSpPr>
        <p:sp>
          <p:nvSpPr>
            <p:cNvPr id="146" name="Oval 145"/>
            <p:cNvSpPr/>
            <p:nvPr/>
          </p:nvSpPr>
          <p:spPr>
            <a:xfrm>
              <a:off x="3402993" y="1448257"/>
              <a:ext cx="2083803" cy="2083803"/>
            </a:xfrm>
            <a:prstGeom prst="ellipse">
              <a:avLst/>
            </a:prstGeom>
            <a:noFill/>
            <a:ln w="57150" cap="rnd" cmpd="sng">
              <a:solidFill>
                <a:schemeClr val="bg1">
                  <a:lumMod val="65000"/>
                </a:schemeClr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1200">
                <a:solidFill>
                  <a:srgbClr val="606060"/>
                </a:solidFill>
              </a:endParaRPr>
            </a:p>
          </p:txBody>
        </p:sp>
        <p:sp>
          <p:nvSpPr>
            <p:cNvPr id="147" name="Textfeld 26"/>
            <p:cNvSpPr txBox="1">
              <a:spLocks noChangeArrowheads="1"/>
            </p:cNvSpPr>
            <p:nvPr/>
          </p:nvSpPr>
          <p:spPr bwMode="auto">
            <a:xfrm>
              <a:off x="3406421" y="1878771"/>
              <a:ext cx="2076944" cy="1070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lt-LT" sz="2000" dirty="0" smtClean="0">
                  <a:solidFill>
                    <a:srgbClr val="606060"/>
                  </a:solidFill>
                  <a:latin typeface="Sansation" charset="0"/>
                  <a:cs typeface="Sansation" charset="0"/>
                </a:rPr>
                <a:t>3</a:t>
              </a:r>
              <a:endParaRPr lang="hr-HR" sz="2000" dirty="0">
                <a:solidFill>
                  <a:srgbClr val="606060"/>
                </a:solidFill>
                <a:latin typeface="Sansation" charset="0"/>
                <a:cs typeface="Sansation" charset="0"/>
              </a:endParaRPr>
            </a:p>
          </p:txBody>
        </p:sp>
      </p:grpSp>
      <p:grpSp>
        <p:nvGrpSpPr>
          <p:cNvPr id="148" name="Gruppierung 24"/>
          <p:cNvGrpSpPr>
            <a:grpSpLocks/>
          </p:cNvGrpSpPr>
          <p:nvPr/>
        </p:nvGrpSpPr>
        <p:grpSpPr bwMode="auto">
          <a:xfrm>
            <a:off x="3681890" y="3315333"/>
            <a:ext cx="736723" cy="778852"/>
            <a:chOff x="3402993" y="1448257"/>
            <a:chExt cx="2083803" cy="2083803"/>
          </a:xfrm>
        </p:grpSpPr>
        <p:sp>
          <p:nvSpPr>
            <p:cNvPr id="149" name="Oval 148"/>
            <p:cNvSpPr/>
            <p:nvPr/>
          </p:nvSpPr>
          <p:spPr>
            <a:xfrm>
              <a:off x="3402993" y="1448257"/>
              <a:ext cx="2083803" cy="2083803"/>
            </a:xfrm>
            <a:prstGeom prst="ellipse">
              <a:avLst/>
            </a:prstGeom>
            <a:noFill/>
            <a:ln w="57150" cap="rnd" cmpd="sng">
              <a:solidFill>
                <a:schemeClr val="bg1">
                  <a:lumMod val="65000"/>
                </a:schemeClr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1200">
                <a:solidFill>
                  <a:srgbClr val="606060"/>
                </a:solidFill>
              </a:endParaRPr>
            </a:p>
          </p:txBody>
        </p:sp>
        <p:sp>
          <p:nvSpPr>
            <p:cNvPr id="150" name="Textfeld 26"/>
            <p:cNvSpPr txBox="1">
              <a:spLocks noChangeArrowheads="1"/>
            </p:cNvSpPr>
            <p:nvPr/>
          </p:nvSpPr>
          <p:spPr bwMode="auto">
            <a:xfrm>
              <a:off x="3406421" y="1878771"/>
              <a:ext cx="2076944" cy="1070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lt-LT" sz="2000" dirty="0">
                  <a:solidFill>
                    <a:srgbClr val="606060"/>
                  </a:solidFill>
                  <a:latin typeface="Sansation" charset="0"/>
                  <a:cs typeface="Sansation" charset="0"/>
                </a:rPr>
                <a:t>5</a:t>
              </a:r>
              <a:endParaRPr lang="hr-HR" sz="2000" dirty="0">
                <a:solidFill>
                  <a:srgbClr val="606060"/>
                </a:solidFill>
                <a:latin typeface="Sansation" charset="0"/>
                <a:cs typeface="Sansation" charset="0"/>
              </a:endParaRPr>
            </a:p>
          </p:txBody>
        </p:sp>
      </p:grpSp>
      <p:grpSp>
        <p:nvGrpSpPr>
          <p:cNvPr id="151" name="Gruppierung 24"/>
          <p:cNvGrpSpPr>
            <a:grpSpLocks/>
          </p:cNvGrpSpPr>
          <p:nvPr/>
        </p:nvGrpSpPr>
        <p:grpSpPr bwMode="auto">
          <a:xfrm>
            <a:off x="3569017" y="5264870"/>
            <a:ext cx="736723" cy="778852"/>
            <a:chOff x="3402993" y="1448257"/>
            <a:chExt cx="2083803" cy="2083803"/>
          </a:xfrm>
        </p:grpSpPr>
        <p:sp>
          <p:nvSpPr>
            <p:cNvPr id="152" name="Oval 151"/>
            <p:cNvSpPr/>
            <p:nvPr/>
          </p:nvSpPr>
          <p:spPr>
            <a:xfrm>
              <a:off x="3402993" y="1448257"/>
              <a:ext cx="2083803" cy="2083803"/>
            </a:xfrm>
            <a:prstGeom prst="ellipse">
              <a:avLst/>
            </a:prstGeom>
            <a:noFill/>
            <a:ln w="57150" cap="rnd" cmpd="sng">
              <a:solidFill>
                <a:schemeClr val="bg1">
                  <a:lumMod val="65000"/>
                </a:schemeClr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1200">
                <a:solidFill>
                  <a:srgbClr val="606060"/>
                </a:solidFill>
              </a:endParaRPr>
            </a:p>
          </p:txBody>
        </p:sp>
        <p:sp>
          <p:nvSpPr>
            <p:cNvPr id="153" name="Textfeld 26"/>
            <p:cNvSpPr txBox="1">
              <a:spLocks noChangeArrowheads="1"/>
            </p:cNvSpPr>
            <p:nvPr/>
          </p:nvSpPr>
          <p:spPr bwMode="auto">
            <a:xfrm>
              <a:off x="3406421" y="1878771"/>
              <a:ext cx="2076944" cy="1070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lt-LT" sz="2000" dirty="0" smtClean="0">
                  <a:solidFill>
                    <a:srgbClr val="606060"/>
                  </a:solidFill>
                  <a:latin typeface="Sansation" charset="0"/>
                  <a:cs typeface="Sansation" charset="0"/>
                </a:rPr>
                <a:t>4</a:t>
              </a:r>
              <a:endParaRPr lang="hr-HR" sz="2000" dirty="0">
                <a:solidFill>
                  <a:srgbClr val="606060"/>
                </a:solidFill>
                <a:latin typeface="Sansation" charset="0"/>
                <a:cs typeface="Sansation" charset="0"/>
              </a:endParaRPr>
            </a:p>
          </p:txBody>
        </p:sp>
      </p:grpSp>
      <p:grpSp>
        <p:nvGrpSpPr>
          <p:cNvPr id="154" name="Gruppierung 24"/>
          <p:cNvGrpSpPr>
            <a:grpSpLocks/>
          </p:cNvGrpSpPr>
          <p:nvPr/>
        </p:nvGrpSpPr>
        <p:grpSpPr bwMode="auto">
          <a:xfrm>
            <a:off x="4788247" y="5250496"/>
            <a:ext cx="736723" cy="778852"/>
            <a:chOff x="3402993" y="1448257"/>
            <a:chExt cx="2083803" cy="2083803"/>
          </a:xfrm>
        </p:grpSpPr>
        <p:sp>
          <p:nvSpPr>
            <p:cNvPr id="155" name="Oval 154"/>
            <p:cNvSpPr/>
            <p:nvPr/>
          </p:nvSpPr>
          <p:spPr>
            <a:xfrm>
              <a:off x="3402993" y="1448257"/>
              <a:ext cx="2083803" cy="2083803"/>
            </a:xfrm>
            <a:prstGeom prst="ellipse">
              <a:avLst/>
            </a:prstGeom>
            <a:noFill/>
            <a:ln w="57150" cap="rnd" cmpd="sng">
              <a:solidFill>
                <a:schemeClr val="bg1">
                  <a:lumMod val="65000"/>
                </a:schemeClr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1200">
                <a:solidFill>
                  <a:srgbClr val="606060"/>
                </a:solidFill>
              </a:endParaRPr>
            </a:p>
          </p:txBody>
        </p:sp>
        <p:sp>
          <p:nvSpPr>
            <p:cNvPr id="156" name="Textfeld 26"/>
            <p:cNvSpPr txBox="1">
              <a:spLocks noChangeArrowheads="1"/>
            </p:cNvSpPr>
            <p:nvPr/>
          </p:nvSpPr>
          <p:spPr bwMode="auto">
            <a:xfrm>
              <a:off x="3406421" y="1878771"/>
              <a:ext cx="2076944" cy="1070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lt-LT" sz="2000" dirty="0" smtClean="0">
                  <a:solidFill>
                    <a:srgbClr val="606060"/>
                  </a:solidFill>
                  <a:latin typeface="Sansation" charset="0"/>
                  <a:cs typeface="Sansation" charset="0"/>
                </a:rPr>
                <a:t>6</a:t>
              </a:r>
              <a:endParaRPr lang="hr-HR" sz="2000" dirty="0">
                <a:solidFill>
                  <a:srgbClr val="606060"/>
                </a:solidFill>
                <a:latin typeface="Sansation" charset="0"/>
                <a:cs typeface="Sansation" charset="0"/>
              </a:endParaRPr>
            </a:p>
          </p:txBody>
        </p:sp>
      </p:grpSp>
      <p:grpSp>
        <p:nvGrpSpPr>
          <p:cNvPr id="157" name="Gruppierung 24"/>
          <p:cNvGrpSpPr>
            <a:grpSpLocks/>
          </p:cNvGrpSpPr>
          <p:nvPr/>
        </p:nvGrpSpPr>
        <p:grpSpPr bwMode="auto">
          <a:xfrm>
            <a:off x="5573572" y="3735584"/>
            <a:ext cx="736723" cy="778852"/>
            <a:chOff x="3402993" y="1448257"/>
            <a:chExt cx="2083803" cy="2083803"/>
          </a:xfrm>
        </p:grpSpPr>
        <p:sp>
          <p:nvSpPr>
            <p:cNvPr id="158" name="Oval 157"/>
            <p:cNvSpPr/>
            <p:nvPr/>
          </p:nvSpPr>
          <p:spPr>
            <a:xfrm>
              <a:off x="3402993" y="1448257"/>
              <a:ext cx="2083803" cy="2083803"/>
            </a:xfrm>
            <a:prstGeom prst="ellipse">
              <a:avLst/>
            </a:prstGeom>
            <a:noFill/>
            <a:ln w="57150" cap="rnd" cmpd="sng">
              <a:solidFill>
                <a:schemeClr val="bg1">
                  <a:lumMod val="65000"/>
                </a:schemeClr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kern="1200">
                <a:solidFill>
                  <a:srgbClr val="606060"/>
                </a:solidFill>
              </a:endParaRPr>
            </a:p>
          </p:txBody>
        </p:sp>
        <p:sp>
          <p:nvSpPr>
            <p:cNvPr id="159" name="Textfeld 26"/>
            <p:cNvSpPr txBox="1">
              <a:spLocks noChangeArrowheads="1"/>
            </p:cNvSpPr>
            <p:nvPr/>
          </p:nvSpPr>
          <p:spPr bwMode="auto">
            <a:xfrm>
              <a:off x="3406421" y="1878771"/>
              <a:ext cx="2076944" cy="1070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lt-LT" sz="2000" dirty="0" smtClean="0">
                  <a:solidFill>
                    <a:srgbClr val="606060"/>
                  </a:solidFill>
                  <a:latin typeface="Sansation" charset="0"/>
                  <a:cs typeface="Sansation" charset="0"/>
                </a:rPr>
                <a:t>7</a:t>
              </a:r>
              <a:endParaRPr lang="hr-HR" sz="2000" dirty="0">
                <a:solidFill>
                  <a:srgbClr val="606060"/>
                </a:solidFill>
                <a:latin typeface="Sansation" charset="0"/>
                <a:cs typeface="Sansation" charset="0"/>
              </a:endParaRPr>
            </a:p>
          </p:txBody>
        </p:sp>
      </p:grpSp>
      <p:pic>
        <p:nvPicPr>
          <p:cNvPr id="170" name="Bild 58" descr="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24974">
            <a:off x="1456002" y="4422471"/>
            <a:ext cx="644739" cy="55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Bild 58" descr="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00110">
            <a:off x="2868457" y="5641914"/>
            <a:ext cx="644739" cy="55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Bild 58" descr="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62562">
            <a:off x="2968416" y="3774456"/>
            <a:ext cx="644739" cy="55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" name="Bild 58" descr="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925">
            <a:off x="4231707" y="5801627"/>
            <a:ext cx="644739" cy="55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Bild 1" descr="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43890" flipV="1">
            <a:off x="4533978" y="3790093"/>
            <a:ext cx="670856" cy="144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Bild 58" descr="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54150">
            <a:off x="5391948" y="4624505"/>
            <a:ext cx="644739" cy="55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" name="Bild 58" descr="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6418">
            <a:off x="4185452" y="4812207"/>
            <a:ext cx="644739" cy="55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176"/>
          <p:cNvSpPr txBox="1"/>
          <p:nvPr/>
        </p:nvSpPr>
        <p:spPr>
          <a:xfrm>
            <a:off x="6086452" y="3254465"/>
            <a:ext cx="33174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Algoritmo sudėtingumas apskaičiuojamas: </a:t>
            </a:r>
            <a:b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</a:b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V(G) </a:t>
            </a:r>
            <a:r>
              <a:rPr lang="en-US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= E – N + 2</a:t>
            </a:r>
            <a:br>
              <a:rPr lang="en-US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</a:br>
            <a:r>
              <a:rPr lang="en-US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E – </a:t>
            </a: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briaunų sk.</a:t>
            </a:r>
            <a:r>
              <a:rPr lang="en-US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</a:br>
            <a:r>
              <a:rPr lang="en-US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N – </a:t>
            </a:r>
            <a:r>
              <a:rPr lang="en-US" sz="2400" dirty="0" err="1" smtClean="0">
                <a:solidFill>
                  <a:prstClr val="black"/>
                </a:solidFill>
                <a:latin typeface="Sansation Regular"/>
                <a:cs typeface="Sansation Regular"/>
              </a:rPr>
              <a:t>vir</a:t>
            </a: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šūnių sk.</a:t>
            </a:r>
            <a:endParaRPr lang="pl-PL" sz="2400" dirty="0" smtClean="0">
              <a:solidFill>
                <a:prstClr val="black"/>
              </a:solidFill>
              <a:latin typeface="Sansation Regular"/>
              <a:cs typeface="Sansation Regular"/>
            </a:endParaRPr>
          </a:p>
          <a:p>
            <a:pPr marL="342900" indent="-342900">
              <a:buFont typeface="Courier New"/>
              <a:buChar char="o"/>
              <a:defRPr/>
            </a:pPr>
            <a:endParaRPr lang="pl-PL" sz="800" dirty="0" smtClean="0">
              <a:solidFill>
                <a:prstClr val="black"/>
              </a:solidFill>
              <a:latin typeface="Sansation Regular"/>
              <a:cs typeface="Sansati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5637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0" y="389092"/>
            <a:ext cx="4862945" cy="598687"/>
          </a:xfrm>
          <a:prstGeom prst="rect">
            <a:avLst/>
          </a:prstGeom>
          <a:solidFill>
            <a:srgbClr val="398B9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lt-LT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Kodo paruošimas testavimui</a:t>
            </a:r>
            <a:endParaRPr lang="lt-LT" sz="2600" dirty="0">
              <a:solidFill>
                <a:schemeClr val="bg1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1637553" y="-191545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kern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18777" y="1261688"/>
            <a:ext cx="516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Kodo „gabalas“ paverčiamas į grafą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5377" y="1077023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>
                <a:solidFill>
                  <a:schemeClr val="bg1">
                    <a:lumMod val="65000"/>
                  </a:schemeClr>
                </a:solidFill>
                <a:latin typeface="Sansation Bold"/>
                <a:ea typeface="ＭＳ Ｐゴシック" charset="-128"/>
                <a:cs typeface="Sansation Bold"/>
              </a:rPr>
              <a:t>1</a:t>
            </a: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8777" y="2337300"/>
            <a:ext cx="516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Nustatomas grafo sudėtingumas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5377" y="2152635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4800" dirty="0">
                <a:solidFill>
                  <a:schemeClr val="bg1">
                    <a:lumMod val="65000"/>
                  </a:schemeClr>
                </a:solidFill>
                <a:latin typeface="Sansation Bold"/>
                <a:ea typeface="ＭＳ Ｐゴシック" charset="-128"/>
              </a:rPr>
              <a:t>2</a:t>
            </a: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8777" y="3412914"/>
            <a:ext cx="516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Nustatomas minimalus nepriklausomų kelių skaičius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5377" y="3412914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4800" dirty="0" smtClean="0">
                <a:solidFill>
                  <a:schemeClr val="bg1">
                    <a:lumMod val="65000"/>
                  </a:schemeClr>
                </a:solidFill>
                <a:latin typeface="Sansation Bold"/>
                <a:ea typeface="ＭＳ Ｐゴシック" charset="-128"/>
              </a:rPr>
              <a:t>3</a:t>
            </a: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8777" y="4695484"/>
            <a:ext cx="516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Paruošiami duomenys testavimui </a:t>
            </a:r>
            <a:b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</a:b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(jei to reikia)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5377" y="4695484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4800" dirty="0">
                <a:solidFill>
                  <a:schemeClr val="bg1">
                    <a:lumMod val="65000"/>
                  </a:schemeClr>
                </a:solidFill>
                <a:latin typeface="Sansation Bold"/>
                <a:ea typeface="ＭＳ Ｐゴシック" charset="-128"/>
              </a:rPr>
              <a:t>4</a:t>
            </a: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1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0" y="389092"/>
            <a:ext cx="4862945" cy="598687"/>
          </a:xfrm>
          <a:prstGeom prst="rect">
            <a:avLst/>
          </a:prstGeom>
          <a:solidFill>
            <a:srgbClr val="398B9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  <a:defRPr/>
            </a:pPr>
            <a:r>
              <a:rPr lang="lt-LT" sz="2600" dirty="0" smtClean="0">
                <a:solidFill>
                  <a:schemeClr val="bg1"/>
                </a:solidFill>
                <a:latin typeface="Sansation Bold"/>
                <a:ea typeface="ＭＳ Ｐゴシック" charset="-128"/>
                <a:cs typeface="Sansation Bold"/>
              </a:rPr>
              <a:t>Kiti būdai atvaizduoti logiką</a:t>
            </a:r>
            <a:endParaRPr lang="lt-LT" sz="2600" dirty="0">
              <a:solidFill>
                <a:schemeClr val="bg1"/>
              </a:solidFill>
              <a:latin typeface="Sansation Bold"/>
              <a:ea typeface="ＭＳ Ｐゴシック" charset="-128"/>
              <a:cs typeface="Sansation Bold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1637553" y="-191545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kern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742310" y="1790680"/>
            <a:ext cx="137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Matricos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1801" y="1790679"/>
            <a:ext cx="256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lt-LT" sz="2400" dirty="0" smtClean="0">
                <a:solidFill>
                  <a:prstClr val="black"/>
                </a:solidFill>
                <a:latin typeface="Sansation Regular"/>
                <a:cs typeface="Sansation Regular"/>
              </a:rPr>
              <a:t>Ciklų diagramos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24658"/>
              </p:ext>
            </p:extLst>
          </p:nvPr>
        </p:nvGraphicFramePr>
        <p:xfrm>
          <a:off x="1142422" y="2613635"/>
          <a:ext cx="2578100" cy="266897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90398"/>
                <a:gridCol w="243078"/>
                <a:gridCol w="243078"/>
                <a:gridCol w="243078"/>
                <a:gridCol w="243078"/>
                <a:gridCol w="243078"/>
                <a:gridCol w="243078"/>
                <a:gridCol w="243078"/>
                <a:gridCol w="243078"/>
                <a:gridCol w="243078"/>
              </a:tblGrid>
              <a:tr h="254316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b="1" dirty="0" smtClean="0">
                          <a:solidFill>
                            <a:schemeClr val="tx1"/>
                          </a:solidFill>
                          <a:effectLst/>
                        </a:rPr>
                        <a:t>V/V</a:t>
                      </a:r>
                      <a:endParaRPr lang="lt-LT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316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316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316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316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316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316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431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431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316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87" marR="47687" marT="47687" marB="47687" anchor="ctr">
                    <a:lnL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07" y="2638896"/>
            <a:ext cx="1220788" cy="34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4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TU_2013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</a:schemeClr>
        </a:solidFill>
        <a:ln>
          <a:noFill/>
        </a:ln>
        <a:effectLst/>
      </a:spPr>
      <a:bodyPr anchor="ctr"/>
      <a:lstStyle>
        <a:defPPr algn="ctr" defTabSz="457200" fontAlgn="base">
          <a:spcBef>
            <a:spcPct val="0"/>
          </a:spcBef>
          <a:spcAft>
            <a:spcPct val="0"/>
          </a:spcAft>
          <a:defRPr sz="1100" kern="1200" dirty="0">
            <a:solidFill>
              <a:prstClr val="black"/>
            </a:solidFill>
            <a:latin typeface="Sansation Regular"/>
            <a:cs typeface="Sansation 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8B64AFFE26B43B77AA17D11A60417" ma:contentTypeVersion="1" ma:contentTypeDescription="Create a new document." ma:contentTypeScope="" ma:versionID="01bd53db0e8d6d534b754d77d1b7686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9ab8c2b3c1d2a690bc60d382cab7cd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B6F456-3895-48C9-B1E9-6D169D50D97A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6EF32FA-3654-42BD-A17E-56115C08EF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081F00-13F5-409A-9B57-A7DA24CCED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2202</TotalTime>
  <Words>554</Words>
  <Application>Microsoft Office PowerPoint</Application>
  <PresentationFormat>On-screen Show (4:3)</PresentationFormat>
  <Paragraphs>141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 Unicode MS</vt:lpstr>
      <vt:lpstr>MS PGothic</vt:lpstr>
      <vt:lpstr>Arial</vt:lpstr>
      <vt:lpstr>Calibri</vt:lpstr>
      <vt:lpstr>Cambria Math</vt:lpstr>
      <vt:lpstr>Courier New</vt:lpstr>
      <vt:lpstr>Sansation</vt:lpstr>
      <vt:lpstr>Sansation Bold</vt:lpstr>
      <vt:lpstr>Sansation Regular</vt:lpstr>
      <vt:lpstr>Times New Roman</vt:lpstr>
      <vt:lpstr>Verdana</vt:lpstr>
      <vt:lpstr>KTU_2013</vt:lpstr>
      <vt:lpstr>Testavimo metodai I dalis</vt:lpstr>
      <vt:lpstr>PowerPoint Presentation</vt:lpstr>
      <vt:lpstr>PowerPoint Presentation</vt:lpstr>
      <vt:lpstr>PowerPoint Presentation</vt:lpstr>
      <vt:lpstr>PowerPoint Presentation</vt:lpstr>
      <vt:lpstr>„Baltosios dėžės“ testavimas</vt:lpstr>
      <vt:lpstr>PowerPoint Presentation</vt:lpstr>
      <vt:lpstr>PowerPoint Presentation</vt:lpstr>
      <vt:lpstr>PowerPoint Presentation</vt:lpstr>
      <vt:lpstr>„Juodosios dėžės“ testavimas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Klausimai?</vt:lpstr>
      <vt:lpstr>PowerPoint Presentation</vt:lpstr>
      <vt:lpstr>Ačiū už dėmesį!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</dc:creator>
  <cp:lastModifiedBy>petkus09@gmail.com</cp:lastModifiedBy>
  <cp:revision>218</cp:revision>
  <dcterms:created xsi:type="dcterms:W3CDTF">2013-02-02T13:54:10Z</dcterms:created>
  <dcterms:modified xsi:type="dcterms:W3CDTF">2013-10-23T19:39:03Z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0x0101006558B64AFFE26B43B77AA17D11A60417</vt:lpwstr>
  </property>
</Properties>
</file>