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1EF3-9133-162E-3DCB-044995C0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7BE2F-EE8B-625C-06D7-A71A4923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26F5-BE63-76AE-514E-00D229E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2169-D828-2E51-E517-550BD6D7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519A-C867-A93C-78DD-DFB18DC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9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B275-8B3F-6E2C-7715-5AA6D6C0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9D7C4-80C3-5AA8-CBE7-CD32794A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8546-17CF-F8F2-DFD8-58672817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ABD5-57CC-F8EA-BA41-61A87664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EB9E-DB19-7A91-4BC7-F1B270FF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9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78DE8-FD49-D9A1-8D6A-7194C8E6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B8891-1315-2D92-B940-41BD14DC2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1543-CC37-8B4C-918C-5C7494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6171-5CE2-D5D5-1FEA-2BA2AA9C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BEF4-2780-CB45-A868-881AA22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4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8A54-53D8-C11A-7063-23AC8D4B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F2A2-459C-696F-F381-BDC2BEEA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FA4D-DCE0-C0EB-DDD9-6DCCF454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2F59-0FC2-9A42-0F09-04495C70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A305-7CD5-DAA3-DA07-1F73C09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20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EA-39DC-1E84-902A-832F4232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1D0B-EACD-D4A4-E315-A7F421C0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A09F-4C4D-2E03-9127-F6AFB1F6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10E3-A30B-E681-1E05-39256A7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396E-AF7A-7A6B-3351-DE0E69B4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111E-3FC3-5098-76D2-169320A6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B4AA-52E7-EB23-C31E-7DA5E75DC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8BA3-E522-D6F7-C248-C9992CE2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F9FA-12C3-CA7F-9AE9-D22CD74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6BE9-83F7-DCAE-84BA-51ED6C7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D986-55D9-4478-DF66-2D8CA16D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52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FBC8-7FAF-716E-450F-C66442F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BE4D2-EC0D-CD50-956A-BBD669A6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F9CA7-9821-2CAD-304B-66D9C5F0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F3AAE-B2C5-994C-E5F7-F7EAFA18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C07E8-C8E5-7413-315D-6EF158D80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88565-D3E0-33FB-E56C-4EC41677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FF597-20CF-6D04-87BB-3F2A028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392C6-859D-4AD9-862A-5B1303B7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8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5D62-FAF2-7F3C-B7BC-195F8937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30F9D-FD9F-E20D-3896-CF1C55BC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1C80F-40D3-A87A-507B-D85F5BD9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7BBF8-A141-5760-6743-97DF412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4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9B76E-72A7-2A15-1800-238CBF67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E8111-6AF1-5B20-C181-2CDB414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0FB5-8DDF-7EC3-C9E7-8BE55332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8139-6C53-5747-E1AD-C1963730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9410-70E8-E31D-6327-75622999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AFC32-6884-F991-CD85-91B314A1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F174-A6A0-FEB4-99C0-26AEE819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CBBC9-1592-A384-6BD0-2DCCC30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B975-5D32-ACF8-7713-4B90C07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17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E66-1937-7AAC-4CB3-4F87E50E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1289-0580-3445-ED3A-30C861882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806B-ED10-BA94-09D9-DD488E19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75944-5011-3E0F-8A00-A801FC5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A75B-2BA9-2F2B-211E-43DA109D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1FB5-136A-827B-0502-667968D3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8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A8263-197D-37CA-3C34-C6FC0DA5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1E86-B23D-5F3B-7636-04C0DC5B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A762-2C41-72A3-2D2E-93AA64E67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E9DF-A58E-4AAC-9490-D3376C869437}" type="datetimeFigureOut">
              <a:rPr lang="ru-RU" smtClean="0"/>
              <a:t>08.12.2023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20FEA-3755-231E-9676-3BE0A1279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3BD3-3DAD-BA85-D317-4B267C76B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8F6A-1D57-43D6-B5D2-FA79BE8315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3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DKeoopbGH1Ttu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447F-E313-9628-28AE-DE7C36FB6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01" y="2480440"/>
            <a:ext cx="9744799" cy="151299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Итоговая аттестация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по курсу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Data Engineer</a:t>
            </a:r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, осенний поток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7C9A-D79A-F490-3188-96996C2BE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01" y="4274693"/>
            <a:ext cx="9744799" cy="1655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Ларин Петр Михайлович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 №5 – «Служба такси»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216FD-525A-D7ED-FE4A-F5D8DE0F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1" y="526091"/>
            <a:ext cx="2030209" cy="7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Задание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4195966-40CF-63CC-3087-0FC330FB3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451046"/>
              </p:ext>
            </p:extLst>
          </p:nvPr>
        </p:nvGraphicFramePr>
        <p:xfrm>
          <a:off x="947838" y="2112580"/>
          <a:ext cx="5495004" cy="4323744"/>
        </p:xfrm>
        <a:graphic>
          <a:graphicData uri="http://schemas.openxmlformats.org/drawingml/2006/table">
            <a:tbl>
              <a:tblPr/>
              <a:tblGrid>
                <a:gridCol w="1890364">
                  <a:extLst>
                    <a:ext uri="{9D8B030D-6E8A-4147-A177-3AD203B41FA5}">
                      <a16:colId xmlns:a16="http://schemas.microsoft.com/office/drawing/2014/main" val="1449484628"/>
                    </a:ext>
                  </a:extLst>
                </a:gridCol>
                <a:gridCol w="3604640">
                  <a:extLst>
                    <a:ext uri="{9D8B030D-6E8A-4147-A177-3AD203B41FA5}">
                      <a16:colId xmlns:a16="http://schemas.microsoft.com/office/drawing/2014/main" val="2374706413"/>
                    </a:ext>
                  </a:extLst>
                </a:gridCol>
              </a:tblGrid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b="1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Поле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b="1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Описание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188448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VendorId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ИД компании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6264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Trep_pickup_datetime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Время и дата, когда пассажир сел в такси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85104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Trep_dropoff_datetime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Время и дата, когда пассажир вышел из такси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05626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Passanger_count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пассажиров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72655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Trip_distance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Пройденное расстояние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74624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Ratecodeid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Код скорости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13427"/>
                  </a:ext>
                </a:extLst>
              </a:tr>
              <a:tr h="239071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Store_and_fwd_flag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Флаг, отвечающий за сохранение записи поездки перед ее отправкой поставщику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94257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PulocationId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Широта, где была начата поездка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448438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Dolocationid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Долгота, где была начата поездка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24808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Payment_type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оплаты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94182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Fare_amount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Стоимость поездки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967716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Mta_tax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Комиссия автопарка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410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Tip_amount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Чаевые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2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Tools_amount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Оплата за платные дороги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27088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Improvement_surchange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Доплата за страховку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75121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Total_amount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Полная стоимость поездки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96059"/>
                  </a:ext>
                </a:extLst>
              </a:tr>
              <a:tr h="135555"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en-US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Congestion_surchange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Aft>
                          <a:spcPts val="600"/>
                        </a:spcAft>
                      </a:pPr>
                      <a:r>
                        <a:rPr lang="ru-RU" sz="1200" i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Дополнительный сбор </a:t>
                      </a:r>
                    </a:p>
                  </a:txBody>
                  <a:tcPr marL="23584" marR="23584" marT="23584" marB="235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3108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463CF2-54A3-89A3-5A94-6BCD90498F3D}"/>
              </a:ext>
            </a:extLst>
          </p:cNvPr>
          <p:cNvSpPr txBox="1"/>
          <p:nvPr/>
        </p:nvSpPr>
        <p:spPr>
          <a:xfrm>
            <a:off x="838200" y="1219206"/>
            <a:ext cx="5184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Входные данные</a:t>
            </a:r>
            <a:r>
              <a:rPr lang="en-US" sz="1400" b="1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sz="14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b="0" i="0" dirty="0">
                <a:solidFill>
                  <a:srgbClr val="2231C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 tooltip="https://disk.yandex.ru/d/DKeoopbGH1Ttuw"/>
              </a:rPr>
              <a:t>Служба такси</a:t>
            </a:r>
            <a:r>
              <a:rPr lang="ru-RU" sz="14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ru-RU" sz="14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1400" b="0" i="0" dirty="0">
              <a:solidFill>
                <a:srgbClr val="172B4D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ru-RU" sz="14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Есть таблица, состоящая из поездок такси в Нью-Йорке</a:t>
            </a:r>
            <a:r>
              <a:rPr lang="en-US" sz="14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ru-RU" sz="1400" b="0" i="0" dirty="0">
              <a:solidFill>
                <a:srgbClr val="172B4D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DC8BE-C272-21AC-98E4-4829F216E74B}"/>
              </a:ext>
            </a:extLst>
          </p:cNvPr>
          <p:cNvSpPr txBox="1"/>
          <p:nvPr/>
        </p:nvSpPr>
        <p:spPr>
          <a:xfrm>
            <a:off x="7273159" y="2120762"/>
            <a:ext cx="3855389" cy="4315562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(parquet) с колонками date, percentage_zero, percentage_1p, percentage_2p, percentage_3p, percentage_4p_plus. Технологический стек — sql, scala (что-то одно). </a:t>
            </a:r>
          </a:p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Дополнительно: также провести аналитику и построить график на тему «Как пройденное расстояние и количество пассажиров влияет на чаевые» в любом удобном инструменте.</a:t>
            </a:r>
          </a:p>
        </p:txBody>
      </p:sp>
    </p:spTree>
    <p:extLst>
      <p:ext uri="{BB962C8B-B14F-4D97-AF65-F5344CB8AC3E}">
        <p14:creationId xmlns:p14="http://schemas.microsoft.com/office/powerpoint/2010/main" val="38740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Используемые технологии с обоснованием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463CF2-54A3-89A3-5A94-6BCD90498F3D}"/>
              </a:ext>
            </a:extLst>
          </p:cNvPr>
          <p:cNvSpPr txBox="1"/>
          <p:nvPr/>
        </p:nvSpPr>
        <p:spPr>
          <a:xfrm>
            <a:off x="838200" y="1219206"/>
            <a:ext cx="100294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 решил выполнить задание двумя разными способами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независимо друг от друга, чтобы получить больше практики и иметь возможность сравнить результаты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ru-RU" sz="1600" b="0" i="0" dirty="0">
              <a:solidFill>
                <a:srgbClr val="172B4D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E88CF-E7E4-658D-A568-A875D761F919}"/>
              </a:ext>
            </a:extLst>
          </p:cNvPr>
          <p:cNvSpPr txBox="1"/>
          <p:nvPr/>
        </p:nvSpPr>
        <p:spPr>
          <a:xfrm>
            <a:off x="977468" y="1968386"/>
            <a:ext cx="3111056" cy="4315562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1-</a:t>
            </a: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й способ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pgAdmin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Преимущества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Знакомый мне продукт и язык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Недостатки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Не полностью отвечает заданию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т.к. непосредственно не поддерживает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parquet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Ограниченные возможности по масштабированию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D441-179D-F953-4505-17CBD440D6E2}"/>
              </a:ext>
            </a:extLst>
          </p:cNvPr>
          <p:cNvSpPr txBox="1"/>
          <p:nvPr/>
        </p:nvSpPr>
        <p:spPr>
          <a:xfrm>
            <a:off x="4445877" y="1968386"/>
            <a:ext cx="3111056" cy="4315562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й способ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PySpark (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без использования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SQL-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запросов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Преимущества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Поддерживает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parquet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Масштабируется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Недостатки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Менее знакомая мне технология, менее наглядная, чем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05A7B-F6F7-7575-58C6-3AD31AA7E040}"/>
              </a:ext>
            </a:extLst>
          </p:cNvPr>
          <p:cNvSpPr txBox="1"/>
          <p:nvPr/>
        </p:nvSpPr>
        <p:spPr>
          <a:xfrm>
            <a:off x="7914286" y="1968386"/>
            <a:ext cx="3111056" cy="4315562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Дополнительное задание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аналитика чаевых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39966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входных данных и предобработка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463CF2-54A3-89A3-5A94-6BCD90498F3D}"/>
              </a:ext>
            </a:extLst>
          </p:cNvPr>
          <p:cNvSpPr txBox="1"/>
          <p:nvPr/>
        </p:nvSpPr>
        <p:spPr>
          <a:xfrm>
            <a:off x="838200" y="1219206"/>
            <a:ext cx="100294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Значения </a:t>
            </a:r>
            <a:r>
              <a:rPr lang="en-US" sz="1600" b="1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NULL.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Хотелось бы отметить высокое качество входных данных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 общего количества в 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6.4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млн строк в датасете оказалось всего 65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строк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(1%)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NULL,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причем в одних и тех же столбцах. Данные строки пришлось удалить, т.к. 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присутствовали в необходимых для анализа столбцах (в частности, кол-во пассажиров).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Даты поездок.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 датасету было понятно, что он представляет собой сведения за январь 2020 – примерно 200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поездок в день. Однако присутствовали единичные поездки на случайные даты за период с 2003 по 2021 г. Я оставил те поездки, которые хотя бы частично пересекались с январем 2020.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Стоимость поездки.</a:t>
            </a:r>
            <a:r>
              <a:rPr lang="ru-RU" sz="16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то же время возникли сложности с интерпретацией нулевых и отрицательных значений стоимости поездки. Скорее всего, отрицательные значения соответствовали возврату денежных средств. С нулевыми менее понятно, возможно это были бонусные поездки. Проблема состояла в том, что при сохранении данных строк значения минимума стоимости поездки оказывались отрицательными. Поэтому я решил эти поездки также удалить.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Итоговый датасет.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После проведенной предобработки датасет сократился с 6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405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008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 6,318,308 строк, или на 1.35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  <a:endParaRPr lang="ru-RU" sz="1600" dirty="0">
              <a:solidFill>
                <a:srgbClr val="172B4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Расстояние поездки.</a:t>
            </a:r>
            <a:r>
              <a:rPr lang="ru-RU" sz="1600" b="0" i="0" dirty="0">
                <a:solidFill>
                  <a:srgbClr val="172B4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Для исследовани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 зависимости чаевых от расстояния в дополнительном задании я также удалил поездки с нулевым расстоянием, т.к. непонятно, что это означает, возможно, информация была потеряна. После удаления таких поездок датасет сократился до 6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254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строк, или на 2.35</a:t>
            </a:r>
            <a:r>
              <a:rPr lang="en-US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 </a:t>
            </a:r>
            <a:r>
              <a:rPr lang="ru-RU" sz="1600" dirty="0">
                <a:solidFill>
                  <a:srgbClr val="172B4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 первоначальной величины.</a:t>
            </a:r>
            <a:endParaRPr lang="ru-RU" sz="1600" b="0" i="0" dirty="0">
              <a:solidFill>
                <a:srgbClr val="172B4D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6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Результаты разработки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8E7CEA-6865-A43D-2A44-2C456775B0CE}"/>
              </a:ext>
            </a:extLst>
          </p:cNvPr>
          <p:cNvSpPr txBox="1"/>
          <p:nvPr/>
        </p:nvSpPr>
        <p:spPr>
          <a:xfrm>
            <a:off x="916304" y="1387366"/>
            <a:ext cx="492744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SQL-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скрипт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datamart_postgres.sql</a:t>
            </a:r>
            <a:endParaRPr lang="ru-RU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Витрина данных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datamart_postgres.csv</a:t>
            </a:r>
            <a:endParaRPr lang="ru-RU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Время работы скрипта при первоначальном запуске – около 20 с. (в Докере)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2E969-2450-D532-59F2-FCDB5A7B1323}"/>
              </a:ext>
            </a:extLst>
          </p:cNvPr>
          <p:cNvSpPr txBox="1"/>
          <p:nvPr/>
        </p:nvSpPr>
        <p:spPr>
          <a:xfrm>
            <a:off x="916304" y="3556138"/>
            <a:ext cx="4927447" cy="2339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PySpark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Jupyter Notebook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datamart_spark.ipynb</a:t>
            </a:r>
            <a:endParaRPr lang="ru-RU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Витрина данных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datamart_spark.parquet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Витрина данных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datamart_spark.csv</a:t>
            </a:r>
            <a:endParaRPr lang="ru-RU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Время работы скрипта при первоначальном запуске – около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53 c.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C2A82-C625-9EAE-54D0-C540D0DA922F}"/>
              </a:ext>
            </a:extLst>
          </p:cNvPr>
          <p:cNvSpPr txBox="1"/>
          <p:nvPr/>
        </p:nvSpPr>
        <p:spPr>
          <a:xfrm>
            <a:off x="916303" y="6032687"/>
            <a:ext cx="492744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Система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 i5-9400F CPU @ 2.90GHz, 128G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ОЗУ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Win10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01954-482A-3709-10DA-0A8E5D3DCE0E}"/>
              </a:ext>
            </a:extLst>
          </p:cNvPr>
          <p:cNvSpPr txBox="1"/>
          <p:nvPr/>
        </p:nvSpPr>
        <p:spPr>
          <a:xfrm>
            <a:off x="6547945" y="1387366"/>
            <a:ext cx="3855389" cy="3258206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PySpark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отработал медленнее, вероятно, из-за больших накладных расходов, которые становятся заметны при таком малом объеме данных, а также из-за массированного применения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UDF.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Витрины данных в формате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csv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совпали на 100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%.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3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Витрина данных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15C139-F18D-6052-2404-3F2E1BC2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1208690"/>
            <a:ext cx="8233906" cy="53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DC4-9658-828E-492F-AB163250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Дополнительное задание – аналитика чаевых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95DF6-405D-D75D-C075-08E726B9DABB}"/>
              </a:ext>
            </a:extLst>
          </p:cNvPr>
          <p:cNvCxnSpPr>
            <a:cxnSpLocks/>
          </p:cNvCxnSpPr>
          <p:nvPr/>
        </p:nvCxnSpPr>
        <p:spPr>
          <a:xfrm>
            <a:off x="916305" y="1019510"/>
            <a:ext cx="10437495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EA5266-F10E-2C53-7CD2-7ADFD8C443A3}"/>
              </a:ext>
            </a:extLst>
          </p:cNvPr>
          <p:cNvSpPr txBox="1"/>
          <p:nvPr/>
        </p:nvSpPr>
        <p:spPr>
          <a:xfrm>
            <a:off x="5515203" y="1319172"/>
            <a:ext cx="6046176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Для поездок с числом пассажиров от 7 данных для анализа недостаточно. Для поездок с числом пассажиров менее 7 величина чаевых практически не зависит от количества пассажиров. Исключения: четверо пассажиров оставляют меньше чаевых (на 5-25%), а один пассажир оставляет больше чаевых (до 10%).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Для поездок до ~30 миль (для медианы) и до ~50 миль (для среднего) прослеживается прямая зависимость чаевых от расстояния, а дальше начинает сказываться нехватка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Более подробно см. тетрадку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tip_analysis.ipynb</a:t>
            </a:r>
            <a:endParaRPr lang="ru-RU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5D2DA-601D-6095-86DC-61A6FC8F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1208690"/>
            <a:ext cx="3296770" cy="52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859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Итоговая аттестация  по курсу Data Engineer, осенний поток 2023</vt:lpstr>
      <vt:lpstr>Задание</vt:lpstr>
      <vt:lpstr>Используемые технологии с обоснованием</vt:lpstr>
      <vt:lpstr>Качество входных данных и предобработка</vt:lpstr>
      <vt:lpstr>Результаты разработки</vt:lpstr>
      <vt:lpstr>Витрина данных</vt:lpstr>
      <vt:lpstr>Дополнительное задание – аналитика чаевых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  по курсу Data Engineer, осенний поток 2023</dc:title>
  <dc:creator>Petr Larin</dc:creator>
  <cp:lastModifiedBy>Petr Larin</cp:lastModifiedBy>
  <cp:revision>14</cp:revision>
  <dcterms:created xsi:type="dcterms:W3CDTF">2023-12-08T13:55:50Z</dcterms:created>
  <dcterms:modified xsi:type="dcterms:W3CDTF">2023-12-08T22:13:08Z</dcterms:modified>
</cp:coreProperties>
</file>