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sldIdLst>
    <p:sldId id="256" r:id="rId3"/>
    <p:sldId id="389" r:id="rId4"/>
    <p:sldId id="395" r:id="rId5"/>
    <p:sldId id="390" r:id="rId6"/>
    <p:sldId id="391" r:id="rId7"/>
    <p:sldId id="392" r:id="rId8"/>
    <p:sldId id="393" r:id="rId9"/>
    <p:sldId id="394" r:id="rId10"/>
    <p:sldId id="396" r:id="rId11"/>
    <p:sldId id="271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>
      <p:cViewPr>
        <p:scale>
          <a:sx n="80" d="100"/>
          <a:sy n="80" d="100"/>
        </p:scale>
        <p:origin x="-1522" y="-158"/>
      </p:cViewPr>
      <p:guideLst>
        <p:guide orient="horz" pos="2160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9DC24-7726-4808-ADFC-DF849E0E16AD}" type="datetimeFigureOut">
              <a:rPr lang="ru-RU" smtClean="0"/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37455-B86B-474D-90C5-B7C151276584}" type="slidenum">
              <a:rPr lang="ru-RU" smtClean="0"/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34D5-1E14-4FAC-B715-4967D436B579}" type="datetime1">
              <a:rPr lang="ru-RU" smtClean="0"/>
            </a:fld>
            <a:endParaRPr lang="ru-R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448E-B003-4D16-9B06-80DB50F3F9F1}" type="datetime1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E2B9-4D55-4745-BC37-84051496B4D7}" type="datetime1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CD53-A904-41D5-BA39-AA94A6B6ACA4}" type="datetime1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04CB-AB4F-45E6-B074-E6C956274FEB}" type="datetime1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55AD-1B6E-42E8-8073-A6865F7099DD}" type="datetime1">
              <a:rPr lang="ru-RU" smtClean="0"/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67DE-8772-4B19-AE75-E3133FD46BBB}" type="datetime1">
              <a:rPr lang="ru-RU" smtClean="0"/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9D21-A711-43D4-9A51-12E7B3BAAD49}" type="datetime1">
              <a:rPr lang="ru-RU" smtClean="0"/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AC6-7F29-490F-B4B6-C168BE6DF92C}" type="datetime1">
              <a:rPr lang="ru-RU" smtClean="0"/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63DF-E591-4D29-8E8A-04558364FA0F}" type="datetime1">
              <a:rPr lang="ru-RU" smtClean="0"/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6C21-582B-4886-87A5-1A45D01A1598}" type="datetime1">
              <a:rPr lang="ru-RU" smtClean="0"/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ADFDA0B-CF27-4A2E-976E-816ADD0FD315}" type="datetime1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79912" y="6381000"/>
            <a:ext cx="1512168" cy="385390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ctr"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44500"/>
            <a:ext cx="9144000" cy="1027430"/>
          </a:xfrm>
        </p:spPr>
        <p:txBody>
          <a:bodyPr/>
          <a:lstStyle/>
          <a:p>
            <a:pPr marL="182880" indent="0">
              <a:buNone/>
            </a:pPr>
            <a:r>
              <a:rPr sz="1400" dirty="0" smtClean="0">
                <a:effectLst/>
              </a:rPr>
              <a:t>Министерство образования и науки Российской Федерации</a:t>
            </a:r>
            <a:br>
              <a:rPr sz="1400" dirty="0" smtClean="0">
                <a:effectLst/>
              </a:rPr>
            </a:br>
            <a:r>
              <a:rPr sz="1400" dirty="0" smtClean="0">
                <a:effectLst/>
              </a:rPr>
              <a:t>Федеральное государственное автономное образовательное</a:t>
            </a:r>
            <a:br>
              <a:rPr sz="1400" dirty="0" smtClean="0">
                <a:effectLst/>
              </a:rPr>
            </a:br>
            <a:r>
              <a:rPr sz="1400" dirty="0" smtClean="0">
                <a:effectLst/>
              </a:rPr>
              <a:t>учреждение высшего образования</a:t>
            </a:r>
            <a:br>
              <a:rPr sz="1400" dirty="0" smtClean="0">
                <a:effectLst/>
              </a:rPr>
            </a:br>
            <a:r>
              <a:rPr sz="1400" dirty="0" smtClean="0">
                <a:effectLst/>
              </a:rPr>
              <a:t>«Национальный исследовательский ядерный университет «МИФИ»</a:t>
            </a:r>
            <a:br>
              <a:rPr sz="1400" dirty="0" smtClean="0">
                <a:effectLst/>
              </a:rPr>
            </a:br>
            <a:r>
              <a:rPr sz="1400" dirty="0" smtClean="0">
                <a:effectLst/>
              </a:rPr>
              <a:t>ОБНИНСКИЙ ИНСТИТУТ АТОМНОЙ ЭНЕРГЕТИКИ</a:t>
            </a:r>
            <a:br>
              <a:rPr sz="1400" dirty="0" smtClean="0">
                <a:effectLst/>
              </a:rPr>
            </a:br>
            <a:r>
              <a:rPr sz="1400" dirty="0" smtClean="0">
                <a:effectLst/>
              </a:rPr>
              <a:t>ОТДЕЛЕНИЕ  «ИНТЕЛЛЕКТУАЛЬНЫЕ КИБЕРНЕТИЧЕСКИЕ СИСТЕМЫ» </a:t>
            </a:r>
            <a:endParaRPr sz="1400" dirty="0" smtClean="0">
              <a:effectLst/>
            </a:endParaRPr>
          </a:p>
        </p:txBody>
      </p:sp>
      <p:sp>
        <p:nvSpPr>
          <p:cNvPr id="6" name="Подзаголовок 2"/>
          <p:cNvSpPr txBox="1"/>
          <p:nvPr/>
        </p:nvSpPr>
        <p:spPr>
          <a:xfrm>
            <a:off x="786765" y="1928495"/>
            <a:ext cx="7569835" cy="1698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Методы и системы поддержки принятия решений</a:t>
            </a:r>
            <a:br>
              <a:rPr dirty="0">
                <a:sym typeface="+mn-ea"/>
              </a:rPr>
            </a:br>
            <a:endParaRPr dirty="0">
              <a:sym typeface="+mn-ea"/>
            </a:endParaRPr>
          </a:p>
          <a:p>
            <a:r>
              <a:rPr sz="2800" b="1" dirty="0">
                <a:sym typeface="+mn-ea"/>
              </a:rPr>
              <a:t>FuzzyCLIPS</a:t>
            </a:r>
            <a:endParaRPr sz="2800" b="1" dirty="0">
              <a:sym typeface="+mn-ea"/>
            </a:endParaRPr>
          </a:p>
        </p:txBody>
      </p:sp>
      <p:sp>
        <p:nvSpPr>
          <p:cNvPr id="7" name="Подзаголовок 2"/>
          <p:cNvSpPr txBox="1"/>
          <p:nvPr/>
        </p:nvSpPr>
        <p:spPr>
          <a:xfrm>
            <a:off x="5513705" y="4476750"/>
            <a:ext cx="3300095" cy="9759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r"/>
            <a:r>
              <a:rPr sz="1400" dirty="0" smtClean="0">
                <a:solidFill>
                  <a:schemeClr val="tx1"/>
                </a:solidFill>
                <a:latin typeface="Times New Roman" panose="02020603050405020304" charset="0"/>
              </a:rPr>
              <a:t>Выполнили Студенты гр. ИС-М16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</a:rPr>
              <a:t>: </a:t>
            </a:r>
            <a:b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</a:rPr>
            </a:br>
            <a:br>
              <a:rPr lang="en-US" sz="1400" dirty="0" smtClean="0">
                <a:solidFill>
                  <a:schemeClr val="tx1"/>
                </a:solidFill>
                <a:latin typeface="Times New Roman" panose="02020603050405020304" charset="0"/>
              </a:rPr>
            </a:br>
            <a:r>
              <a:rPr sz="1400" dirty="0" smtClean="0">
                <a:solidFill>
                  <a:schemeClr val="tx1"/>
                </a:solidFill>
                <a:latin typeface="Times New Roman" panose="02020603050405020304" charset="0"/>
              </a:rPr>
              <a:t>Рябов П.В</a:t>
            </a:r>
            <a:endParaRPr sz="1400" dirty="0" smtClean="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r"/>
            <a:r>
              <a:rPr sz="1400" dirty="0" smtClean="0">
                <a:solidFill>
                  <a:schemeClr val="tx1"/>
                </a:solidFill>
                <a:latin typeface="Times New Roman" panose="02020603050405020304" charset="0"/>
              </a:rPr>
              <a:t>Телегин Е.С</a:t>
            </a:r>
            <a:endParaRPr sz="1400" dirty="0" smtClean="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r"/>
            <a:r>
              <a:rPr sz="1400" dirty="0" smtClean="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Казорин С.В</a:t>
            </a:r>
            <a:endParaRPr sz="1400" dirty="0" smtClean="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sz="1400" dirty="0" smtClean="0">
                <a:solidFill>
                  <a:schemeClr val="tx1"/>
                </a:solidFill>
                <a:latin typeface="Times New Roman" panose="02020603050405020304" charset="0"/>
              </a:rPr>
              <a:t>				</a:t>
            </a:r>
            <a:endParaRPr sz="1400" dirty="0" smtClean="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endParaRPr sz="1400" dirty="0" smtClean="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sz="1400" dirty="0" smtClean="0">
                <a:solidFill>
                  <a:schemeClr val="tx1"/>
                </a:solidFill>
                <a:latin typeface="Times New Roman" panose="02020603050405020304" charset="0"/>
              </a:rPr>
              <a:t>											</a:t>
            </a:r>
            <a:endParaRPr sz="1400" dirty="0" smtClean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4005" y="262890"/>
            <a:ext cx="1212215" cy="632460"/>
          </a:xfrm>
          <a:prstGeom prst="rect">
            <a:avLst/>
          </a:prstGeom>
        </p:spPr>
      </p:pic>
      <p:sp>
        <p:nvSpPr>
          <p:cNvPr id="4" name="Подзаголовок 2"/>
          <p:cNvSpPr txBox="1"/>
          <p:nvPr/>
        </p:nvSpPr>
        <p:spPr>
          <a:xfrm>
            <a:off x="3136265" y="6088380"/>
            <a:ext cx="2871470" cy="338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 smtClean="0">
                <a:solidFill>
                  <a:schemeClr val="tx1"/>
                </a:solidFill>
                <a:latin typeface="+mn-lt"/>
              </a:rPr>
              <a:t>Обнинск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ru-RU" sz="1800" dirty="0" smtClean="0">
                <a:solidFill>
                  <a:schemeClr val="tx1"/>
                </a:solidFill>
                <a:latin typeface="+mn-lt"/>
              </a:rPr>
              <a:t>2017</a:t>
            </a:r>
            <a:endParaRPr lang="ru-RU" sz="180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3560" y="1150449"/>
            <a:ext cx="8229600" cy="979512"/>
          </a:xfrm>
        </p:spPr>
        <p:txBody>
          <a:bodyPr/>
          <a:lstStyle/>
          <a:p>
            <a:r>
              <a:rPr lang="ru-RU" altLang="en-US" sz="4000" dirty="0" smtClean="0"/>
              <a:t>Спасибо за внимание</a:t>
            </a:r>
            <a:r>
              <a:rPr lang="en-US" altLang="ru-RU" sz="4000" dirty="0" smtClean="0"/>
              <a:t>!</a:t>
            </a:r>
            <a:endParaRPr lang="en-US" alt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51485" y="209550"/>
            <a:ext cx="848804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1. Базовая архитектура </a:t>
            </a:r>
            <a:r>
              <a:rPr lang="ru-RU" altLang="ru-RU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нечеткой ЭС в </a:t>
            </a:r>
            <a:r>
              <a:rPr lang="en-US" altLang="ru-RU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FuzzyCLIPS</a:t>
            </a:r>
            <a:endParaRPr lang="en-US" altLang="ru-RU" sz="28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</p:txBody>
      </p:sp>
      <p:pic>
        <p:nvPicPr>
          <p:cNvPr id="6" name="Изображени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1005" y="1037590"/>
            <a:ext cx="8229600" cy="2676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6317615" y="2740025"/>
            <a:ext cx="1492250" cy="748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ru-RU" altLang="en-US"/>
              <a:t>База знаний</a:t>
            </a:r>
            <a:endParaRPr lang="ru-RU" altLang="en-US"/>
          </a:p>
        </p:txBody>
      </p:sp>
      <p:cxnSp>
        <p:nvCxnSpPr>
          <p:cNvPr id="10" name="Прямая со стрелкой 9"/>
          <p:cNvCxnSpPr>
            <a:endCxn id="8" idx="1"/>
          </p:cNvCxnSpPr>
          <p:nvPr/>
        </p:nvCxnSpPr>
        <p:spPr>
          <a:xfrm>
            <a:off x="5361940" y="3101975"/>
            <a:ext cx="955675" cy="1206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2042795" y="2276475"/>
            <a:ext cx="81280" cy="264414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038860" y="4920615"/>
            <a:ext cx="2088515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ru-RU" altLang="en-US"/>
              <a:t>Функция принадлежности</a:t>
            </a:r>
            <a:endParaRPr lang="ru-RU" altLang="en-US"/>
          </a:p>
        </p:txBody>
      </p:sp>
      <p:pic>
        <p:nvPicPr>
          <p:cNvPr id="13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525" y="3959225"/>
            <a:ext cx="4325620" cy="21774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200025" y="178435"/>
            <a:ext cx="89281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2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. </a:t>
            </a:r>
            <a:r>
              <a:rPr 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В</a:t>
            </a:r>
            <a:r>
              <a:rPr 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ывод четкого результата из нечеткого множества</a:t>
            </a:r>
            <a:endParaRPr lang="ru-RU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723265" y="890905"/>
            <a:ext cx="5080000" cy="5608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(deftemplate Fever   96 104   ((fever (99 0) (103 1)))) (defrule getTemperature   (declare (salience 100))   =&gt;   (printout t "Enter temperature: ")   (bind ?t (read))   (assert (temperature ?t))) (defrule </a:t>
            </a:r>
            <a:r>
              <a:rPr sz="1400" b="1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FuzzifyTemperature</a:t>
            </a:r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(temperature ?t)   =&gt;   (bind ?t1 (- ?t 2))   (bind ?t2 (+ ?t 2))   (assert (Fever (?t1 0) (?t 1) (?t2 0)))) (defrule GetFlu   (Fever fever)   =&gt;   (assert (flu yes))) (defrule ShowFlu   ?f &lt;- (flu yes)   ?fev &lt;- (Fever ?)   =&gt;   (printout t "Confidence in flu: " (get-cf ?f) crlf)   (plot-fuzzy-value t "*+" nil nil (create-fuzzy-value Fever fever) ?fev))</a:t>
            </a:r>
            <a:endParaRPr lang="ru-RU" alt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066155" y="1057275"/>
            <a:ext cx="2308860" cy="748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marL="0" indent="0" algn="ctr"/>
            <a:r>
              <a:rPr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Функция </a:t>
            </a:r>
            <a:r>
              <a:rPr i="1" u="sng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FuzzifyTemperature</a:t>
            </a:r>
            <a:endParaRPr lang="ru-RU" altLang="en-US"/>
          </a:p>
        </p:txBody>
      </p:sp>
      <p:cxnSp>
        <p:nvCxnSpPr>
          <p:cNvPr id="13" name="Прямая со стрелкой 12"/>
          <p:cNvCxnSpPr>
            <a:stCxn id="8" idx="2"/>
          </p:cNvCxnSpPr>
          <p:nvPr/>
        </p:nvCxnSpPr>
        <p:spPr>
          <a:xfrm>
            <a:off x="7220585" y="1805305"/>
            <a:ext cx="15240" cy="83121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6073775" y="2702560"/>
            <a:ext cx="2308860" cy="9772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marL="0" indent="0" algn="ctr"/>
            <a:r>
              <a:rPr lang="ru-RU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Фаззификация с учетом +</a:t>
            </a:r>
            <a:r>
              <a:rPr lang="en-US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/- </a:t>
            </a:r>
            <a:r>
              <a:rPr lang="ru-RU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погрешности</a:t>
            </a:r>
            <a:endParaRPr lang="ru-RU">
              <a:solidFill>
                <a:srgbClr val="000000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5490210" y="3093085"/>
            <a:ext cx="583565" cy="19621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4787900" y="2493010"/>
            <a:ext cx="1016000" cy="72009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ru-RU" sz="1400"/>
              <a:t>CRISP input value</a:t>
            </a:r>
            <a:endParaRPr lang="en-US" altLang="ru-RU" sz="1400"/>
          </a:p>
        </p:txBody>
      </p:sp>
      <p:sp>
        <p:nvSpPr>
          <p:cNvPr id="11" name="Прямоугольник 10"/>
          <p:cNvSpPr/>
          <p:nvPr/>
        </p:nvSpPr>
        <p:spPr>
          <a:xfrm>
            <a:off x="6066155" y="4609465"/>
            <a:ext cx="2308860" cy="9772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marL="0" indent="0" algn="ctr"/>
            <a:r>
              <a:rPr lang="ru-RU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нечеткое треугольное число</a:t>
            </a:r>
            <a:endParaRPr lang="ru-RU">
              <a:solidFill>
                <a:srgbClr val="000000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7235825" y="3679825"/>
            <a:ext cx="15240" cy="83121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51485" y="209550"/>
            <a:ext cx="848804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3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. Реализация факторов уверенности в FuzzyClips </a:t>
            </a:r>
            <a:endParaRPr lang="en-US" altLang="ru-RU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534670" y="1276985"/>
            <a:ext cx="4441825" cy="1066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sz="16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(defrule flight-rule(declare (CF 0.95));</a:t>
            </a:r>
            <a:br>
              <a:rPr sz="16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</a:br>
            <a:r>
              <a:rPr sz="16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(animal type bird)</a:t>
            </a:r>
            <a:br>
              <a:rPr sz="16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</a:br>
            <a:r>
              <a:rPr sz="16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=&gt;(assert (animal can fly)))</a:t>
            </a:r>
            <a:endParaRPr lang="ru-RU" altLang="en-US" sz="1600" b="0" u="none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534670" y="2962910"/>
            <a:ext cx="5080000" cy="1798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sz="16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(defrule GetFever   (declare (salience 100))   =&gt;   (printout t "Enter confidence that patient has a fever (0 to 1): ")   (bind ?cf (read))   (assert (fever yes) CF ?cf))</a:t>
            </a:r>
            <a:endParaRPr lang="ru-RU" altLang="en-US" sz="16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95595" y="1276985"/>
            <a:ext cx="1492250" cy="748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ru-RU" altLang="en-US"/>
              <a:t>Нечеткость</a:t>
            </a:r>
            <a:endParaRPr lang="ru-RU" alt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5395595" y="2503170"/>
            <a:ext cx="2351405" cy="748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ru-RU" altLang="en-US"/>
              <a:t>Неопределенность</a:t>
            </a:r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6065520" y="3759835"/>
            <a:ext cx="1199515" cy="640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b="1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Certainty factor</a:t>
            </a:r>
            <a:endParaRPr lang="en-US" b="1" u="none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7265035" y="1595120"/>
            <a:ext cx="1520190" cy="3657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b="1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deftemplate</a:t>
            </a:r>
            <a:endParaRPr lang="ru-RU" altLang="en-US" b="1" u="none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" name="Прямая со стрелкой 10"/>
          <p:cNvCxnSpPr>
            <a:stCxn id="9" idx="2"/>
          </p:cNvCxnSpPr>
          <p:nvPr/>
        </p:nvCxnSpPr>
        <p:spPr>
          <a:xfrm>
            <a:off x="6665595" y="4399915"/>
            <a:ext cx="577215" cy="899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Текстовое поле 11"/>
          <p:cNvSpPr txBox="1"/>
          <p:nvPr/>
        </p:nvSpPr>
        <p:spPr>
          <a:xfrm>
            <a:off x="6908800" y="5299710"/>
            <a:ext cx="1407795" cy="640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b="1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CRISP value (0..1)</a:t>
            </a:r>
            <a:endParaRPr lang="en-US" b="1" u="none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3" name="Прямая со стрелкой 12"/>
          <p:cNvCxnSpPr>
            <a:endCxn id="10" idx="0"/>
          </p:cNvCxnSpPr>
          <p:nvPr/>
        </p:nvCxnSpPr>
        <p:spPr>
          <a:xfrm>
            <a:off x="6887845" y="1595120"/>
            <a:ext cx="1137285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7" idx="3"/>
            <a:endCxn id="9" idx="3"/>
          </p:cNvCxnSpPr>
          <p:nvPr/>
        </p:nvCxnSpPr>
        <p:spPr>
          <a:xfrm flipH="1">
            <a:off x="7265035" y="2877185"/>
            <a:ext cx="481965" cy="1202690"/>
          </a:xfrm>
          <a:prstGeom prst="bentConnector3">
            <a:avLst>
              <a:gd name="adj1" fmla="val -4940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51485" y="209550"/>
            <a:ext cx="848804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5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. </a:t>
            </a:r>
            <a:r>
              <a:rPr lang="ru-RU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Р</a:t>
            </a:r>
            <a:r>
              <a:rPr lang="ru-RU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абота с командной оболочкой </a:t>
            </a:r>
            <a:r>
              <a:rPr lang="en-US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FuzzyCLIPS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</a:t>
            </a:r>
            <a:endParaRPr lang="en-US" altLang="ru-RU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451485" y="1878965"/>
            <a:ext cx="5080000" cy="39319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266700" algn="l"/>
            <a:r>
              <a:rPr sz="12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(deftemplate age0 100 ; universe( (young (0 1) (25 1) (40 0.5) (55 0))  (middle(0 0) (25 0.5) (40 1.0) (55 0.5) (70 0))  (old    (0 0) (40 0) (55 0.5) (70 1) (80 1))) (deftemplate sfage	   0 100 ; universe( (young (z 30 55))  (middle(pi 15 40)  (old    (s 40 70))) (deftemplate person	  (slot name)(slot age (type FUZZY-VALUE age))) (deffacts startup  (person (name bob) (age middle))      (person (name katie) (age young)))</a:t>
            </a:r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5386070" y="2778760"/>
            <a:ext cx="3080385" cy="20116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6700" algn="l"/>
            <a:r>
              <a:rPr sz="1400" b="1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FuzzyCLIPS&gt;</a:t>
            </a:r>
            <a:r>
              <a:rPr sz="14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(get -u age)0.00 - 100.00</a:t>
            </a:r>
            <a:r>
              <a:rPr sz="1400" b="1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FuzzyCLIPS&gt;</a:t>
            </a:r>
            <a:r>
              <a:rPr sz="14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(get-fuzzy-inference-type)max-min</a:t>
            </a:r>
            <a:r>
              <a:rPr sz="1400" b="1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FuzzyCLIPS&gt;</a:t>
            </a:r>
            <a:r>
              <a:rPr sz="14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(plot-fuzzy-value t + nil nil (create-fuzzy-value age middle)))</a:t>
            </a:r>
            <a:endParaRPr lang="ru-RU" altLang="en-US" sz="1400" b="0" u="none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531485" y="1033780"/>
            <a:ext cx="2351405" cy="748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ru-RU" altLang="en-US"/>
              <a:t>Запросы к базе знаний</a:t>
            </a:r>
            <a:endParaRPr lang="ru-RU" altLang="en-US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6637655" y="1878965"/>
            <a:ext cx="2222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365250" y="840740"/>
            <a:ext cx="2507615" cy="862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ru-RU" altLang="en-US"/>
              <a:t>Определения нечетких переменных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pic>
        <p:nvPicPr>
          <p:cNvPr id="7" name="Изображение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0820" y="840105"/>
            <a:ext cx="5878195" cy="55410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Текстовое поле 4"/>
          <p:cNvSpPr txBox="1"/>
          <p:nvPr/>
        </p:nvSpPr>
        <p:spPr>
          <a:xfrm>
            <a:off x="3048000" y="188595"/>
            <a:ext cx="35674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Результат вывода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</a:t>
            </a:r>
            <a:endParaRPr lang="en-US" altLang="ru-RU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51485" y="209550"/>
            <a:ext cx="86131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6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. </a:t>
            </a:r>
            <a:r>
              <a:rPr lang="ru-RU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Предопределенные модификаторы в</a:t>
            </a:r>
            <a:r>
              <a:rPr lang="ru-RU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</a:t>
            </a:r>
            <a:r>
              <a:rPr lang="en-US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FuzzyCLIPS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</a:t>
            </a:r>
            <a:endParaRPr lang="en-US" altLang="ru-RU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</p:txBody>
      </p:sp>
      <p:pic>
        <p:nvPicPr>
          <p:cNvPr id="7" name="Изображени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1475" y="846455"/>
            <a:ext cx="6479540" cy="48304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638810" y="1068705"/>
            <a:ext cx="5080000" cy="48158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(deftemplate Fever   98.6 104  ((fever (S 98.6 103))   (very_mild_fever </a:t>
            </a:r>
            <a:r>
              <a:rPr sz="1400" b="1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somewhat</a:t>
            </a:r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fever)   (mild_fever </a:t>
            </a:r>
            <a:r>
              <a:rPr sz="1400" b="1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more-or-less</a:t>
            </a:r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fever)   (high_fever </a:t>
            </a:r>
            <a:r>
              <a:rPr sz="1400" b="1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very</a:t>
            </a:r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fever)   (very_high_fever </a:t>
            </a:r>
            <a:r>
              <a:rPr sz="1400" b="1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extremely</a:t>
            </a:r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fever)   (not_fever </a:t>
            </a:r>
            <a:r>
              <a:rPr sz="1400" b="1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fever))) (defrule GetValue   (declare (salience 100))   =&gt;   (printout t "Enter one of the following:" crlf)   (printout t "fever, mild_fever, very_mild_fever, high_fever, very_high_fever, or not_fever? ")   (bind ?m (read))   (assert-string (format nil "(Fever %s)" ?m))) </a:t>
            </a:r>
            <a:r>
              <a:rPr sz="1200" b="1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1200" b="1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Правило построение графика</a:t>
            </a:r>
            <a:r>
              <a:rPr sz="1200" b="1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1200" b="1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Нечеткое множество выбирает пользователь</a:t>
            </a:r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(defrule ShowLevel   ?f &lt;- (Fever ?l)   =&gt;   (plot-fuzzy-value t "*" nil nil ?f))</a:t>
            </a:r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51485" y="209550"/>
            <a:ext cx="86131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7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. </a:t>
            </a:r>
            <a:r>
              <a:rPr 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Р</a:t>
            </a:r>
            <a:r>
              <a:rPr 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абота с модификаторами в коде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</a:t>
            </a:r>
            <a:endParaRPr lang="en-US" altLang="ru-RU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ЕГОР И СЕРЕГА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3074</Words>
  <Application>WPS Presentation</Application>
  <PresentationFormat>Экран (4:3)</PresentationFormat>
  <Paragraphs>166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Century Gothic</vt:lpstr>
      <vt:lpstr>Courier New</vt:lpstr>
      <vt:lpstr>Times New Roman</vt:lpstr>
      <vt:lpstr>Palatino Linotype</vt:lpstr>
      <vt:lpstr>Microsoft YaHei</vt:lpstr>
      <vt:lpstr>Calibri</vt:lpstr>
      <vt:lpstr>Исполнительная</vt:lpstr>
      <vt:lpstr>Министерство образования и науки Российской Федерации Федеральное государственное автономное образовательное учреждение высшего образования «Национальный исследовательский ядерный университет «МИФИ» ОБНИНСКИЙ ИНСТИТУТ АТОМНОЙ ЭНЕРГЕТИКИ ОТДЕЛЕНИЕ  «ИНТЕЛЛЕКТУАЛЬНЫЕ КИБЕРНЕТИЧЕСКИЕ СИСТЕМЫ»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 Levin</dc:creator>
  <cp:lastModifiedBy>Петр</cp:lastModifiedBy>
  <cp:revision>286</cp:revision>
  <dcterms:created xsi:type="dcterms:W3CDTF">2015-06-25T10:52:00Z</dcterms:created>
  <dcterms:modified xsi:type="dcterms:W3CDTF">2017-05-03T12:53:02Z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1049-10.1.0.5785</vt:lpwstr>
  </property>
</Properties>
</file>