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389" r:id="rId3"/>
    <p:sldId id="395" r:id="rId4"/>
    <p:sldId id="390" r:id="rId5"/>
    <p:sldId id="391" r:id="rId6"/>
    <p:sldId id="392" r:id="rId7"/>
    <p:sldId id="393" r:id="rId8"/>
    <p:sldId id="394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A99D1F-67A2-477B-A7CE-4E150A0EF39D}">
          <p14:sldIdLst>
            <p14:sldId id="256"/>
            <p14:sldId id="389"/>
            <p14:sldId id="395"/>
            <p14:sldId id="390"/>
            <p14:sldId id="391"/>
            <p14:sldId id="392"/>
            <p14:sldId id="393"/>
            <p14:sldId id="394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DC24-7726-4808-ADFC-DF849E0E16AD}" type="datetimeFigureOut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7455-B86B-474D-90C5-B7C1512765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4D5-1E14-4FAC-B715-4967D436B579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448E-B003-4D16-9B06-80DB50F3F9F1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E2B9-4D55-4745-BC37-84051496B4D7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D53-A904-41D5-BA39-AA94A6B6ACA4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04CB-AB4F-45E6-B074-E6C956274FEB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55AD-1B6E-42E8-8073-A6865F7099DD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7DE-8772-4B19-AE75-E3133FD46BBB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D21-A711-43D4-9A51-12E7B3BAAD49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AC6-7F29-490F-B4B6-C168BE6DF92C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63DF-E591-4D29-8E8A-04558364FA0F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C21-582B-4886-87A5-1A45D01A1598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ADFDA0B-CF27-4A2E-976E-816ADD0FD315}" type="datetime1">
              <a:rPr lang="ru-RU" smtClean="0"/>
              <a:pPr/>
              <a:t>07.05.2017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912" y="6381000"/>
            <a:ext cx="1512168" cy="385390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ctr"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D80A49E-0AE4-4F85-8EA4-F0781D345D2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4500"/>
            <a:ext cx="9144000" cy="1027430"/>
          </a:xfrm>
        </p:spPr>
        <p:txBody>
          <a:bodyPr/>
          <a:lstStyle/>
          <a:p>
            <a:pPr marL="182880" indent="0">
              <a:buNone/>
            </a:pPr>
            <a:r>
              <a:rPr sz="1400" dirty="0">
                <a:effectLst/>
              </a:rPr>
              <a:t>Министерство образования и науки Российской Федерации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Федеральное государственное автономное образовательное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учреждение высшего образования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«Национальный исследовательский ядерный университет «МИФИ»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ОБНИНСКИЙ ИНСТИТУТ АТОМНОЙ ЭНЕРГЕТИКИ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ОТДЕЛЕНИЕ  «ИНТЕЛЛЕКТУАЛЬНЫЕ КИБЕРНЕТИЧЕСКИЕ СИСТЕМЫ» </a:t>
            </a:r>
          </a:p>
        </p:txBody>
      </p:sp>
      <p:sp>
        <p:nvSpPr>
          <p:cNvPr id="6" name="Подзаголовок 2"/>
          <p:cNvSpPr txBox="1"/>
          <p:nvPr/>
        </p:nvSpPr>
        <p:spPr>
          <a:xfrm>
            <a:off x="786765" y="1928495"/>
            <a:ext cx="7569835" cy="169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Методы и системы поддержки принятия решений</a:t>
            </a:r>
            <a:br>
              <a:rPr b="1" dirty="0">
                <a:sym typeface="+mn-ea"/>
              </a:rPr>
            </a:br>
            <a:endParaRPr b="1" dirty="0">
              <a:sym typeface="+mn-ea"/>
            </a:endParaRPr>
          </a:p>
          <a:p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FuzzyCLIPS</a:t>
            </a:r>
          </a:p>
        </p:txBody>
      </p:sp>
      <p:sp>
        <p:nvSpPr>
          <p:cNvPr id="7" name="Подзаголовок 2"/>
          <p:cNvSpPr txBox="1"/>
          <p:nvPr/>
        </p:nvSpPr>
        <p:spPr>
          <a:xfrm>
            <a:off x="5513705" y="4476750"/>
            <a:ext cx="3300095" cy="975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Выполнили Студенты гр. ИС-М16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  <a:t>: 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</a:br>
            <a:b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Рябов П.В</a:t>
            </a:r>
          </a:p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Телегин Е.С</a:t>
            </a:r>
          </a:p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Казорин С.В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				</a:t>
            </a:r>
          </a:p>
          <a:p>
            <a:pPr algn="l"/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											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05" y="262890"/>
            <a:ext cx="1212215" cy="632460"/>
          </a:xfrm>
          <a:prstGeom prst="rect">
            <a:avLst/>
          </a:prstGeom>
        </p:spPr>
      </p:pic>
      <p:sp>
        <p:nvSpPr>
          <p:cNvPr id="4" name="Подзаголовок 2"/>
          <p:cNvSpPr txBox="1"/>
          <p:nvPr/>
        </p:nvSpPr>
        <p:spPr>
          <a:xfrm>
            <a:off x="3136265" y="6088380"/>
            <a:ext cx="2871470" cy="33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+mn-lt"/>
              </a:rPr>
              <a:t>Обнинск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9. Функции принадлежности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предоставляет несколько встроенных функций принадлежности, которые могут применятся при решении различных задач. А именно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S-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Z-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Функция и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П-Функция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2" y="2492896"/>
            <a:ext cx="3744416" cy="37444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10. Способы представления функций принадлежности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		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Функция принадлежности в библиотеке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может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представлятся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 разными способами:</a:t>
            </a: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синглтона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стандартной функции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языковых выражений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12.Представление в виде </a:t>
            </a:r>
            <a:r>
              <a:rPr lang="ru-RU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синглтона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Степень принадлежности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в нечетком множестве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является положительным числом, а пара (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 называется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синглтоном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(часто эти пары представлены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для краткости). Нечеткое множество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в универсуме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дискурса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можно описать следующим образом:</a:t>
            </a: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Î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	где интегральный символ обозначает объединение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Нечеткое множество представлено упорядоченным множеством точек, соединенных сегментами прямой линии. Степень принадлежности значения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не указанного в списке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будет рассчитываться на основе интерполяции по следующей формуле (для точек, которые не имеют нескольких значений принадлежности, в этих случаях значение принадлежности определяется как  максимальное для всех значений при одном и том же значении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1 ), 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+1 )-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–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Let U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| 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&lt;=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9}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Мы можем определить нечеткое множество следующим образом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(0)= 0,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(1)= 0,m(2)= 0.3,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(3)= 0.9,m(4)= 1,m(5)= 0.8,m(6)= 0.5,m(7)= 0,m(8)= 0,m(9)= 0 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представить это нечеткое множество следующим списком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(1 0) (2 0.3) (3 0.9) (4 1) (5 0.8) (6 0.5) (7 0)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также показать этот набор графически, как на рисунке ниже.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005064"/>
            <a:ext cx="439248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13. Представление в виде стандартной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Часто функцию принадлежности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описывают, используя один из наборов стандартных функций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P, или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Стандартное представление функции принадлежности имеет следующий формат : 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где 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числа, представляющие параметры соответствующих функций.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1944922" cy="938254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17032"/>
            <a:ext cx="1944922" cy="938254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717032"/>
            <a:ext cx="1938572" cy="930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14. Представление в виде языковых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C 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10 26))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hot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37 60))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(warm not [ hot or cold ]) ; linguistic expression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Термин «теплый» описывается как не горячий или не холодный. В нем используются термины «горячий» и «холодный», которые ранее были определены в этой модели.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Команды и функции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FuzzyCLIPS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области всех значений предметной области</a:t>
            </a:r>
            <a:r>
              <a:rPr lang="en-US" b="1" dirty="0"/>
              <a:t>(</a:t>
            </a:r>
            <a:r>
              <a:rPr lang="en-US" b="1" i="1" u="sng" dirty="0"/>
              <a:t>get-u, get-u-from, get-u-to, get-u-units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нечеткому множеству</a:t>
            </a:r>
            <a:r>
              <a:rPr lang="en-US" b="1" dirty="0"/>
              <a:t> (</a:t>
            </a:r>
            <a:r>
              <a:rPr lang="en-US" b="1" i="1" u="sng" dirty="0"/>
              <a:t>get-fs, get-fs-x, get-fs-y, get-fs-length, get-fs-lv, get-fs-value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коэффициенту достоверности (</a:t>
            </a:r>
            <a:r>
              <a:rPr lang="ru-RU" b="1" i="1" u="sng" dirty="0" err="1"/>
              <a:t>get-cf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2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Включение и отключение вычислений фактора достоверности в правилах(</a:t>
            </a:r>
            <a:r>
              <a:rPr lang="ru-RU" b="1" i="1" u="sng" dirty="0" err="1"/>
              <a:t>enable-cf-rule-calculation</a:t>
            </a:r>
            <a:r>
              <a:rPr lang="ru-RU" b="1" i="1" u="sng" dirty="0"/>
              <a:t>, </a:t>
            </a:r>
            <a:r>
              <a:rPr lang="ru-RU" b="1" i="1" u="sng" dirty="0" err="1"/>
              <a:t>disable-cf-rule-calculation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Доступ к пороговому коэффициенту достоверности(</a:t>
            </a:r>
            <a:r>
              <a:rPr lang="ru-RU" b="1" i="1" u="sng" dirty="0" err="1"/>
              <a:t>set-threshold</a:t>
            </a:r>
            <a:r>
              <a:rPr lang="ru-RU" b="1" i="1" u="sng" dirty="0"/>
              <a:t>, </a:t>
            </a:r>
            <a:r>
              <a:rPr lang="ru-RU" b="1" i="1" u="sng" dirty="0" err="1"/>
              <a:t>get-threshold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Настройка поведения оценки правила CF(</a:t>
            </a:r>
            <a:r>
              <a:rPr lang="ru-RU" b="1" i="1" u="sng" dirty="0" err="1"/>
              <a:t>set</a:t>
            </a:r>
            <a:r>
              <a:rPr lang="ru-RU" b="1" i="1" u="sng" dirty="0"/>
              <a:t>-CF-</a:t>
            </a:r>
            <a:r>
              <a:rPr lang="ru-RU" b="1" i="1" u="sng" dirty="0" err="1"/>
              <a:t>evaluation</a:t>
            </a:r>
            <a:r>
              <a:rPr lang="ru-RU" b="1" i="1" u="sng" dirty="0"/>
              <a:t>, </a:t>
            </a:r>
            <a:r>
              <a:rPr lang="ru-RU" b="1" i="1" u="sng" dirty="0" err="1"/>
              <a:t>get</a:t>
            </a:r>
            <a:r>
              <a:rPr lang="ru-RU" b="1" i="1" u="sng" dirty="0"/>
              <a:t>-CF-</a:t>
            </a:r>
            <a:r>
              <a:rPr lang="ru-RU" b="1" i="1" u="sng" dirty="0" err="1"/>
              <a:t>evaluation</a:t>
            </a:r>
            <a:r>
              <a:rPr lang="ru-RU" b="1" dirty="0"/>
              <a:t>)</a:t>
            </a:r>
            <a:endParaRPr lang="ru-RU" dirty="0"/>
          </a:p>
          <a:p>
            <a:pPr marL="457200" indent="-45720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1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15. Команды и функции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FuzzyCLIPS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Контроль точности отображения нечетких множеств(</a:t>
            </a:r>
            <a:r>
              <a:rPr lang="ru-RU" b="1" i="1" u="sng" dirty="0" err="1"/>
              <a:t>set-fuzzy-display-precision</a:t>
            </a:r>
            <a:r>
              <a:rPr lang="ru-RU" b="1" i="1" u="sng" dirty="0"/>
              <a:t>, </a:t>
            </a:r>
            <a:r>
              <a:rPr lang="ru-RU" b="1" i="1" u="sng" dirty="0" err="1"/>
              <a:t>get-fuzzy-display-precision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Управление методом нечетких выводов(</a:t>
            </a:r>
            <a:r>
              <a:rPr lang="ru-RU" b="1" i="1" u="sng" dirty="0" err="1"/>
              <a:t>set-fuzzy-inference-type</a:t>
            </a:r>
            <a:r>
              <a:rPr lang="ru-RU" b="1" i="1" u="sng" dirty="0"/>
              <a:t>, </a:t>
            </a:r>
            <a:r>
              <a:rPr lang="en-US" b="1" i="1" u="sng" dirty="0"/>
              <a:t>get</a:t>
            </a:r>
            <a:r>
              <a:rPr lang="ru-RU" b="1" i="1" u="sng" dirty="0"/>
              <a:t>-</a:t>
            </a:r>
            <a:r>
              <a:rPr lang="en-US" b="1" i="1" u="sng" dirty="0"/>
              <a:t>fuzzy</a:t>
            </a:r>
            <a:r>
              <a:rPr lang="ru-RU" b="1" i="1" u="sng" dirty="0"/>
              <a:t>-</a:t>
            </a:r>
            <a:r>
              <a:rPr lang="en-US" b="1" i="1" u="sng" dirty="0"/>
              <a:t>inference</a:t>
            </a:r>
            <a:r>
              <a:rPr lang="ru-RU" b="1" i="1" u="sng" dirty="0"/>
              <a:t>-</a:t>
            </a:r>
            <a:r>
              <a:rPr lang="en-US" b="1" i="1" u="sng" dirty="0"/>
              <a:t>type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Установка порога соответствия нечеткого шаблона(</a:t>
            </a:r>
            <a:r>
              <a:rPr lang="ru-RU" b="1" i="1" u="sng" dirty="0" err="1"/>
              <a:t>set-alpha-value</a:t>
            </a:r>
            <a:r>
              <a:rPr lang="ru-RU" b="1" i="1" u="sng" dirty="0"/>
              <a:t>, </a:t>
            </a:r>
            <a:r>
              <a:rPr lang="ru-RU" b="1" i="1" u="sng" dirty="0" err="1"/>
              <a:t>get-alpha-value</a:t>
            </a:r>
            <a:r>
              <a:rPr lang="ru-RU" b="1" dirty="0"/>
              <a:t>)</a:t>
            </a:r>
            <a:endParaRPr lang="ru-RU" dirty="0"/>
          </a:p>
          <a:p>
            <a:pPr marL="457200" indent="-457200">
              <a:buFont typeface="+mj-lt"/>
              <a:buAutoNum type="arabicPeriod" startAt="7"/>
            </a:pPr>
            <a:endParaRPr lang="ru-RU" dirty="0"/>
          </a:p>
          <a:p>
            <a:pPr marL="457200" indent="-457200">
              <a:buFont typeface="+mj-lt"/>
              <a:buAutoNum type="arabicPeriod" startAt="7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Команды и функции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FuzzyCLIPS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Функция предиката нечетких значений(</a:t>
            </a:r>
            <a:r>
              <a:rPr lang="en-US" b="1" i="1" u="sng" dirty="0"/>
              <a:t>f</a:t>
            </a:r>
            <a:r>
              <a:rPr lang="ru-RU" b="1" i="1" u="sng" dirty="0" err="1"/>
              <a:t>uzzyvaluep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Создание и работа с FUZZY-VALUE(</a:t>
            </a:r>
            <a:r>
              <a:rPr lang="ru-RU" b="1" i="1" u="sng" dirty="0" err="1"/>
              <a:t>create-fuzzy-value</a:t>
            </a:r>
            <a:r>
              <a:rPr lang="ru-RU" b="1" i="1" u="sng" dirty="0"/>
              <a:t>, </a:t>
            </a:r>
            <a:r>
              <a:rPr lang="ru-RU" b="1" i="1" u="sng" dirty="0" err="1"/>
              <a:t>fuzzy-union</a:t>
            </a:r>
            <a:r>
              <a:rPr lang="ru-RU" b="1" i="1" u="sng" dirty="0"/>
              <a:t>, </a:t>
            </a:r>
            <a:r>
              <a:rPr lang="ru-RU" b="1" i="1" u="sng" dirty="0" err="1"/>
              <a:t>fuzzy-intersection</a:t>
            </a:r>
            <a:r>
              <a:rPr lang="ru-RU" b="1" i="1" u="sng" dirty="0"/>
              <a:t>, </a:t>
            </a:r>
            <a:r>
              <a:rPr lang="ru-RU" b="1" i="1" u="sng" dirty="0" err="1"/>
              <a:t>fuzzy-modify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Доступ к нечеткому слоту в факте(</a:t>
            </a:r>
            <a:r>
              <a:rPr lang="ru-RU" b="1" i="1" u="sng" dirty="0" err="1"/>
              <a:t>get-fuzzy-slot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Команды и функции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FuzzyCLIPS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4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1. Базовая архитектура </a:t>
            </a:r>
            <a:r>
              <a:rPr lang="ru-RU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нечеткой ЭС в </a:t>
            </a:r>
            <a:r>
              <a:rPr lang="en-US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</a:p>
        </p:txBody>
      </p:sp>
      <p:pic>
        <p:nvPicPr>
          <p:cNvPr id="6" name="Изображени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1005" y="1037590"/>
            <a:ext cx="8229600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6317615" y="274002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База знаний</a:t>
            </a:r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5361940" y="3101975"/>
            <a:ext cx="95567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042795" y="2276475"/>
            <a:ext cx="81280" cy="26441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38860" y="4920615"/>
            <a:ext cx="2088515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Функция принадлежности</a:t>
            </a:r>
          </a:p>
        </p:txBody>
      </p:sp>
      <p:pic>
        <p:nvPicPr>
          <p:cNvPr id="13" name="Изображение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525" y="3959225"/>
            <a:ext cx="4325620" cy="2177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Отображение нечеткого значения в функции форматирования</a:t>
            </a:r>
            <a:r>
              <a:rPr lang="ru-RU" b="1" i="1" u="sng" dirty="0"/>
              <a:t>(%</a:t>
            </a:r>
            <a:r>
              <a:rPr lang="en-US" b="1" i="1" u="sng" dirty="0"/>
              <a:t>F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Построение нечеткого значения(</a:t>
            </a:r>
            <a:r>
              <a:rPr lang="ru-RU" b="1" i="1" u="sng" dirty="0" err="1"/>
              <a:t>plot-fuzzy-value</a:t>
            </a:r>
            <a:r>
              <a:rPr lang="ru-RU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Управление результатом </a:t>
            </a:r>
            <a:r>
              <a:rPr lang="ru-RU" b="1" dirty="0" err="1"/>
              <a:t>дезактивизации</a:t>
            </a:r>
            <a:r>
              <a:rPr lang="ru-RU" b="1" dirty="0"/>
              <a:t>(</a:t>
            </a:r>
            <a:r>
              <a:rPr lang="ru-RU" b="1" i="1" u="sng" dirty="0" err="1"/>
              <a:t>is-defuzzify-value-valid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1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15. Команды и функции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FuzzyCLIPS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3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979512"/>
          </a:xfrm>
        </p:spPr>
        <p:txBody>
          <a:bodyPr/>
          <a:lstStyle/>
          <a:p>
            <a:r>
              <a:rPr lang="ru-RU" altLang="en-US" sz="4000" b="1" dirty="0"/>
              <a:t>Спасибо за внимание</a:t>
            </a:r>
            <a:r>
              <a:rPr lang="en-US" altLang="ru-RU" sz="4000" b="1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00025" y="178435"/>
            <a:ext cx="89281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Вывод четкого результата из нечеткого множества</a:t>
            </a: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23265" y="890905"/>
            <a:ext cx="5080000" cy="560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Fever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96 104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((fever (99 0) (103 1))))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getTemperature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temperature: ")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 (read))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(temperature ?t)))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FuzzifyTemperature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(temperature ?t)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?t1 (- ?t 2))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?t2 (+ ?t 2))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(?t1 0) (?t 1) (?t2 0))))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GetFlu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(Fever fever)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(flu yes)))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ShowFlu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(flu yes)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?fev &lt;- (Fever ?)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"Confidence in flu: " (get-cf ?f) crlf)</a:t>
            </a: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"*+" nil nil (create-fuzzy-value Fever fever) ?fev))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066155" y="1057275"/>
            <a:ext cx="230886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Функция </a:t>
            </a:r>
            <a:r>
              <a:rPr i="1" u="sng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FuzzifyTemperature</a:t>
            </a:r>
            <a:endParaRPr lang="ru-RU" altLang="en-US"/>
          </a:p>
        </p:txBody>
      </p:sp>
      <p:cxnSp>
        <p:nvCxnSpPr>
          <p:cNvPr id="13" name="Прямая со стрелкой 12"/>
          <p:cNvCxnSpPr>
            <a:stCxn id="8" idx="2"/>
          </p:cNvCxnSpPr>
          <p:nvPr/>
        </p:nvCxnSpPr>
        <p:spPr>
          <a:xfrm>
            <a:off x="7220585" y="180530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073775" y="2702560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Фаззификация с учетом +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/- </a:t>
            </a:r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погрешности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490210" y="3093085"/>
            <a:ext cx="583565" cy="196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787900" y="2493010"/>
            <a:ext cx="1016000" cy="720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ru-RU" sz="1400"/>
              <a:t>CRISP input value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66155" y="4609465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нечеткое треугольное число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235825" y="367982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Реализация факторов уверенности в FuzzyClips </a:t>
            </a: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34670" y="1276985"/>
            <a:ext cx="444182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flight-rule(declare (CF 0.95));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(animal type bird)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=&gt;(assert (animal can fly)))</a:t>
            </a:r>
            <a:endParaRPr lang="ru-RU" altLang="en-US" sz="16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4670" y="2962910"/>
            <a:ext cx="5080000" cy="179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GetFever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confidence that patient has a fever (0 to 1): ")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(read))</a:t>
            </a: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yes) CF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altLang="en-US"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95" y="127698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Нечеткость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95595" y="250317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Неопределенность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65520" y="3759835"/>
            <a:ext cx="11995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Certainty factor</a:t>
            </a: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265035" y="1595120"/>
            <a:ext cx="1520190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b="1" u="none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deftemplate</a:t>
            </a:r>
            <a:endParaRPr lang="ru-RU" altLang="en-US" b="1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665595" y="4399915"/>
            <a:ext cx="577215" cy="899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908800" y="5299710"/>
            <a:ext cx="140779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CRISP value (0..1)</a:t>
            </a: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887845" y="1595120"/>
            <a:ext cx="113728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9" idx="3"/>
          </p:cNvCxnSpPr>
          <p:nvPr/>
        </p:nvCxnSpPr>
        <p:spPr>
          <a:xfrm flipH="1">
            <a:off x="7265035" y="2877185"/>
            <a:ext cx="481965" cy="1202690"/>
          </a:xfrm>
          <a:prstGeom prst="bentConnector3">
            <a:avLst>
              <a:gd name="adj1" fmla="val -494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5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абота с командной оболочкой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451485" y="1878965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l"/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age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; universe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(0 1) (25 1) (40 0.5) (55 0))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(middle(0 0) (25 0.5) (40 1.0) (55 0.5) (70 0))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(0 0) (40 0) (55 0.5) (70 1) (80 1))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sfage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   0 100 ; universe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(z 30 55))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(middle(pi 15 40)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(s 40 70))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person	  (slot name)(slot age (type FUZZY-VALUE age))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deffacts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startup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(person (name bob) (age middle))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(person (name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katie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(age young))</a:t>
            </a: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86070" y="2778760"/>
            <a:ext cx="3080385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 algn="l"/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 -u age)</a:t>
            </a: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0.00 - 100.00</a:t>
            </a: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(get-fuzzy-inference-type)</a:t>
            </a: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max-min</a:t>
            </a: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(plot-fuzzy-value t + nil nil (create-fuzzy-value age middle))</a:t>
            </a: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1485" y="103378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Запросы к базе знаний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637655" y="1878965"/>
            <a:ext cx="2222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65250" y="840740"/>
            <a:ext cx="2507615" cy="862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Определения нечетких переменных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Изображение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0820" y="840105"/>
            <a:ext cx="5878195" cy="554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048000" y="188595"/>
            <a:ext cx="35674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Результат вывода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6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Предопределенные модификаторы в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pic>
        <p:nvPicPr>
          <p:cNvPr id="7" name="Изображение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1475" y="846455"/>
            <a:ext cx="6479540" cy="4830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38810" y="1068705"/>
            <a:ext cx="5080000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98.6 104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((fever (S 98.6 103))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somewhat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more-or-less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extremely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one of the following:"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crlf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"fever,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? ")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?m (read))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(assert-string (format nil "(Fever %s)" ?m)))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Правило построение графика</a:t>
            </a: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Нечеткое множество выбирает пользователь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ShowLevel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(Fever ?l)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"*" nil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?f))</a:t>
            </a:r>
            <a:endParaRPr lang="ru-RU" altLang="en-US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7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Работа с модификаторами в коде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5496"/>
          </a:xfrm>
        </p:spPr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8.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Нечеткие переменные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В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все нечеткие переменные должны быть определены до использования конструктора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Расширенный синтаксис приведен ниже: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 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[“&lt;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&gt;”]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&gt;] ; Предметная область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; Список первичных термов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где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- идентификатор, который используется для нечеткой переменной.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&lt;from&gt;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&lt;to&gt;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числа с плавающей запятой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а первичный терм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1..n)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имеет следующий вид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:(&lt;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описание нечеткого множества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&gt;).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определяет имя нечеткого множества а описание - соответствующую функцию принадлежности.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248</TotalTime>
  <Words>891</Words>
  <Application>Microsoft Office PowerPoint</Application>
  <PresentationFormat>Экран (4:3)</PresentationFormat>
  <Paragraphs>216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«Национальный исследовательский ядерный университет «МИФИ» ОБНИНСКИЙ ИНСТИТУТ АТОМНОЙ ЭНЕРГЕТИКИ ОТДЕЛЕНИЕ  «ИНТЕЛЛЕКТУАЛЬНЫЕ КИБЕРНЕТИЧЕСКИЕ СИСТЕМЫ»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8. Нечеткие переменные в FuzzyClips </vt:lpstr>
      <vt:lpstr>9. Функции принадлежности в FuzzyClips </vt:lpstr>
      <vt:lpstr>10. Способы представления функций принадлежности в FuzzyClips</vt:lpstr>
      <vt:lpstr>12.Представление в виде синглтона</vt:lpstr>
      <vt:lpstr>Пример</vt:lpstr>
      <vt:lpstr>13. Представление в виде стандартной функции</vt:lpstr>
      <vt:lpstr>14. Представление в виде языковых выражений</vt:lpstr>
      <vt:lpstr>15. Команды и функции FuzzyCLIPS</vt:lpstr>
      <vt:lpstr>Презентация PowerPoint</vt:lpstr>
      <vt:lpstr>15. Команды и функции FuzzyCLIPS</vt:lpstr>
      <vt:lpstr>15. Команды и функции FuzzyCLIPS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Levin</dc:creator>
  <cp:lastModifiedBy>Сергей Казорин</cp:lastModifiedBy>
  <cp:revision>317</cp:revision>
  <dcterms:created xsi:type="dcterms:W3CDTF">2015-06-25T10:52:00Z</dcterms:created>
  <dcterms:modified xsi:type="dcterms:W3CDTF">2017-05-07T12:13:03Z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1049-10.1.0.5785</vt:lpwstr>
  </property>
</Properties>
</file>