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256" r:id="rId2"/>
    <p:sldId id="389" r:id="rId3"/>
    <p:sldId id="395" r:id="rId4"/>
    <p:sldId id="390" r:id="rId5"/>
    <p:sldId id="391" r:id="rId6"/>
    <p:sldId id="392" r:id="rId7"/>
    <p:sldId id="393" r:id="rId8"/>
    <p:sldId id="394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27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9DC24-7726-4808-ADFC-DF849E0E16AD}" type="datetimeFigureOut">
              <a:rPr lang="ru-RU" smtClean="0"/>
              <a:pPr/>
              <a:t>06.05.2017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37455-B86B-474D-90C5-B7C15127658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34D5-1E14-4FAC-B715-4967D436B579}" type="datetime1">
              <a:rPr lang="ru-RU" smtClean="0"/>
              <a:pPr/>
              <a:t>06.05.2017</a:t>
            </a:fld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448E-B003-4D16-9B06-80DB50F3F9F1}" type="datetime1">
              <a:rPr lang="ru-RU" smtClean="0"/>
              <a:pPr/>
              <a:t>06.05.2017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E2B9-4D55-4745-BC37-84051496B4D7}" type="datetime1">
              <a:rPr lang="ru-RU" smtClean="0"/>
              <a:pPr/>
              <a:t>06.05.2017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CD53-A904-41D5-BA39-AA94A6B6ACA4}" type="datetime1">
              <a:rPr lang="ru-RU" smtClean="0"/>
              <a:pPr/>
              <a:t>06.05.2017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04CB-AB4F-45E6-B074-E6C956274FEB}" type="datetime1">
              <a:rPr lang="ru-RU" smtClean="0"/>
              <a:pPr/>
              <a:t>06.05.2017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55AD-1B6E-42E8-8073-A6865F7099DD}" type="datetime1">
              <a:rPr lang="ru-RU" smtClean="0"/>
              <a:pPr/>
              <a:t>06.05.2017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67DE-8772-4B19-AE75-E3133FD46BBB}" type="datetime1">
              <a:rPr lang="ru-RU" smtClean="0"/>
              <a:pPr/>
              <a:t>06.05.2017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9D21-A711-43D4-9A51-12E7B3BAAD49}" type="datetime1">
              <a:rPr lang="ru-RU" smtClean="0"/>
              <a:pPr/>
              <a:t>06.05.2017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AC6-7F29-490F-B4B6-C168BE6DF92C}" type="datetime1">
              <a:rPr lang="ru-RU" smtClean="0"/>
              <a:pPr/>
              <a:t>06.05.2017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63DF-E591-4D29-8E8A-04558364FA0F}" type="datetime1">
              <a:rPr lang="ru-RU" smtClean="0"/>
              <a:pPr/>
              <a:t>06.05.2017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6C21-582B-4886-87A5-1A45D01A1598}" type="datetime1">
              <a:rPr lang="ru-RU" smtClean="0"/>
              <a:pPr/>
              <a:t>06.05.2017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ADFDA0B-CF27-4A2E-976E-816ADD0FD315}" type="datetime1">
              <a:rPr lang="ru-RU" smtClean="0"/>
              <a:pPr/>
              <a:t>06.05.2017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9912" y="6381000"/>
            <a:ext cx="1512168" cy="385390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ctr"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2D80A49E-0AE4-4F85-8EA4-F0781D345D2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44500"/>
            <a:ext cx="9144000" cy="1027430"/>
          </a:xfrm>
        </p:spPr>
        <p:txBody>
          <a:bodyPr/>
          <a:lstStyle/>
          <a:p>
            <a:pPr marL="182880" indent="0">
              <a:buNone/>
            </a:pPr>
            <a:r>
              <a:rPr sz="1400" dirty="0" smtClean="0">
                <a:effectLst/>
              </a:rPr>
              <a:t>Министерство образования и науки Российской Федерации</a:t>
            </a:r>
            <a:br>
              <a:rPr sz="1400" dirty="0" smtClean="0">
                <a:effectLst/>
              </a:rPr>
            </a:br>
            <a:r>
              <a:rPr sz="1400" dirty="0" smtClean="0">
                <a:effectLst/>
              </a:rPr>
              <a:t>Федеральное государственное автономное образовательное</a:t>
            </a:r>
            <a:br>
              <a:rPr sz="1400" dirty="0" smtClean="0">
                <a:effectLst/>
              </a:rPr>
            </a:br>
            <a:r>
              <a:rPr sz="1400" dirty="0" smtClean="0">
                <a:effectLst/>
              </a:rPr>
              <a:t>учреждение высшего образования</a:t>
            </a:r>
            <a:br>
              <a:rPr sz="1400" dirty="0" smtClean="0">
                <a:effectLst/>
              </a:rPr>
            </a:br>
            <a:r>
              <a:rPr sz="1400" dirty="0" smtClean="0">
                <a:effectLst/>
              </a:rPr>
              <a:t>«Национальный исследовательский ядерный университет «МИФИ»</a:t>
            </a:r>
            <a:br>
              <a:rPr sz="1400" dirty="0" smtClean="0">
                <a:effectLst/>
              </a:rPr>
            </a:br>
            <a:r>
              <a:rPr sz="1400" dirty="0" smtClean="0">
                <a:effectLst/>
              </a:rPr>
              <a:t>ОБНИНСКИЙ ИНСТИТУТ АТОМНОЙ ЭНЕРГЕТИКИ</a:t>
            </a:r>
            <a:br>
              <a:rPr sz="1400" dirty="0" smtClean="0">
                <a:effectLst/>
              </a:rPr>
            </a:br>
            <a:r>
              <a:rPr sz="1400" dirty="0" smtClean="0">
                <a:effectLst/>
              </a:rPr>
              <a:t>ОТДЕЛЕНИЕ  «ИНТЕЛЛЕКТУАЛЬНЫЕ КИБЕРНЕТИЧЕСКИЕ СИСТЕМЫ» </a:t>
            </a:r>
          </a:p>
        </p:txBody>
      </p:sp>
      <p:sp>
        <p:nvSpPr>
          <p:cNvPr id="6" name="Подзаголовок 2"/>
          <p:cNvSpPr txBox="1"/>
          <p:nvPr/>
        </p:nvSpPr>
        <p:spPr>
          <a:xfrm>
            <a:off x="786765" y="1928495"/>
            <a:ext cx="7569835" cy="1698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Методы и системы поддержки принятия решений</a:t>
            </a:r>
            <a:r>
              <a:rPr dirty="0">
                <a:sym typeface="+mn-ea"/>
              </a:rPr>
              <a:t/>
            </a:r>
            <a:br>
              <a:rPr dirty="0">
                <a:sym typeface="+mn-ea"/>
              </a:rPr>
            </a:br>
            <a:endParaRPr dirty="0">
              <a:sym typeface="+mn-ea"/>
            </a:endParaRPr>
          </a:p>
          <a:p>
            <a:r>
              <a:rPr sz="2800" b="1" dirty="0">
                <a:sym typeface="+mn-ea"/>
              </a:rPr>
              <a:t>FuzzyCLIPS</a:t>
            </a:r>
          </a:p>
        </p:txBody>
      </p:sp>
      <p:sp>
        <p:nvSpPr>
          <p:cNvPr id="7" name="Подзаголовок 2"/>
          <p:cNvSpPr txBox="1"/>
          <p:nvPr/>
        </p:nvSpPr>
        <p:spPr>
          <a:xfrm>
            <a:off x="5513705" y="4476750"/>
            <a:ext cx="3300095" cy="9759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r"/>
            <a:r>
              <a:rPr sz="1400" dirty="0" smtClean="0">
                <a:solidFill>
                  <a:schemeClr val="tx1"/>
                </a:solidFill>
                <a:latin typeface="Times New Roman" panose="02020603050405020304" charset="0"/>
              </a:rPr>
              <a:t>Выполнили Студенты гр. ИС-М16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</a:rPr>
              <a:t>: </a:t>
            </a:r>
            <a:b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</a:rPr>
            </a:br>
            <a:r>
              <a:rPr sz="1400" dirty="0" smtClean="0">
                <a:solidFill>
                  <a:schemeClr val="tx1"/>
                </a:solidFill>
                <a:latin typeface="Times New Roman" panose="02020603050405020304" charset="0"/>
              </a:rPr>
              <a:t>Рябов П.В</a:t>
            </a:r>
          </a:p>
          <a:p>
            <a:pPr algn="r"/>
            <a:r>
              <a:rPr sz="1400" dirty="0" smtClean="0">
                <a:solidFill>
                  <a:schemeClr val="tx1"/>
                </a:solidFill>
                <a:latin typeface="Times New Roman" panose="02020603050405020304" charset="0"/>
              </a:rPr>
              <a:t>Телегин Е.С</a:t>
            </a:r>
          </a:p>
          <a:p>
            <a:pPr algn="r"/>
            <a:r>
              <a:rPr sz="1400" dirty="0" smtClean="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Казорин С.В</a:t>
            </a:r>
            <a:endParaRPr sz="1400" dirty="0" smtClean="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sz="1400" dirty="0" smtClean="0">
                <a:solidFill>
                  <a:schemeClr val="tx1"/>
                </a:solidFill>
                <a:latin typeface="Times New Roman" panose="02020603050405020304" charset="0"/>
              </a:rPr>
              <a:t>				</a:t>
            </a:r>
          </a:p>
          <a:p>
            <a:pPr algn="l"/>
            <a:endParaRPr sz="1400" dirty="0" smtClean="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sz="1400" dirty="0" smtClean="0">
                <a:solidFill>
                  <a:schemeClr val="tx1"/>
                </a:solidFill>
                <a:latin typeface="Times New Roman" panose="02020603050405020304" charset="0"/>
              </a:rPr>
              <a:t>											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4005" y="262890"/>
            <a:ext cx="1212215" cy="632460"/>
          </a:xfrm>
          <a:prstGeom prst="rect">
            <a:avLst/>
          </a:prstGeom>
        </p:spPr>
      </p:pic>
      <p:sp>
        <p:nvSpPr>
          <p:cNvPr id="4" name="Подзаголовок 2"/>
          <p:cNvSpPr txBox="1"/>
          <p:nvPr/>
        </p:nvSpPr>
        <p:spPr>
          <a:xfrm>
            <a:off x="3136265" y="6088380"/>
            <a:ext cx="2871470" cy="338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 smtClean="0">
                <a:solidFill>
                  <a:schemeClr val="tx1"/>
                </a:solidFill>
                <a:latin typeface="+mn-lt"/>
              </a:rPr>
              <a:t>Обнинск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ru-RU" sz="1800" dirty="0" smtClean="0">
                <a:solidFill>
                  <a:schemeClr val="tx1"/>
                </a:solidFill>
                <a:latin typeface="+mn-lt"/>
              </a:rPr>
              <a:t>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35496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8. </a:t>
            </a:r>
            <a:r>
              <a:rPr lang="ru-RU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Нечеткие </a:t>
            </a:r>
            <a:r>
              <a:rPr lang="ru-RU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переменные </a:t>
            </a:r>
            <a:r>
              <a:rPr lang="ru-RU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в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FuzzyClips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 </a:t>
            </a:r>
            <a:endParaRPr lang="ru-RU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В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все нечеткие переменные должны быть определены до использования конструктора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 Расширенный синтаксис приведен ниже: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 </a:t>
            </a:r>
          </a:p>
          <a:p>
            <a:pPr marL="0">
              <a:buNone/>
            </a:pP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 [“&lt;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&gt;”]</a:t>
            </a:r>
          </a:p>
          <a:p>
            <a:pPr marL="0">
              <a:buNone/>
            </a:pP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 [&lt;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&gt;] ; Предметная область</a:t>
            </a:r>
          </a:p>
          <a:p>
            <a:pPr marL="0">
              <a:buNone/>
            </a:pP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>
              <a:buNone/>
            </a:pP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>
              <a:buNone/>
            </a:pP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 ; Список первичных термов</a:t>
            </a:r>
          </a:p>
          <a:p>
            <a:pPr marL="0">
              <a:buNone/>
            </a:pP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>
              <a:buNone/>
            </a:pP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ru-RU" sz="2200" dirty="0" smtClean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buNone/>
            </a:pP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>
              <a:buNone/>
            </a:pP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ru-RU" dirty="0" smtClean="0"/>
              <a:t> </a:t>
            </a:r>
          </a:p>
          <a:p>
            <a:pPr>
              <a:buNone/>
            </a:pP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где </a:t>
            </a: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 - идентификатор, который используется для нечеткой переменной.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&lt;from&gt; </a:t>
            </a: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&lt;to&gt; </a:t>
            </a: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- числа с плавающей запятой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а первичный терм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= 1..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n) </a:t>
            </a: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имеет следующий вид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:(&lt;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описание нечеткого множества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&gt;). </a:t>
            </a: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определяет имя нечеткого множества а описание - соответствующую функцию принадлежности.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5496"/>
          </a:xfrm>
        </p:spPr>
        <p:txBody>
          <a:bodyPr/>
          <a:lstStyle/>
          <a:p>
            <a:r>
              <a:rPr lang="ru-RU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9. Функции </a:t>
            </a:r>
            <a:r>
              <a:rPr lang="ru-RU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принадлежности в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FuzzyClips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 </a:t>
            </a:r>
            <a:endParaRPr lang="ru-RU" sz="28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предоставляет несколько встроенных функций принадлежности, которые могут применятся при решении различных задач. А именно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S-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Функция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Z-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Функция и 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П-Функция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None/>
            </a:pP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5" name="Изображение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9792" y="2492896"/>
            <a:ext cx="3744416" cy="374441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ru-RU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10. Способы представления функций принадлежности в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FuzzyClips</a:t>
            </a:r>
            <a:endParaRPr lang="ru-RU" sz="28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	</a:t>
            </a:r>
          </a:p>
          <a:p>
            <a:pPr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Функция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принадлежности в библиотеке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может 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представлятся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3 разными способами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None/>
            </a:pP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Представление в виде 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синглтона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Представление в виде стандартной функции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Представление в виде языковых выражений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ru-RU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12.Представление в виде </a:t>
            </a:r>
            <a:r>
              <a:rPr lang="ru-RU" sz="2800" b="1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синглтона</a:t>
            </a:r>
            <a:endParaRPr lang="ru-RU" sz="28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Степень 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принадлежности </a:t>
            </a:r>
            <a:r>
              <a:rPr lang="ru-RU" sz="2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в нечетком множестве 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является положительным числом, а пара (</a:t>
            </a:r>
            <a:r>
              <a:rPr lang="ru-RU" sz="2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 называется </a:t>
            </a:r>
            <a:r>
              <a:rPr lang="ru-RU" sz="2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синглтоном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(часто эти пары представлены </a:t>
            </a:r>
            <a:r>
              <a:rPr lang="ru-RU" sz="2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или </a:t>
            </a:r>
            <a:r>
              <a:rPr lang="ru-RU" sz="2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для краткости). Нечеткое множество 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в универсуме </a:t>
            </a:r>
            <a:r>
              <a:rPr lang="ru-RU" sz="2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дискурса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можно описать следующим образом:</a:t>
            </a:r>
          </a:p>
          <a:p>
            <a:pPr>
              <a:buNone/>
            </a:pPr>
            <a:endParaRPr lang="ru-RU" sz="2500" dirty="0" smtClean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=m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)/ 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ru-RU" sz="2500" dirty="0" smtClean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Î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U</a:t>
            </a:r>
            <a:endParaRPr lang="ru-RU" sz="2500" dirty="0" smtClean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	где 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интегральный символ обозначает объединение </a:t>
            </a:r>
            <a:r>
              <a:rPr lang="ru-RU" sz="2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синглтонов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None/>
            </a:pPr>
            <a:endParaRPr lang="ru-RU" sz="2500" dirty="0" smtClean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Нечеткое 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множество представлено упорядоченным множеством точек, соединенных сегментами прямой линии. 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Степень принадлежности значения </a:t>
            </a:r>
            <a:r>
              <a:rPr lang="ru-RU" sz="2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х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не указанного в списке </a:t>
            </a:r>
            <a:r>
              <a:rPr lang="ru-RU" sz="2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синглтонов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будет рассчитываться на основе интерполяции по следующей формуле (для точек, которые не имеют нескольких значений принадлежности, в этих случаях значение принадлежности определяется как  максимальное для всех значений при одном и том же значении </a:t>
            </a:r>
            <a:r>
              <a:rPr lang="ru-RU" sz="2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х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buNone/>
            </a:pPr>
            <a:endParaRPr lang="ru-RU" sz="2500" dirty="0" smtClean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2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)= </a:t>
            </a:r>
            <a:r>
              <a:rPr lang="ru-RU" sz="2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1 ),  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£ 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2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)= </a:t>
            </a:r>
            <a:r>
              <a:rPr lang="ru-RU" sz="2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)+ </a:t>
            </a:r>
            <a:r>
              <a:rPr lang="ru-RU" sz="2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+1 )- </a:t>
            </a:r>
            <a:r>
              <a:rPr lang="ru-RU" sz="2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£ 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+1 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+1 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</a:t>
            </a:r>
            <a:endParaRPr lang="ru-RU" sz="2500" dirty="0" smtClean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2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)= </a:t>
            </a:r>
            <a:r>
              <a:rPr lang="ru-RU" sz="2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2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5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x</a:t>
            </a:r>
            <a:endParaRPr lang="ru-RU" sz="2500" dirty="0" smtClean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Let U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| 0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 &lt;=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9}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Мы можем определить нечеткое множество следующим образом</a:t>
            </a:r>
          </a:p>
          <a:p>
            <a:pPr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buNone/>
            </a:pP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(0)= 0, 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(1)= 0,m(2)= 0.3, 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(3)= 0.9,m(4)= 1,m(5)= 0.8,m(6)= 0.5,m(7)= 0,m(8)= 0,m(9)= 0 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Можно представить это нечеткое множество следующим списком 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синглтонов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(1 0) (2 0.3) (3 0.9) (4 1) (5 0.8) (6 0.5) (7 0)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Можно также показать этот набор графически, как на рисунке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ниже.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4005064"/>
            <a:ext cx="4392488" cy="1944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5496"/>
          </a:xfrm>
        </p:spPr>
        <p:txBody>
          <a:bodyPr/>
          <a:lstStyle/>
          <a:p>
            <a:r>
              <a:rPr lang="ru-RU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13. Представление в виде стандартной функции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Часто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функцию принадлежности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описывают, используя один из наборов стандартных функций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P, или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Стандартное представление функции принадлежности имеет следующий формат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standard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 ::= 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 a c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| 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 a c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| 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Z a c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| 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z a c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| 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PI d b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| 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pi d b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где :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числа, представляющие параметры соответствующих функций.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717032"/>
            <a:ext cx="1944922" cy="938254"/>
          </a:xfrm>
          <a:prstGeom prst="rect">
            <a:avLst/>
          </a:prstGeom>
          <a:noFill/>
        </p:spPr>
      </p:pic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717032"/>
            <a:ext cx="1944922" cy="938254"/>
          </a:xfrm>
          <a:prstGeom prst="rect">
            <a:avLst/>
          </a:prstGeom>
          <a:noFill/>
        </p:spPr>
      </p:pic>
      <p:pic>
        <p:nvPicPr>
          <p:cNvPr id="7" name="Рисунок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3717032"/>
            <a:ext cx="1938572" cy="9303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5496"/>
          </a:xfrm>
        </p:spPr>
        <p:txBody>
          <a:bodyPr/>
          <a:lstStyle/>
          <a:p>
            <a:r>
              <a:rPr lang="ru-RU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14. Представление в виде языковых выражений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0 100 </a:t>
            </a:r>
            <a:r>
              <a:rPr 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  (</a:t>
            </a:r>
            <a:r>
              <a:rPr 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10 26))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standard</a:t>
            </a:r>
            <a:r>
              <a:rPr 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representation</a:t>
            </a:r>
            <a:endParaRPr lang="ru-RU" sz="1600" dirty="0" smtClean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hot</a:t>
            </a:r>
            <a:r>
              <a:rPr 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37 60))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standard</a:t>
            </a:r>
            <a:r>
              <a:rPr 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representation</a:t>
            </a:r>
            <a:r>
              <a:rPr 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(warm not [ hot or cold ]) ; linguistic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ru-RU" sz="1600" dirty="0" smtClean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ru-RU" sz="1600" dirty="0" smtClean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600" dirty="0" smtClean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Термин </a:t>
            </a:r>
            <a:r>
              <a:rPr 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«теплый» описывается как не горячий или не холодный. </a:t>
            </a:r>
            <a:r>
              <a:rPr 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В нем используются термины «горячий» и «холодный», которые ранее были определены в этой модели.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3560" y="1150449"/>
            <a:ext cx="8229600" cy="979512"/>
          </a:xfrm>
        </p:spPr>
        <p:txBody>
          <a:bodyPr/>
          <a:lstStyle/>
          <a:p>
            <a:r>
              <a:rPr lang="ru-RU" altLang="en-US" sz="4000" dirty="0" smtClean="0"/>
              <a:t>Спасибо за внимание</a:t>
            </a:r>
            <a:r>
              <a:rPr lang="en-US" altLang="ru-RU" sz="4000" dirty="0" smtClean="0"/>
              <a:t>!</a:t>
            </a:r>
            <a:endParaRPr lang="en-US" alt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48804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1. Базовая архитектура </a:t>
            </a:r>
            <a:r>
              <a:rPr lang="ru-RU" altLang="ru-RU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нечеткой ЭС в </a:t>
            </a:r>
            <a:r>
              <a:rPr lang="en-US" altLang="ru-RU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FuzzyCLIPS</a:t>
            </a:r>
          </a:p>
        </p:txBody>
      </p:sp>
      <p:pic>
        <p:nvPicPr>
          <p:cNvPr id="6" name="Изображение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1005" y="1037590"/>
            <a:ext cx="8229600" cy="2676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6317615" y="2740025"/>
            <a:ext cx="1492250" cy="748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База знаний</a:t>
            </a:r>
          </a:p>
        </p:txBody>
      </p:sp>
      <p:cxnSp>
        <p:nvCxnSpPr>
          <p:cNvPr id="10" name="Прямая со стрелкой 9"/>
          <p:cNvCxnSpPr>
            <a:endCxn id="8" idx="1"/>
          </p:cNvCxnSpPr>
          <p:nvPr/>
        </p:nvCxnSpPr>
        <p:spPr>
          <a:xfrm>
            <a:off x="5361940" y="3101975"/>
            <a:ext cx="955675" cy="1206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2042795" y="2276475"/>
            <a:ext cx="81280" cy="264414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038860" y="4920615"/>
            <a:ext cx="2088515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Функция принадлежности</a:t>
            </a:r>
          </a:p>
        </p:txBody>
      </p:sp>
      <p:pic>
        <p:nvPicPr>
          <p:cNvPr id="13" name="Изображение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5525" y="3959225"/>
            <a:ext cx="4325620" cy="21774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200025" y="178435"/>
            <a:ext cx="89281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2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. </a:t>
            </a:r>
            <a:r>
              <a:rPr 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Вывод четкого результата из нечеткого множества</a:t>
            </a:r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723265" y="890905"/>
            <a:ext cx="5080000" cy="5608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(deftemplate Fever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96 104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((fever (99 0) (103 1))))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(defrule getTemperature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(declare (salience 100))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(printout t "Enter temperature: ")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(bind ?t (read))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(assert (temperature ?t)))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(defrule </a:t>
            </a:r>
            <a:r>
              <a:rPr sz="1400" b="1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FuzzifyTemperature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(temperature ?t)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(bind ?t1 (- ?t 2))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(bind ?t2 (+ ?t 2))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(assert (Fever (?t1 0) (?t 1) (?t2 0))))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(defrule GetFlu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(Fever fever)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(assert (flu yes)))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(defrule ShowFlu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?f &lt;- (flu yes)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?fev &lt;- (Fever ?)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(printout t "Confidence in flu: " (get-cf ?f) crlf)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(plot-fuzzy-value t "*+" nil nil (create-fuzzy-value Fever fever) ?fev))</a:t>
            </a:r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066155" y="1057275"/>
            <a:ext cx="2308860" cy="748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/>
            <a:r>
              <a:rPr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Функция </a:t>
            </a:r>
            <a:r>
              <a:rPr i="1" u="sng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FuzzifyTemperature</a:t>
            </a:r>
            <a:endParaRPr lang="ru-RU" altLang="en-US"/>
          </a:p>
        </p:txBody>
      </p:sp>
      <p:cxnSp>
        <p:nvCxnSpPr>
          <p:cNvPr id="13" name="Прямая со стрелкой 12"/>
          <p:cNvCxnSpPr>
            <a:stCxn id="8" idx="2"/>
          </p:cNvCxnSpPr>
          <p:nvPr/>
        </p:nvCxnSpPr>
        <p:spPr>
          <a:xfrm>
            <a:off x="7220585" y="1805305"/>
            <a:ext cx="15240" cy="83121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6073775" y="2702560"/>
            <a:ext cx="2308860" cy="9772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/>
            <a:r>
              <a:rPr lang="ru-RU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Фаззификация с учетом +</a:t>
            </a:r>
            <a:r>
              <a:rPr lang="en-US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/- </a:t>
            </a:r>
            <a:r>
              <a:rPr lang="ru-RU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погрешности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5490210" y="3093085"/>
            <a:ext cx="583565" cy="19621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4787900" y="2493010"/>
            <a:ext cx="1016000" cy="7200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ru-RU" sz="1400"/>
              <a:t>CRISP input value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066155" y="4609465"/>
            <a:ext cx="2308860" cy="9772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/>
            <a:r>
              <a:rPr lang="ru-RU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нечеткое треугольное число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7235825" y="3679825"/>
            <a:ext cx="15240" cy="83121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48804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3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. Реализация факторов уверенности в FuzzyClips </a:t>
            </a:r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534670" y="1276985"/>
            <a:ext cx="4441825" cy="1066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sz="16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6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defrule</a:t>
            </a:r>
            <a:r>
              <a:rPr sz="16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flight-rule(declare (CF 0.95));</a:t>
            </a:r>
            <a:br>
              <a:rPr sz="16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</a:br>
            <a:r>
              <a:rPr sz="16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(animal type bird)</a:t>
            </a:r>
            <a:br>
              <a:rPr sz="16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</a:br>
            <a:r>
              <a:rPr sz="16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=&gt;(assert (animal can fly)))</a:t>
            </a:r>
            <a:endParaRPr lang="ru-RU" altLang="en-US" sz="16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534670" y="2962910"/>
            <a:ext cx="5080000" cy="1798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6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defrule</a:t>
            </a:r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GetFever</a:t>
            </a:r>
            <a:endParaRPr sz="16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(declare (salience 100))</a:t>
            </a:r>
          </a:p>
          <a:p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</a:p>
          <a:p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(printout t "Enter confidence that patient has a fever (0 to 1): ")</a:t>
            </a:r>
          </a:p>
          <a:p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(bind ?</a:t>
            </a:r>
            <a:r>
              <a:rPr sz="16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(read))</a:t>
            </a:r>
          </a:p>
          <a:p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(assert (fever yes) CF ?</a:t>
            </a:r>
            <a:r>
              <a:rPr sz="16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ru-RU" altLang="en-US" sz="16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95595" y="1276985"/>
            <a:ext cx="1492250" cy="748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Нечеткость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395595" y="2503170"/>
            <a:ext cx="2351405" cy="748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Неопределенность</a:t>
            </a: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6065520" y="3759835"/>
            <a:ext cx="1199515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b="1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Certainty factor</a:t>
            </a: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7265035" y="1595120"/>
            <a:ext cx="1520190" cy="365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b="1" u="none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deftemplate</a:t>
            </a:r>
            <a:endParaRPr lang="ru-RU" altLang="en-US" b="1" u="none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" name="Прямая со стрелкой 10"/>
          <p:cNvCxnSpPr>
            <a:stCxn id="9" idx="2"/>
          </p:cNvCxnSpPr>
          <p:nvPr/>
        </p:nvCxnSpPr>
        <p:spPr>
          <a:xfrm>
            <a:off x="6665595" y="4399915"/>
            <a:ext cx="577215" cy="899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Текстовое поле 11"/>
          <p:cNvSpPr txBox="1"/>
          <p:nvPr/>
        </p:nvSpPr>
        <p:spPr>
          <a:xfrm>
            <a:off x="6908800" y="5299710"/>
            <a:ext cx="1407795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CRISP value (0..1)</a:t>
            </a:r>
          </a:p>
        </p:txBody>
      </p:sp>
      <p:cxnSp>
        <p:nvCxnSpPr>
          <p:cNvPr id="13" name="Прямая со стрелкой 12"/>
          <p:cNvCxnSpPr>
            <a:endCxn id="10" idx="0"/>
          </p:cNvCxnSpPr>
          <p:nvPr/>
        </p:nvCxnSpPr>
        <p:spPr>
          <a:xfrm>
            <a:off x="6887845" y="1595120"/>
            <a:ext cx="1137285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7" idx="3"/>
            <a:endCxn id="9" idx="3"/>
          </p:cNvCxnSpPr>
          <p:nvPr/>
        </p:nvCxnSpPr>
        <p:spPr>
          <a:xfrm flipH="1">
            <a:off x="7265035" y="2877185"/>
            <a:ext cx="481965" cy="1202690"/>
          </a:xfrm>
          <a:prstGeom prst="bentConnector3">
            <a:avLst>
              <a:gd name="adj1" fmla="val -494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48804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5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. </a:t>
            </a:r>
            <a:r>
              <a:rPr lang="ru-RU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Р</a:t>
            </a:r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абота с командной оболочкой </a:t>
            </a:r>
            <a:r>
              <a:rPr lang="en-US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FuzzyCLIPS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451485" y="1878965"/>
            <a:ext cx="5080000" cy="3931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266700" algn="l"/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age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0 100 ; universe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 (young (0 1) (25 1) (40 0.5) (55 0))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(middle(0 0) (25 0.5) (40 1.0) (55 0.5) (70 0))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(old    (0 0) (40 0) (55 0.5) (70 1) (80 1))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2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sfage</a:t>
            </a:r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   0 100 ; universe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 (young (z 30 55))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(middle(pi 15 40)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(old    (s 40 70))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person	  (slot name)(slot age (type FUZZY-VALUE age))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deffacts</a:t>
            </a:r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startup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(person (name bob) (age middle))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   (person (name </a:t>
            </a:r>
            <a:r>
              <a:rPr sz="12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katie</a:t>
            </a:r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(age young))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en-US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5386070" y="2778760"/>
            <a:ext cx="3080385" cy="2011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266700" algn="l"/>
            <a:r>
              <a:rPr sz="1400" b="1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FuzzyCLIPS&gt;</a:t>
            </a:r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(get -u age)</a:t>
            </a:r>
          </a:p>
          <a:p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0.00 - 100.00</a:t>
            </a:r>
          </a:p>
          <a:p>
            <a:r>
              <a:rPr sz="1400" b="1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FuzzyCLIPS&gt;</a:t>
            </a:r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(get-fuzzy-inference-type)</a:t>
            </a:r>
          </a:p>
          <a:p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max-min</a:t>
            </a:r>
          </a:p>
          <a:p>
            <a:r>
              <a:rPr sz="1400" b="1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FuzzyCLIPS&gt;</a:t>
            </a:r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(plot-fuzzy-value t + nil nil (create-fuzzy-value age middle))</a:t>
            </a:r>
          </a:p>
          <a:p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en-US" sz="1400" b="0" u="none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531485" y="1033780"/>
            <a:ext cx="2351405" cy="748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Запросы к базе знаний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6637655" y="1878965"/>
            <a:ext cx="2222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365250" y="840740"/>
            <a:ext cx="2507615" cy="862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Определения нечетких переменных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7" name="Изображение 1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80820" y="840105"/>
            <a:ext cx="5878195" cy="55410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3048000" y="188595"/>
            <a:ext cx="35674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Результат вывода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6131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6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. </a:t>
            </a:r>
            <a:r>
              <a:rPr lang="ru-RU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Предопределенные модификаторы в</a:t>
            </a:r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FuzzyCLIPS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</a:p>
        </p:txBody>
      </p:sp>
      <p:pic>
        <p:nvPicPr>
          <p:cNvPr id="7" name="Изображение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1475" y="846455"/>
            <a:ext cx="6479540" cy="4830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638810" y="1068705"/>
            <a:ext cx="5080000" cy="48158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98.6 104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((fever (S 98.6 103))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very_mild_fever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somewhat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fever)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mild_fever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more-or-less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fever)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high_fever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very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fever)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very_high_fever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extremely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fever)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not_fever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fever)))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defrule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(declare (salience 100))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(printout t "Enter one of the following:"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crlf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(printout t "fever,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mild_fever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very_mild_fever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high_fever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very_high_fever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or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not_fever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? ")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(bind ?m (read))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(assert-string (format nil "(Fever %s)" ?m)))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sz="12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12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Правило построение графика</a:t>
            </a:r>
          </a:p>
          <a:p>
            <a:r>
              <a:rPr sz="12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12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Нечеткое множество выбирает пользователь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defrule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ShowLevel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?f &lt;- (Fever ?l)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(plot-fuzzy-value t "*" nil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?f))</a:t>
            </a:r>
            <a:endParaRPr lang="ru-RU" altLang="en-US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6131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7</a:t>
            </a:r>
            <a:r>
              <a:rPr lang="en-US" alt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. </a:t>
            </a:r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Работа с модификаторами в коде</a:t>
            </a:r>
            <a:r>
              <a:rPr lang="en-US" alt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ЕГОР И СЕРЕГА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226</TotalTime>
  <Words>663</Words>
  <Application>Microsoft Office PowerPoint</Application>
  <PresentationFormat>Экран (4:3)</PresentationFormat>
  <Paragraphs>193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Исполнительная</vt:lpstr>
      <vt:lpstr>Министерство образования и науки Российской Федерации Федеральное государственное автономное образовательное учреждение высшего образования «Национальный исследовательский ядерный университет «МИФИ» ОБНИНСКИЙ ИНСТИТУТ АТОМНОЙ ЭНЕРГЕТИКИ ОТДЕЛЕНИЕ  «ИНТЕЛЛЕКТУАЛЬНЫЕ КИБЕРНЕТИЧЕСКИЕ СИСТЕМЫ»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ЕГОР И СЕРЕГА</vt:lpstr>
      <vt:lpstr>8. Нечеткие переменные в FuzzyClips </vt:lpstr>
      <vt:lpstr>9. Функции принадлежности в FuzzyClips </vt:lpstr>
      <vt:lpstr>10. Способы представления функций принадлежности в FuzzyClips</vt:lpstr>
      <vt:lpstr>12.Представление в виде синглтона</vt:lpstr>
      <vt:lpstr>Пример</vt:lpstr>
      <vt:lpstr>13. Представление в виде стандартной функции</vt:lpstr>
      <vt:lpstr>14. Представление в виде языковых выражений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Levin</dc:creator>
  <cp:lastModifiedBy>egor</cp:lastModifiedBy>
  <cp:revision>314</cp:revision>
  <dcterms:created xsi:type="dcterms:W3CDTF">2015-06-25T10:52:00Z</dcterms:created>
  <dcterms:modified xsi:type="dcterms:W3CDTF">2017-05-06T15:04:24Z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1049-10.1.0.5785</vt:lpwstr>
  </property>
</Properties>
</file>