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3" r:id="rId3"/>
    <p:sldId id="317" r:id="rId4"/>
    <p:sldId id="318" r:id="rId5"/>
    <p:sldId id="319" r:id="rId6"/>
    <p:sldId id="320" r:id="rId7"/>
    <p:sldId id="321" r:id="rId8"/>
    <p:sldId id="323" r:id="rId9"/>
    <p:sldId id="322" r:id="rId10"/>
    <p:sldId id="325" r:id="rId11"/>
    <p:sldId id="326" r:id="rId12"/>
    <p:sldId id="324" r:id="rId13"/>
    <p:sldId id="327" r:id="rId14"/>
    <p:sldId id="329" r:id="rId15"/>
    <p:sldId id="330" r:id="rId16"/>
    <p:sldId id="331" r:id="rId17"/>
    <p:sldId id="315" r:id="rId18"/>
    <p:sldId id="316" r:id="rId19"/>
    <p:sldId id="332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A48B4B-27BE-4DD6-9216-AB0A4B26D9EF}" type="datetimeFigureOut">
              <a:rPr lang="cs-CZ" smtClean="0"/>
              <a:pPr/>
              <a:t>21.03.2018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4. Cvičení v Javě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4818" name="AutoShape 2" descr="Výsledek obrázku pr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Deklarace </a:t>
            </a:r>
            <a:r>
              <a:rPr lang="cs-CZ" dirty="0" smtClean="0"/>
              <a:t>metody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V těle metody main() - Instance třídy Zdravic</a:t>
            </a:r>
          </a:p>
          <a:p>
            <a:r>
              <a:rPr lang="cs-CZ" i="1" dirty="0"/>
              <a:t>Zdravic zdravic;</a:t>
            </a:r>
          </a:p>
          <a:p>
            <a:r>
              <a:rPr lang="cs-CZ" i="1" dirty="0" smtClean="0"/>
              <a:t>zdravic </a:t>
            </a:r>
            <a:r>
              <a:rPr lang="cs-CZ" i="1" dirty="0"/>
              <a:t>= new Zdravic</a:t>
            </a:r>
            <a:r>
              <a:rPr lang="cs-CZ" i="1" dirty="0" smtClean="0"/>
              <a:t>();</a:t>
            </a:r>
          </a:p>
          <a:p>
            <a:r>
              <a:rPr lang="cs-CZ" dirty="0"/>
              <a:t>Chci proměnnou zdravic, ve které bude </a:t>
            </a:r>
            <a:r>
              <a:rPr lang="cs-CZ" dirty="0" smtClean="0"/>
              <a:t>nová instance </a:t>
            </a:r>
            <a:r>
              <a:rPr lang="cs-CZ" dirty="0"/>
              <a:t>třídy </a:t>
            </a:r>
            <a:r>
              <a:rPr lang="cs-CZ" dirty="0" smtClean="0"/>
              <a:t>Zdravic</a:t>
            </a:r>
          </a:p>
          <a:p>
            <a:r>
              <a:rPr lang="cs-CZ" i="1" dirty="0" smtClean="0"/>
              <a:t>Zavolá se konstruktor – speciální vytvářecí metoda</a:t>
            </a:r>
            <a:endParaRPr lang="cs-CZ" i="1" dirty="0"/>
          </a:p>
          <a:p>
            <a:endParaRPr lang="cs-CZ" i="1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50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Přík</a:t>
            </a:r>
            <a:r>
              <a:rPr lang="en-US" dirty="0" smtClean="0"/>
              <a:t>l</a:t>
            </a:r>
            <a:r>
              <a:rPr lang="cs-CZ" dirty="0" smtClean="0"/>
              <a:t>ad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dirty="0" smtClean="0"/>
              <a:t>public class </a:t>
            </a:r>
            <a:r>
              <a:rPr lang="cs-CZ" dirty="0"/>
              <a:t>Zdravic { 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	public String text;</a:t>
            </a:r>
          </a:p>
          <a:p>
            <a:pPr marL="0" lvl="1" indent="0" defTabSz="363538">
              <a:buNone/>
            </a:pPr>
            <a:r>
              <a:rPr lang="cs-CZ" sz="2600" dirty="0"/>
              <a:t>	</a:t>
            </a:r>
            <a:r>
              <a:rPr lang="cs-CZ" sz="2600" dirty="0" smtClean="0"/>
              <a:t>	  public </a:t>
            </a:r>
            <a:r>
              <a:rPr lang="cs-CZ" sz="2600" dirty="0"/>
              <a:t>void </a:t>
            </a:r>
            <a:r>
              <a:rPr lang="cs-CZ" sz="2600" dirty="0" smtClean="0"/>
              <a:t>pozdrav(String jmeno) </a:t>
            </a:r>
            <a:r>
              <a:rPr lang="cs-CZ" sz="2600" dirty="0"/>
              <a:t>{                </a:t>
            </a:r>
          </a:p>
          <a:p>
            <a:pPr marL="0" lvl="1" indent="0" defTabSz="363538">
              <a:buNone/>
            </a:pPr>
            <a:r>
              <a:rPr lang="cs-CZ" sz="2600" dirty="0" smtClean="0"/>
              <a:t>					</a:t>
            </a:r>
            <a:r>
              <a:rPr lang="cs-CZ" sz="2600" dirty="0" err="1" smtClean="0"/>
              <a:t>System.out</a:t>
            </a:r>
            <a:r>
              <a:rPr lang="cs-CZ" sz="2600" dirty="0" smtClean="0"/>
              <a:t>.</a:t>
            </a:r>
            <a:r>
              <a:rPr lang="en-US" sz="2600" dirty="0" smtClean="0"/>
              <a:t>format</a:t>
            </a:r>
            <a:r>
              <a:rPr lang="cs-CZ" sz="2600" dirty="0" smtClean="0"/>
              <a:t>("%</a:t>
            </a:r>
            <a:r>
              <a:rPr lang="cs-CZ" sz="2600" dirty="0" smtClean="0"/>
              <a:t>s %s </a:t>
            </a:r>
            <a:r>
              <a:rPr lang="en-US" sz="2600" dirty="0" smtClean="0"/>
              <a:t>\n</a:t>
            </a:r>
            <a:r>
              <a:rPr lang="cs-CZ" sz="2600" dirty="0"/>
              <a:t>"</a:t>
            </a:r>
            <a:r>
              <a:rPr lang="en-US" sz="2600" dirty="0" smtClean="0"/>
              <a:t>, text, </a:t>
            </a:r>
            <a:r>
              <a:rPr lang="en-US" sz="2600" dirty="0" smtClean="0"/>
              <a:t>				</a:t>
            </a:r>
            <a:r>
              <a:rPr lang="en-US" sz="2600" dirty="0" err="1" smtClean="0"/>
              <a:t>jmeno</a:t>
            </a:r>
            <a:r>
              <a:rPr lang="cs-CZ" sz="2600" dirty="0" smtClean="0"/>
              <a:t>);        </a:t>
            </a:r>
          </a:p>
          <a:p>
            <a:pPr marL="0" lvl="1" indent="0">
              <a:buNone/>
            </a:pPr>
            <a:r>
              <a:rPr lang="cs-CZ" sz="2600" dirty="0" smtClean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889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Přík</a:t>
            </a:r>
            <a:r>
              <a:rPr lang="en-US" dirty="0" smtClean="0"/>
              <a:t>l</a:t>
            </a:r>
            <a:r>
              <a:rPr lang="cs-CZ" dirty="0" smtClean="0"/>
              <a:t>ad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cs-CZ" sz="2600" dirty="0" smtClean="0"/>
              <a:t>public </a:t>
            </a:r>
            <a:r>
              <a:rPr lang="cs-CZ" sz="2600" dirty="0"/>
              <a:t>class </a:t>
            </a:r>
            <a:r>
              <a:rPr lang="cs-CZ" sz="2600" dirty="0" smtClean="0"/>
              <a:t>Program { </a:t>
            </a:r>
            <a:r>
              <a:rPr lang="cs-CZ" sz="2600" dirty="0"/>
              <a:t>	</a:t>
            </a:r>
            <a:endParaRPr lang="cs-CZ" sz="2600" dirty="0" smtClean="0"/>
          </a:p>
          <a:p>
            <a:pPr marL="0" lvl="1" indent="0">
              <a:buNone/>
            </a:pPr>
            <a:r>
              <a:rPr lang="cs-CZ" sz="2600" dirty="0"/>
              <a:t>	</a:t>
            </a:r>
            <a:r>
              <a:rPr lang="cs-CZ" sz="2600" dirty="0" smtClean="0"/>
              <a:t>public </a:t>
            </a:r>
            <a:r>
              <a:rPr lang="cs-CZ" sz="2600" dirty="0"/>
              <a:t>static void main(String[] args) </a:t>
            </a:r>
            <a:r>
              <a:rPr lang="cs-CZ" sz="2600" dirty="0" smtClean="0"/>
              <a:t>{</a:t>
            </a:r>
          </a:p>
          <a:p>
            <a:pPr marL="0" lvl="1" indent="0">
              <a:buNone/>
            </a:pPr>
            <a:r>
              <a:rPr lang="cs-CZ" sz="2600" dirty="0"/>
              <a:t>	</a:t>
            </a:r>
            <a:r>
              <a:rPr lang="cs-CZ" sz="2600" dirty="0" smtClean="0"/>
              <a:t>	Zdravic </a:t>
            </a:r>
            <a:r>
              <a:rPr lang="cs-CZ" sz="2600" dirty="0"/>
              <a:t>zdravic = new Zdravic</a:t>
            </a:r>
            <a:r>
              <a:rPr lang="cs-CZ" sz="2600" dirty="0" smtClean="0"/>
              <a:t>();</a:t>
            </a:r>
          </a:p>
          <a:p>
            <a:pPr marL="0" lvl="1" indent="0">
              <a:buNone/>
            </a:pPr>
            <a:r>
              <a:rPr lang="cs-CZ" sz="2600" dirty="0"/>
              <a:t>		zdravic.text = "</a:t>
            </a:r>
            <a:r>
              <a:rPr lang="cs-CZ" sz="2600" dirty="0" smtClean="0"/>
              <a:t>Ahoj</a:t>
            </a:r>
            <a:r>
              <a:rPr lang="en-US" sz="2600" dirty="0" smtClean="0"/>
              <a:t> </a:t>
            </a:r>
            <a:r>
              <a:rPr lang="cs-CZ" sz="2600" dirty="0" smtClean="0"/>
              <a:t>uživateli";</a:t>
            </a:r>
            <a:endParaRPr lang="en-US" sz="2600" dirty="0" smtClean="0"/>
          </a:p>
          <a:p>
            <a:pPr marL="1828800" lvl="8" indent="0">
              <a:buNone/>
            </a:pPr>
            <a:r>
              <a:rPr lang="cs-CZ" sz="2600" dirty="0" smtClean="0"/>
              <a:t>zdravic.pozdrav</a:t>
            </a:r>
            <a:r>
              <a:rPr lang="cs-CZ" sz="2600" dirty="0"/>
              <a:t>("Karel</a:t>
            </a:r>
            <a:r>
              <a:rPr lang="cs-CZ" sz="2600" dirty="0" smtClean="0"/>
              <a:t>");</a:t>
            </a:r>
            <a:endParaRPr lang="en-US" sz="2600" dirty="0" smtClean="0"/>
          </a:p>
          <a:p>
            <a:pPr marL="1828800" lvl="8" indent="0">
              <a:buNone/>
            </a:pPr>
            <a:r>
              <a:rPr lang="cs-CZ" sz="2600" dirty="0" smtClean="0"/>
              <a:t>zdravic.pozdrav</a:t>
            </a:r>
            <a:r>
              <a:rPr lang="cs-CZ" sz="2600" dirty="0"/>
              <a:t>("Petr</a:t>
            </a:r>
            <a:r>
              <a:rPr lang="cs-CZ" sz="2600" dirty="0" smtClean="0"/>
              <a:t>");</a:t>
            </a:r>
            <a:endParaRPr lang="en-US" sz="2600" dirty="0" smtClean="0"/>
          </a:p>
          <a:p>
            <a:pPr marL="1828800" lvl="8" indent="0">
              <a:buNone/>
            </a:pPr>
            <a:r>
              <a:rPr lang="cs-CZ" sz="2600" dirty="0" smtClean="0"/>
              <a:t>zdravic.text </a:t>
            </a:r>
            <a:r>
              <a:rPr lang="cs-CZ" sz="2600" dirty="0"/>
              <a:t>= "Vítám tě tu programátore</a:t>
            </a:r>
            <a:r>
              <a:rPr lang="cs-CZ" sz="2600" dirty="0" smtClean="0"/>
              <a:t>";</a:t>
            </a:r>
            <a:endParaRPr lang="en-US" sz="2600" dirty="0" smtClean="0"/>
          </a:p>
          <a:p>
            <a:pPr marL="1828800" lvl="8" indent="0">
              <a:buNone/>
            </a:pPr>
            <a:r>
              <a:rPr lang="cs-CZ" sz="2600" dirty="0" smtClean="0"/>
              <a:t>zdravic.pozdrav</a:t>
            </a:r>
            <a:r>
              <a:rPr lang="cs-CZ" sz="2600" dirty="0"/>
              <a:t>("Richard</a:t>
            </a:r>
            <a:r>
              <a:rPr lang="cs-CZ" sz="2600" dirty="0" smtClean="0"/>
              <a:t>");</a:t>
            </a:r>
            <a:endParaRPr lang="en-US" sz="2600" dirty="0" smtClean="0"/>
          </a:p>
          <a:p>
            <a:pPr marL="0" lvl="1" indent="0">
              <a:buNone/>
            </a:pPr>
            <a:r>
              <a:rPr lang="cs-CZ" sz="2600" dirty="0" smtClean="0"/>
              <a:t>}}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36529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Návratová hodnota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/>
            <a:r>
              <a:rPr lang="cs-CZ" sz="2600" dirty="0" smtClean="0"/>
              <a:t>Return</a:t>
            </a:r>
          </a:p>
          <a:p>
            <a:pPr marL="457200" lvl="1" indent="-457200"/>
            <a:r>
              <a:rPr lang="cs-CZ" sz="2600" dirty="0" smtClean="0"/>
              <a:t>Ukončí metodu a navrátí hodnotu</a:t>
            </a:r>
          </a:p>
          <a:p>
            <a:pPr marL="457200" lvl="1" indent="-457200"/>
            <a:r>
              <a:rPr lang="cs-CZ" sz="2600" dirty="0" smtClean="0"/>
              <a:t>Kód, který se nachází za tímto příkazem – mrtvý kód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2326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Rekurze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/>
            <a:r>
              <a:rPr lang="pt-BR" sz="2600" dirty="0"/>
              <a:t>Metoda, která volá sama </a:t>
            </a:r>
            <a:r>
              <a:rPr lang="pt-BR" sz="2600" dirty="0" smtClean="0"/>
              <a:t>na</a:t>
            </a:r>
            <a:r>
              <a:rPr lang="cs-CZ" sz="2600" dirty="0" smtClean="0"/>
              <a:t> sebe</a:t>
            </a:r>
          </a:p>
          <a:p>
            <a:pPr marL="457200" lvl="1" indent="-457200"/>
            <a:r>
              <a:rPr lang="cs-CZ" sz="2600" dirty="0" smtClean="0"/>
              <a:t>Vždy musí být ukončená!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6169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Přík</a:t>
            </a:r>
            <a:r>
              <a:rPr lang="en-US" dirty="0" smtClean="0"/>
              <a:t>l</a:t>
            </a:r>
            <a:r>
              <a:rPr lang="cs-CZ" dirty="0" smtClean="0"/>
              <a:t>ad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dirty="0"/>
              <a:t>public class Faktorial {</a:t>
            </a:r>
          </a:p>
          <a:p>
            <a:pPr marL="0" indent="0">
              <a:buNone/>
            </a:pPr>
            <a:r>
              <a:rPr lang="cs-CZ" dirty="0"/>
              <a:t>    public int faktorial(int n){</a:t>
            </a:r>
          </a:p>
          <a:p>
            <a:pPr marL="0" indent="0">
              <a:buNone/>
            </a:pPr>
            <a:r>
              <a:rPr lang="cs-CZ" dirty="0"/>
              <a:t>        int vysledek;</a:t>
            </a:r>
          </a:p>
          <a:p>
            <a:pPr marL="0" indent="0">
              <a:buNone/>
            </a:pPr>
            <a:r>
              <a:rPr lang="cs-CZ" dirty="0"/>
              <a:t>        if(n == 1)</a:t>
            </a:r>
          </a:p>
          <a:p>
            <a:pPr marL="0" indent="0">
              <a:buNone/>
            </a:pPr>
            <a:r>
              <a:rPr lang="cs-CZ" dirty="0"/>
              <a:t>            return 1;</a:t>
            </a:r>
          </a:p>
          <a:p>
            <a:pPr marL="0" indent="0">
              <a:buNone/>
            </a:pPr>
            <a:r>
              <a:rPr lang="cs-CZ" dirty="0"/>
              <a:t>        vysledek = faktorial(n-1) * n;</a:t>
            </a:r>
          </a:p>
          <a:p>
            <a:pPr marL="0" indent="0">
              <a:buNone/>
            </a:pPr>
            <a:r>
              <a:rPr lang="cs-CZ" dirty="0"/>
              <a:t>        return vysledek;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}</a:t>
            </a:r>
            <a:endParaRPr lang="cs-CZ" sz="2600" dirty="0" smtClean="0"/>
          </a:p>
        </p:txBody>
      </p:sp>
    </p:spTree>
    <p:extLst>
      <p:ext uri="{BB962C8B-B14F-4D97-AF65-F5344CB8AC3E}">
        <p14:creationId xmlns:p14="http://schemas.microsoft.com/office/powerpoint/2010/main" val="2849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Přík</a:t>
            </a:r>
            <a:r>
              <a:rPr lang="en-US" dirty="0" smtClean="0"/>
              <a:t>l</a:t>
            </a:r>
            <a:r>
              <a:rPr lang="cs-CZ" dirty="0" smtClean="0"/>
              <a:t>ad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dirty="0"/>
              <a:t>public class rekurze {</a:t>
            </a:r>
          </a:p>
          <a:p>
            <a:pPr marL="0" indent="0">
              <a:buNone/>
            </a:pPr>
            <a:r>
              <a:rPr lang="cs-CZ" dirty="0"/>
              <a:t>    public static void main(String args[]){</a:t>
            </a:r>
          </a:p>
          <a:p>
            <a:pPr marL="0" indent="0">
              <a:buNone/>
            </a:pPr>
            <a:r>
              <a:rPr lang="cs-CZ" dirty="0"/>
              <a:t>       </a:t>
            </a:r>
            <a:r>
              <a:rPr lang="cs-CZ" dirty="0" smtClean="0"/>
              <a:t>    Faktorial </a:t>
            </a:r>
            <a:r>
              <a:rPr lang="cs-CZ" dirty="0"/>
              <a:t>f = new Faktorial</a:t>
            </a:r>
            <a:r>
              <a:rPr lang="cs-CZ" dirty="0" smtClean="0"/>
              <a:t>();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smtClean="0"/>
              <a:t>System.out.println(f.faktorial(3</a:t>
            </a:r>
            <a:r>
              <a:rPr lang="cs-CZ" dirty="0"/>
              <a:t>));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}</a:t>
            </a:r>
            <a:endParaRPr lang="cs-CZ" sz="2600" dirty="0" smtClean="0"/>
          </a:p>
        </p:txBody>
      </p:sp>
    </p:spTree>
    <p:extLst>
      <p:ext uri="{BB962C8B-B14F-4D97-AF65-F5344CB8AC3E}">
        <p14:creationId xmlns:p14="http://schemas.microsoft.com/office/powerpoint/2010/main" val="5014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Samostatné úkoly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62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Hrací kostka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Třídy: Kostka, Spouštěč</a:t>
            </a:r>
          </a:p>
          <a:p>
            <a:r>
              <a:rPr lang="cs-CZ" dirty="0"/>
              <a:t>Privátní atributy: početStěn, randomHod</a:t>
            </a:r>
          </a:p>
          <a:p>
            <a:r>
              <a:rPr lang="cs-CZ" dirty="0"/>
              <a:t>Metody: Kostka, vraťPočetStěn, Hod, toString</a:t>
            </a:r>
          </a:p>
          <a:p>
            <a:endParaRPr lang="cs-CZ" dirty="0"/>
          </a:p>
          <a:p>
            <a:endParaRPr lang="cs-CZ" dirty="0"/>
          </a:p>
          <a:p>
            <a:pPr marL="393192" lvl="1" indent="0">
              <a:buNone/>
            </a:pPr>
            <a:endParaRPr lang="cs-CZ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540" t="72856" r="57560" b="17475"/>
          <a:stretch/>
        </p:blipFill>
        <p:spPr>
          <a:xfrm>
            <a:off x="899592" y="4005064"/>
            <a:ext cx="576064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Seznam studentů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Třídy: Student, Spouštěč</a:t>
            </a:r>
          </a:p>
          <a:p>
            <a:r>
              <a:rPr lang="cs-CZ" dirty="0" smtClean="0"/>
              <a:t>Privátní atributy: jméno, věk, randomID</a:t>
            </a:r>
          </a:p>
          <a:p>
            <a:r>
              <a:rPr lang="cs-CZ" dirty="0" smtClean="0"/>
              <a:t>Metody: student</a:t>
            </a:r>
            <a:r>
              <a:rPr lang="cs-CZ" smtClean="0"/>
              <a:t>, přidej, </a:t>
            </a:r>
            <a:r>
              <a:rPr lang="cs-CZ" dirty="0" smtClean="0"/>
              <a:t>smaž, seřaď, toString</a:t>
            </a:r>
          </a:p>
          <a:p>
            <a:endParaRPr lang="cs-CZ" dirty="0" smtClean="0"/>
          </a:p>
          <a:p>
            <a:endParaRPr lang="cs-CZ" sz="2600" dirty="0" smtClean="0"/>
          </a:p>
          <a:p>
            <a:pPr lvl="1"/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882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Strukturované programování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Programování pomocí cyklů a větvení</a:t>
            </a:r>
          </a:p>
          <a:p>
            <a:r>
              <a:rPr lang="cs-CZ" dirty="0" smtClean="0"/>
              <a:t>Program lze rozložit do několika podproblémů</a:t>
            </a:r>
          </a:p>
          <a:p>
            <a:pPr lvl="1"/>
            <a:r>
              <a:rPr lang="cs-CZ" sz="2600" dirty="0" smtClean="0"/>
              <a:t>Funkce s parametry</a:t>
            </a:r>
          </a:p>
          <a:p>
            <a:pPr lvl="1"/>
            <a:r>
              <a:rPr lang="cs-CZ" sz="2600" dirty="0" smtClean="0"/>
              <a:t>Umí jen jednu činnost</a:t>
            </a:r>
          </a:p>
          <a:p>
            <a:pPr lvl="2"/>
            <a:r>
              <a:rPr lang="cs-CZ" sz="2600" dirty="0" smtClean="0"/>
              <a:t>Použitím globálních proměnných – funkce mají přístup k ostatním datům</a:t>
            </a:r>
          </a:p>
          <a:p>
            <a:pPr lvl="2"/>
            <a:endParaRPr lang="cs-CZ" sz="2600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Objektově orientovaný </a:t>
            </a:r>
            <a:r>
              <a:rPr lang="cs-CZ" dirty="0" smtClean="0"/>
              <a:t>přístup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Znovupoužitelnost</a:t>
            </a:r>
          </a:p>
          <a:p>
            <a:r>
              <a:rPr lang="cs-CZ" dirty="0" smtClean="0"/>
              <a:t>Chyba na jednom místě</a:t>
            </a:r>
          </a:p>
          <a:p>
            <a:r>
              <a:rPr lang="cs-CZ" dirty="0" smtClean="0"/>
              <a:t>Základní jednotkou je Objekt</a:t>
            </a:r>
          </a:p>
          <a:p>
            <a:pPr lvl="1"/>
            <a:r>
              <a:rPr lang="cs-CZ" dirty="0" smtClean="0"/>
              <a:t>Vlastnosti (proměnné) </a:t>
            </a:r>
          </a:p>
          <a:p>
            <a:pPr lvl="1"/>
            <a:r>
              <a:rPr lang="cs-CZ" dirty="0" smtClean="0"/>
              <a:t>Schopnosti (metody)</a:t>
            </a:r>
          </a:p>
          <a:p>
            <a:pPr lvl="2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59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Vzor, podle kterého se objekty vytváří</a:t>
            </a:r>
          </a:p>
          <a:p>
            <a:r>
              <a:rPr lang="cs-CZ" dirty="0" smtClean="0"/>
              <a:t>Definuje jejich vlastnosti a schopnosti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40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Instance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Objekt, který je vytvořen podle třídy</a:t>
            </a:r>
          </a:p>
          <a:p>
            <a:r>
              <a:rPr lang="cs-CZ" dirty="0" smtClean="0"/>
              <a:t>Mají stejné rozhraní jako třída, ale navzájem se liší svými atributy</a:t>
            </a:r>
          </a:p>
          <a:p>
            <a:r>
              <a:rPr lang="cs-CZ" dirty="0" smtClean="0"/>
              <a:t>Zpravidla stejný název jako třída, jen první malé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6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Komunikace mezi objekty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Třída: Člověk</a:t>
            </a:r>
          </a:p>
          <a:p>
            <a:pPr lvl="1"/>
            <a:r>
              <a:rPr lang="cs-CZ" sz="2600" dirty="0" smtClean="0"/>
              <a:t>Instance: Karel a Josef</a:t>
            </a:r>
          </a:p>
          <a:p>
            <a:pPr lvl="1"/>
            <a:r>
              <a:rPr lang="cs-CZ" sz="2600" dirty="0" smtClean="0"/>
              <a:t>Atributy: Jméno a Věk</a:t>
            </a:r>
          </a:p>
          <a:p>
            <a:pPr lvl="1"/>
            <a:r>
              <a:rPr lang="cs-CZ" sz="2600" dirty="0" smtClean="0"/>
              <a:t>Metody: jdiDoPrace() a pozdrav()</a:t>
            </a:r>
          </a:p>
          <a:p>
            <a:r>
              <a:rPr lang="cs-CZ" dirty="0" smtClean="0"/>
              <a:t>Hodnoty:</a:t>
            </a:r>
          </a:p>
          <a:p>
            <a:pPr lvl="1"/>
            <a:r>
              <a:rPr lang="cs-CZ" sz="2600" dirty="0" smtClean="0"/>
              <a:t>Karel 22, Josef 45</a:t>
            </a:r>
          </a:p>
          <a:p>
            <a:r>
              <a:rPr lang="cs-CZ" dirty="0" smtClean="0"/>
              <a:t>Komunikace:</a:t>
            </a:r>
          </a:p>
          <a:p>
            <a:pPr lvl="1"/>
            <a:r>
              <a:rPr lang="cs-CZ" sz="2600" dirty="0" smtClean="0"/>
              <a:t>Předáváním zpráv: </a:t>
            </a:r>
            <a:r>
              <a:rPr lang="cs-CZ" sz="2600" dirty="0"/>
              <a:t>příjemce.jméno­Metody(parame­try)</a:t>
            </a:r>
            <a:endParaRPr lang="cs-CZ" sz="2600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73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Zapouzdření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Umožňuje skrýt některé metody a atributy pro použití jen uvnitř třídy</a:t>
            </a:r>
          </a:p>
          <a:p>
            <a:r>
              <a:rPr lang="cs-CZ" dirty="0" smtClean="0"/>
              <a:t>Objekt je černá skříňka, která má rozhraní, přes které ji předáváme data pro zpracování</a:t>
            </a:r>
          </a:p>
          <a:p>
            <a:r>
              <a:rPr lang="cs-CZ" dirty="0" smtClean="0"/>
              <a:t>Nutí nás to používat jen správným směrem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8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Balíček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Obsahuje třídy, které obsahují metody (main())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7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Deklarace </a:t>
            </a:r>
            <a:r>
              <a:rPr lang="cs-CZ" dirty="0" smtClean="0"/>
              <a:t>metody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[</a:t>
            </a:r>
            <a:r>
              <a:rPr lang="cs-CZ" dirty="0"/>
              <a:t>modifikátor přístupu] [návratový typ] [jmenoMetody]([parametry])</a:t>
            </a:r>
          </a:p>
          <a:p>
            <a:r>
              <a:rPr lang="cs-CZ" i="1" dirty="0"/>
              <a:t>Public void pozdrav()</a:t>
            </a:r>
          </a:p>
          <a:p>
            <a:r>
              <a:rPr lang="cs-CZ" dirty="0"/>
              <a:t>Void – nevracíme žádnou hodnotu</a:t>
            </a:r>
          </a:p>
          <a:p>
            <a:r>
              <a:rPr lang="cs-CZ" dirty="0"/>
              <a:t>() – nepředáváme žádné parametry</a:t>
            </a:r>
          </a:p>
          <a:p>
            <a:r>
              <a:rPr lang="cs-CZ" sz="2800" dirty="0"/>
              <a:t>Metody píšeme stejně jako proměnné velbloudí notací s malým poč. písmenem – oproti třídám</a:t>
            </a:r>
          </a:p>
        </p:txBody>
      </p:sp>
    </p:spTree>
    <p:extLst>
      <p:ext uri="{BB962C8B-B14F-4D97-AF65-F5344CB8AC3E}">
        <p14:creationId xmlns:p14="http://schemas.microsoft.com/office/powerpoint/2010/main" val="517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837</TotalTime>
  <Words>418</Words>
  <Application>Microsoft Office PowerPoint</Application>
  <PresentationFormat>Předvádění na obrazovce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Flow</vt:lpstr>
      <vt:lpstr>4. Cvičení v Javě</vt:lpstr>
      <vt:lpstr>Strukturované programování</vt:lpstr>
      <vt:lpstr>Objektově orientovaný přístup</vt:lpstr>
      <vt:lpstr>Třída</vt:lpstr>
      <vt:lpstr>Instance</vt:lpstr>
      <vt:lpstr>Komunikace mezi objekty</vt:lpstr>
      <vt:lpstr>Zapouzdření</vt:lpstr>
      <vt:lpstr>Balíček</vt:lpstr>
      <vt:lpstr>Deklarace metody</vt:lpstr>
      <vt:lpstr>Deklarace metody</vt:lpstr>
      <vt:lpstr>Příklad</vt:lpstr>
      <vt:lpstr>Příklad</vt:lpstr>
      <vt:lpstr>Návratová hodnota</vt:lpstr>
      <vt:lpstr>Rekurze</vt:lpstr>
      <vt:lpstr>Příklad</vt:lpstr>
      <vt:lpstr>Příklad</vt:lpstr>
      <vt:lpstr>Samostatné úkoly</vt:lpstr>
      <vt:lpstr>Hrací kostka</vt:lpstr>
      <vt:lpstr>Seznam studentů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Cvičení v Javě</dc:title>
  <dc:creator>Michaela Pokludova</dc:creator>
  <cp:lastModifiedBy>Školení</cp:lastModifiedBy>
  <cp:revision>84</cp:revision>
  <dcterms:created xsi:type="dcterms:W3CDTF">2018-02-27T19:21:33Z</dcterms:created>
  <dcterms:modified xsi:type="dcterms:W3CDTF">2018-03-21T16:37:47Z</dcterms:modified>
</cp:coreProperties>
</file>