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84" r:id="rId22"/>
    <p:sldId id="277" r:id="rId23"/>
    <p:sldId id="278" r:id="rId24"/>
    <p:sldId id="279" r:id="rId25"/>
    <p:sldId id="280" r:id="rId26"/>
    <p:sldId id="281" r:id="rId27"/>
    <p:sldId id="299" r:id="rId28"/>
    <p:sldId id="282" r:id="rId29"/>
    <p:sldId id="283" r:id="rId30"/>
    <p:sldId id="285" r:id="rId31"/>
    <p:sldId id="287" r:id="rId32"/>
    <p:sldId id="288" r:id="rId33"/>
    <p:sldId id="290" r:id="rId34"/>
    <p:sldId id="289" r:id="rId35"/>
    <p:sldId id="286" r:id="rId36"/>
    <p:sldId id="291" r:id="rId37"/>
    <p:sldId id="292" r:id="rId38"/>
    <p:sldId id="293" r:id="rId39"/>
    <p:sldId id="294" r:id="rId40"/>
    <p:sldId id="295" r:id="rId41"/>
    <p:sldId id="301" r:id="rId42"/>
    <p:sldId id="302" r:id="rId43"/>
    <p:sldId id="303" r:id="rId44"/>
    <p:sldId id="304" r:id="rId45"/>
    <p:sldId id="296" r:id="rId46"/>
    <p:sldId id="309" r:id="rId47"/>
    <p:sldId id="310" r:id="rId48"/>
    <p:sldId id="305" r:id="rId49"/>
    <p:sldId id="306" r:id="rId50"/>
    <p:sldId id="307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1" r:id="rId59"/>
    <p:sldId id="308" r:id="rId60"/>
    <p:sldId id="297" r:id="rId61"/>
    <p:sldId id="298" r:id="rId62"/>
    <p:sldId id="311" r:id="rId63"/>
    <p:sldId id="300" r:id="rId64"/>
    <p:sldId id="317" r:id="rId65"/>
    <p:sldId id="320" r:id="rId6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A48B4B-27BE-4DD6-9216-AB0A4B26D9EF}" type="datetimeFigureOut">
              <a:rPr lang="cs-CZ" smtClean="0"/>
              <a:pPr/>
              <a:t>28.02.2018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278038-2CC4-4580-A026-41EBAACB2890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1. Cvičení v Javě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4818" name="AutoShape 2" descr="Výsledek obrázku pro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Vyšší programovací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cs-CZ" dirty="0" smtClean="0"/>
              <a:t>Program sčítající dvě čísla v C:</a:t>
            </a:r>
          </a:p>
          <a:p>
            <a:pPr>
              <a:buNone/>
            </a:pPr>
            <a:r>
              <a:rPr lang="cs-CZ" sz="2400" b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b="1" dirty="0" smtClean="0"/>
              <a:t>void</a:t>
            </a:r>
            <a:r>
              <a:rPr lang="en-US" sz="2400" dirty="0" smtClean="0"/>
              <a:t>)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en-US" sz="2400" dirty="0" smtClean="0"/>
              <a:t>{ </a:t>
            </a:r>
            <a:endParaRPr lang="cs-CZ" sz="2400" dirty="0" smtClean="0"/>
          </a:p>
          <a:p>
            <a:pPr>
              <a:buNone/>
            </a:pPr>
            <a:r>
              <a:rPr lang="cs-CZ" sz="2400" b="1" dirty="0" smtClean="0"/>
              <a:t>	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</a:t>
            </a:r>
            <a:r>
              <a:rPr lang="cs-CZ" sz="2400" dirty="0" smtClean="0"/>
              <a:t>a</a:t>
            </a:r>
            <a:r>
              <a:rPr lang="en-US" sz="2400" dirty="0" smtClean="0"/>
              <a:t>, b, c;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en-US" sz="2400" dirty="0" smtClean="0"/>
              <a:t>a = 83;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en-US" sz="2400" dirty="0" smtClean="0"/>
              <a:t>b = -2;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en-US" sz="2400" dirty="0" smtClean="0"/>
              <a:t>c = a + b; </a:t>
            </a:r>
            <a:endParaRPr lang="cs-CZ" sz="2400" dirty="0" smtClean="0"/>
          </a:p>
          <a:p>
            <a:pPr>
              <a:buNone/>
            </a:pPr>
            <a:r>
              <a:rPr lang="cs-CZ" sz="2400" b="1" dirty="0" smtClean="0"/>
              <a:t>		</a:t>
            </a:r>
            <a:r>
              <a:rPr lang="en-US" sz="2400" b="1" dirty="0" smtClean="0"/>
              <a:t>return</a:t>
            </a:r>
            <a:r>
              <a:rPr lang="en-US" sz="2400" dirty="0" smtClean="0"/>
              <a:t> 0;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en-US" sz="2400" dirty="0" smtClean="0"/>
              <a:t>}</a:t>
            </a:r>
            <a:endParaRPr lang="cs-C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Vyšší programovací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Překladač</a:t>
            </a:r>
          </a:p>
          <a:p>
            <a:pPr lvl="1"/>
            <a:r>
              <a:rPr lang="cs-CZ" dirty="0" smtClean="0"/>
              <a:t>Vytvoří instrukce pro procesor - spustitelný soubor</a:t>
            </a:r>
          </a:p>
          <a:p>
            <a:pPr lvl="1">
              <a:buNone/>
            </a:pPr>
            <a:endParaRPr lang="cs-CZ" dirty="0" smtClean="0"/>
          </a:p>
          <a:p>
            <a:endParaRPr lang="cs-CZ" sz="2400" dirty="0" smtClean="0"/>
          </a:p>
          <a:p>
            <a:endParaRPr lang="cs-CZ" sz="2400" dirty="0" smtClean="0"/>
          </a:p>
          <a:p>
            <a:r>
              <a:rPr lang="cs-CZ" sz="2400" dirty="0" smtClean="0"/>
              <a:t>Interpret</a:t>
            </a:r>
          </a:p>
          <a:p>
            <a:pPr lvl="1"/>
            <a:r>
              <a:rPr lang="cs-CZ" dirty="0" smtClean="0"/>
              <a:t>Načítá program v textovém zápisu a okamžitě vykonává příkazy</a:t>
            </a:r>
          </a:p>
        </p:txBody>
      </p:sp>
      <p:pic>
        <p:nvPicPr>
          <p:cNvPr id="6" name="Picture 2" descr="Kompiler"/>
          <p:cNvPicPr>
            <a:picLocks noChangeAspect="1" noChangeArrowheads="1"/>
          </p:cNvPicPr>
          <p:nvPr/>
        </p:nvPicPr>
        <p:blipFill>
          <a:blip r:embed="rId2" cstate="print"/>
          <a:srcRect b="12790"/>
          <a:stretch>
            <a:fillRect/>
          </a:stretch>
        </p:blipFill>
        <p:spPr bwMode="auto">
          <a:xfrm>
            <a:off x="1979712" y="3001248"/>
            <a:ext cx="5276478" cy="1080120"/>
          </a:xfrm>
          <a:prstGeom prst="rect">
            <a:avLst/>
          </a:prstGeom>
          <a:noFill/>
        </p:spPr>
      </p:pic>
      <p:pic>
        <p:nvPicPr>
          <p:cNvPr id="23554" name="Picture 2" descr="Interpret"/>
          <p:cNvPicPr>
            <a:picLocks noChangeAspect="1" noChangeArrowheads="1"/>
          </p:cNvPicPr>
          <p:nvPr/>
        </p:nvPicPr>
        <p:blipFill>
          <a:blip r:embed="rId3" cstate="print"/>
          <a:srcRect b="13746"/>
          <a:stretch>
            <a:fillRect/>
          </a:stretch>
        </p:blipFill>
        <p:spPr bwMode="auto">
          <a:xfrm>
            <a:off x="1979151" y="5580648"/>
            <a:ext cx="5277600" cy="108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Překladač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Výhody</a:t>
            </a:r>
          </a:p>
          <a:p>
            <a:pPr lvl="1"/>
            <a:r>
              <a:rPr lang="cs-CZ" dirty="0" smtClean="0"/>
              <a:t>Vyšší rychlost</a:t>
            </a:r>
          </a:p>
          <a:p>
            <a:pPr lvl="1"/>
            <a:r>
              <a:rPr lang="cs-CZ" dirty="0" smtClean="0"/>
              <a:t>Nepřístupnost zdrojového kódu</a:t>
            </a:r>
          </a:p>
          <a:p>
            <a:pPr lvl="1"/>
            <a:r>
              <a:rPr lang="cs-CZ" dirty="0" smtClean="0"/>
              <a:t>Snadné odhalení chyb</a:t>
            </a:r>
          </a:p>
          <a:p>
            <a:r>
              <a:rPr lang="cs-CZ" sz="2400" dirty="0" smtClean="0"/>
              <a:t>Nevýhody</a:t>
            </a:r>
          </a:p>
          <a:p>
            <a:pPr lvl="1"/>
            <a:r>
              <a:rPr lang="cs-CZ" dirty="0" smtClean="0"/>
              <a:t>Závislost na platformě</a:t>
            </a:r>
          </a:p>
          <a:p>
            <a:pPr lvl="1"/>
            <a:r>
              <a:rPr lang="cs-CZ" dirty="0" smtClean="0"/>
              <a:t>Nemožnost editace</a:t>
            </a:r>
          </a:p>
          <a:p>
            <a:pPr lvl="1">
              <a:buNone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Výhody</a:t>
            </a:r>
          </a:p>
          <a:p>
            <a:pPr lvl="1"/>
            <a:r>
              <a:rPr lang="cs-CZ" dirty="0" smtClean="0"/>
              <a:t>Přenositelnost</a:t>
            </a:r>
          </a:p>
          <a:p>
            <a:pPr lvl="1"/>
            <a:r>
              <a:rPr lang="cs-CZ" dirty="0" smtClean="0"/>
              <a:t>Jednoduchá editace</a:t>
            </a:r>
          </a:p>
          <a:p>
            <a:pPr lvl="1"/>
            <a:r>
              <a:rPr lang="cs-CZ" dirty="0" smtClean="0"/>
              <a:t>Stabilita programu</a:t>
            </a:r>
          </a:p>
          <a:p>
            <a:r>
              <a:rPr lang="cs-CZ" sz="2400" dirty="0" smtClean="0"/>
              <a:t>Nevýhody</a:t>
            </a:r>
          </a:p>
          <a:p>
            <a:pPr lvl="1"/>
            <a:r>
              <a:rPr lang="cs-CZ" dirty="0" smtClean="0"/>
              <a:t>Pomalejší rychlost</a:t>
            </a:r>
          </a:p>
          <a:p>
            <a:pPr lvl="1"/>
            <a:r>
              <a:rPr lang="cs-CZ" dirty="0" smtClean="0"/>
              <a:t>Obtížné hledání chyb</a:t>
            </a:r>
          </a:p>
          <a:p>
            <a:pPr lvl="1"/>
            <a:r>
              <a:rPr lang="cs-CZ" dirty="0" smtClean="0"/>
              <a:t>Zranitelnost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Jazyky s virtuálním strojem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Spojení obou variant – Java nebo C</a:t>
            </a:r>
            <a:r>
              <a:rPr lang="en-CA" sz="2400" dirty="0" smtClean="0"/>
              <a:t>#</a:t>
            </a:r>
            <a:endParaRPr lang="cs-CZ" sz="2400" dirty="0" smtClean="0"/>
          </a:p>
          <a:p>
            <a:r>
              <a:rPr lang="cs-CZ" sz="2400" dirty="0" smtClean="0"/>
              <a:t>Zdrojový kód je přeložen do binárního mezikódu (</a:t>
            </a:r>
            <a:r>
              <a:rPr lang="cs-CZ" sz="2400" dirty="0" err="1" smtClean="0"/>
              <a:t>bytecode</a:t>
            </a:r>
            <a:r>
              <a:rPr lang="cs-CZ" sz="2400" dirty="0" smtClean="0"/>
              <a:t>)</a:t>
            </a:r>
          </a:p>
          <a:p>
            <a:r>
              <a:rPr lang="cs-CZ" sz="2400" dirty="0" smtClean="0"/>
              <a:t>Jednoduchou instrukční sadu</a:t>
            </a:r>
          </a:p>
          <a:p>
            <a:r>
              <a:rPr lang="cs-CZ" sz="2400" dirty="0" smtClean="0"/>
              <a:t>Přímo podporuje </a:t>
            </a:r>
            <a:r>
              <a:rPr lang="cs-CZ" sz="2400" dirty="0" err="1" smtClean="0"/>
              <a:t>objekotvé</a:t>
            </a:r>
            <a:r>
              <a:rPr lang="cs-CZ" sz="2400" dirty="0" smtClean="0"/>
              <a:t> programování</a:t>
            </a:r>
          </a:p>
          <a:p>
            <a:r>
              <a:rPr lang="cs-CZ" sz="2400" dirty="0" smtClean="0"/>
              <a:t>Mezikód je díky jednoduchosti rychle interpretovatelný virtuálním strojem (JVM – Java </a:t>
            </a:r>
            <a:r>
              <a:rPr lang="cs-CZ" sz="2400" dirty="0" err="1" smtClean="0"/>
              <a:t>Virtual</a:t>
            </a:r>
            <a:r>
              <a:rPr lang="cs-CZ" sz="2400" dirty="0" smtClean="0"/>
              <a:t> </a:t>
            </a:r>
            <a:r>
              <a:rPr lang="cs-CZ" sz="2400" dirty="0" err="1" smtClean="0"/>
              <a:t>Machine</a:t>
            </a:r>
            <a:r>
              <a:rPr lang="cs-CZ" sz="2400" dirty="0" smtClean="0"/>
              <a:t>)</a:t>
            </a:r>
          </a:p>
          <a:p>
            <a:r>
              <a:rPr lang="cs-CZ" sz="2400" dirty="0" smtClean="0"/>
              <a:t>Výsledkem je strojový kód pro náš procesor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Virtuální stroj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Odstranění nevýhod interpreta a využití výhod </a:t>
            </a:r>
            <a:r>
              <a:rPr lang="cs-CZ" sz="2400" dirty="0" err="1" smtClean="0"/>
              <a:t>kompileru</a:t>
            </a:r>
            <a:endParaRPr lang="cs-CZ" sz="2400" dirty="0" smtClean="0"/>
          </a:p>
        </p:txBody>
      </p:sp>
      <p:pic>
        <p:nvPicPr>
          <p:cNvPr id="25602" name="Picture 2" descr="Virtuální stroj"/>
          <p:cNvPicPr>
            <a:picLocks noChangeAspect="1" noChangeArrowheads="1"/>
          </p:cNvPicPr>
          <p:nvPr/>
        </p:nvPicPr>
        <p:blipFill>
          <a:blip r:embed="rId2" cstate="print"/>
          <a:srcRect b="14746"/>
          <a:stretch>
            <a:fillRect/>
          </a:stretch>
        </p:blipFill>
        <p:spPr bwMode="auto">
          <a:xfrm>
            <a:off x="323528" y="2996952"/>
            <a:ext cx="8493199" cy="1118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800" dirty="0" smtClean="0"/>
              <a:t>JAVA</a:t>
            </a:r>
            <a:endParaRPr lang="cs-CZ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Edice Javy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Základní tři edice:</a:t>
            </a:r>
          </a:p>
          <a:p>
            <a:pPr lvl="1"/>
            <a:r>
              <a:rPr lang="cs-CZ" dirty="0" smtClean="0"/>
              <a:t>J</a:t>
            </a:r>
            <a:r>
              <a:rPr lang="en-CA" dirty="0" smtClean="0"/>
              <a:t>SE –</a:t>
            </a:r>
            <a:r>
              <a:rPr lang="cs-CZ" dirty="0" smtClean="0"/>
              <a:t> Java</a:t>
            </a:r>
            <a:r>
              <a:rPr lang="en-CA" dirty="0" smtClean="0"/>
              <a:t> Standard Edition</a:t>
            </a:r>
          </a:p>
          <a:p>
            <a:pPr lvl="1"/>
            <a:r>
              <a:rPr lang="en-CA" dirty="0" smtClean="0"/>
              <a:t>JEE – </a:t>
            </a:r>
            <a:r>
              <a:rPr lang="cs-CZ" dirty="0" smtClean="0"/>
              <a:t>Java </a:t>
            </a:r>
            <a:r>
              <a:rPr lang="en-CA" dirty="0" smtClean="0"/>
              <a:t>Enterprise Edit</a:t>
            </a:r>
            <a:r>
              <a:rPr lang="cs-CZ" dirty="0" smtClean="0"/>
              <a:t>i</a:t>
            </a:r>
            <a:r>
              <a:rPr lang="en-CA" dirty="0" smtClean="0"/>
              <a:t>on</a:t>
            </a:r>
            <a:r>
              <a:rPr lang="cs-CZ" dirty="0" smtClean="0"/>
              <a:t> – sada knihoven do JSE</a:t>
            </a:r>
          </a:p>
          <a:p>
            <a:pPr lvl="1"/>
            <a:r>
              <a:rPr lang="cs-CZ" dirty="0" smtClean="0"/>
              <a:t>JME – Java </a:t>
            </a:r>
            <a:r>
              <a:rPr lang="cs-CZ" dirty="0" err="1" smtClean="0"/>
              <a:t>Micro</a:t>
            </a:r>
            <a:r>
              <a:rPr lang="cs-CZ" dirty="0" smtClean="0"/>
              <a:t> </a:t>
            </a:r>
            <a:r>
              <a:rPr lang="cs-CZ" dirty="0" err="1" smtClean="0"/>
              <a:t>Edition</a:t>
            </a:r>
            <a:r>
              <a:rPr lang="cs-CZ" dirty="0" smtClean="0"/>
              <a:t> – běží v SIM kartách</a:t>
            </a:r>
          </a:p>
          <a:p>
            <a:r>
              <a:rPr lang="cs-CZ" sz="2400" dirty="0" smtClean="0"/>
              <a:t>Pro spuštění potřebujeme:</a:t>
            </a:r>
          </a:p>
          <a:p>
            <a:pPr lvl="1"/>
            <a:r>
              <a:rPr lang="cs-CZ" dirty="0" smtClean="0"/>
              <a:t>JRE – Java Runtime </a:t>
            </a:r>
            <a:r>
              <a:rPr lang="cs-CZ" dirty="0" err="1" smtClean="0"/>
              <a:t>Environment</a:t>
            </a:r>
            <a:r>
              <a:rPr lang="cs-CZ" dirty="0" smtClean="0"/>
              <a:t> – virtuální stroj</a:t>
            </a:r>
          </a:p>
          <a:p>
            <a:r>
              <a:rPr lang="cs-CZ" sz="2400" dirty="0" smtClean="0"/>
              <a:t>Pro vývoj potřebujeme:</a:t>
            </a:r>
          </a:p>
          <a:p>
            <a:pPr lvl="1"/>
            <a:r>
              <a:rPr lang="cs-CZ" dirty="0" smtClean="0"/>
              <a:t>JDK - Java </a:t>
            </a:r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Kit</a:t>
            </a:r>
            <a:endParaRPr lang="cs-CZ" dirty="0" smtClean="0"/>
          </a:p>
          <a:p>
            <a:pPr lvl="1"/>
            <a:endParaRPr lang="cs-CZ" sz="2200" dirty="0" smtClean="0"/>
          </a:p>
          <a:p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800" dirty="0" smtClean="0"/>
              <a:t>První program</a:t>
            </a:r>
            <a:endParaRPr lang="cs-CZ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884576"/>
          </a:xfrm>
        </p:spPr>
        <p:txBody>
          <a:bodyPr>
            <a:normAutofit/>
          </a:bodyPr>
          <a:lstStyle/>
          <a:p>
            <a:pPr algn="ctr"/>
            <a:endParaRPr lang="cs-CZ" sz="3600" dirty="0" smtClean="0"/>
          </a:p>
          <a:p>
            <a:pPr algn="ctr"/>
            <a:r>
              <a:rPr lang="cs-CZ" sz="3600" dirty="0" smtClean="0"/>
              <a:t>https://www.tutorialspoint.com/compile_java_online.php</a:t>
            </a:r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Výpis textu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/>
              <a:t>System.out.println</a:t>
            </a:r>
            <a:r>
              <a:rPr lang="cs-CZ" sz="2400" dirty="0" smtClean="0"/>
              <a:t>("Text");</a:t>
            </a:r>
          </a:p>
          <a:p>
            <a:pPr lvl="1"/>
            <a:r>
              <a:rPr lang="cs-CZ" sz="2000" dirty="0" smtClean="0"/>
              <a:t>Systém – třída (soubor příkazů – metody k obsluze vstupů a výstupů</a:t>
            </a:r>
          </a:p>
          <a:p>
            <a:pPr lvl="1"/>
            <a:r>
              <a:rPr lang="cs-CZ" sz="2000" dirty="0" err="1" smtClean="0"/>
              <a:t>Out</a:t>
            </a:r>
            <a:r>
              <a:rPr lang="cs-CZ" sz="2000" dirty="0" smtClean="0"/>
              <a:t> – na výstupu voláme metodu </a:t>
            </a:r>
            <a:r>
              <a:rPr lang="cs-CZ" sz="2000" dirty="0" err="1" smtClean="0"/>
              <a:t>println</a:t>
            </a:r>
            <a:endParaRPr lang="cs-CZ" sz="2000" dirty="0" smtClean="0"/>
          </a:p>
          <a:p>
            <a:pPr lvl="1"/>
            <a:r>
              <a:rPr lang="cs-CZ" sz="2000" dirty="0" err="1" smtClean="0"/>
              <a:t>Println</a:t>
            </a:r>
            <a:r>
              <a:rPr lang="cs-CZ" sz="2000" dirty="0" smtClean="0"/>
              <a:t> – metoda která vypíše text</a:t>
            </a:r>
          </a:p>
          <a:p>
            <a:pPr lvl="1"/>
            <a:r>
              <a:rPr lang="cs-CZ" sz="2000" dirty="0" smtClean="0"/>
              <a:t>() – parametry metody</a:t>
            </a:r>
          </a:p>
          <a:p>
            <a:pPr lvl="1"/>
            <a:r>
              <a:rPr lang="en-CA" sz="2000" dirty="0" smtClean="0"/>
              <a:t>;</a:t>
            </a:r>
            <a:r>
              <a:rPr lang="ru-RU" sz="2000" dirty="0" smtClean="0"/>
              <a:t> - </a:t>
            </a:r>
            <a:r>
              <a:rPr lang="cs-CZ" sz="2000" dirty="0" smtClean="0"/>
              <a:t>na konci každého příkazu</a:t>
            </a:r>
          </a:p>
          <a:p>
            <a:pPr lvl="1">
              <a:buNone/>
            </a:pPr>
            <a:endParaRPr lang="cs-CZ" sz="2000" dirty="0" smtClean="0"/>
          </a:p>
          <a:p>
            <a:pPr lvl="1"/>
            <a:endParaRPr lang="cs-CZ" sz="2000" dirty="0" smtClean="0"/>
          </a:p>
          <a:p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</a:t>
            </a:r>
            <a:endParaRPr lang="cs-CZ" dirty="0"/>
          </a:p>
        </p:txBody>
      </p:sp>
      <p:pic>
        <p:nvPicPr>
          <p:cNvPr id="2050" name="Picture 2" descr="Výsledek obrázk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73" y="2036348"/>
            <a:ext cx="8079854" cy="4416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Hello</a:t>
            </a:r>
            <a:r>
              <a:rPr lang="cs-CZ" dirty="0" smtClean="0"/>
              <a:t> </a:t>
            </a:r>
            <a:r>
              <a:rPr lang="cs-CZ" dirty="0" err="1" smtClean="0"/>
              <a:t>World</a:t>
            </a:r>
            <a:r>
              <a:rPr lang="cs-CZ" dirty="0" smtClean="0"/>
              <a:t>!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</a:t>
            </a:r>
            <a:r>
              <a:rPr lang="cs-CZ" sz="2400" dirty="0" err="1" smtClean="0"/>
              <a:t>HelloWorld</a:t>
            </a:r>
            <a:r>
              <a:rPr lang="cs-CZ" sz="2400" dirty="0" smtClean="0"/>
              <a:t> {</a:t>
            </a:r>
          </a:p>
          <a:p>
            <a:pPr>
              <a:buNone/>
            </a:pPr>
            <a:r>
              <a:rPr lang="cs-CZ" sz="2400" dirty="0" smtClean="0"/>
              <a:t>   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) {</a:t>
            </a:r>
          </a:p>
          <a:p>
            <a:pPr>
              <a:buNone/>
            </a:pPr>
            <a:r>
              <a:rPr lang="cs-CZ" sz="2400" dirty="0" smtClean="0"/>
              <a:t>      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</a:t>
            </a:r>
            <a:r>
              <a:rPr lang="cs-CZ" sz="2400" dirty="0" err="1" smtClean="0"/>
              <a:t>Hello</a:t>
            </a:r>
            <a:r>
              <a:rPr lang="cs-CZ" sz="2400" dirty="0" smtClean="0"/>
              <a:t>, </a:t>
            </a:r>
            <a:r>
              <a:rPr lang="cs-CZ" sz="2400" dirty="0" err="1" smtClean="0"/>
              <a:t>World</a:t>
            </a:r>
            <a:r>
              <a:rPr lang="cs-CZ" sz="2400" dirty="0" smtClean="0"/>
              <a:t>");</a:t>
            </a:r>
          </a:p>
          <a:p>
            <a:pPr>
              <a:buNone/>
            </a:pPr>
            <a:r>
              <a:rPr lang="cs-CZ" sz="2400" dirty="0" smtClean="0"/>
              <a:t>   }</a:t>
            </a:r>
          </a:p>
          <a:p>
            <a:pPr>
              <a:buNone/>
            </a:pPr>
            <a:r>
              <a:rPr lang="cs-CZ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Koment</a:t>
            </a:r>
            <a:r>
              <a:rPr lang="cs-CZ" dirty="0" err="1" smtClean="0"/>
              <a:t>áře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// </a:t>
            </a:r>
            <a:r>
              <a:rPr lang="cs-CZ" sz="2400" dirty="0" smtClean="0"/>
              <a:t> - jednořádkový</a:t>
            </a:r>
          </a:p>
          <a:p>
            <a:r>
              <a:rPr lang="cs-CZ" sz="2400" dirty="0" smtClean="0"/>
              <a:t>/*  */ - víceřádkový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800" dirty="0" smtClean="0"/>
              <a:t>Datové typy</a:t>
            </a:r>
            <a:endParaRPr lang="cs-CZ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884576"/>
          </a:xfrm>
        </p:spPr>
        <p:txBody>
          <a:bodyPr>
            <a:normAutofit/>
          </a:bodyPr>
          <a:lstStyle/>
          <a:p>
            <a:pPr algn="ctr"/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Proměnná </a:t>
            </a:r>
            <a:endParaRPr lang="cs-CZ" dirty="0"/>
          </a:p>
        </p:txBody>
      </p:sp>
      <p:pic>
        <p:nvPicPr>
          <p:cNvPr id="29698" name="Picture 2" descr="Výsledek obrázku pro promen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2564904"/>
            <a:ext cx="6409443" cy="3042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Proměnná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Deklarace proměnné – musíme říci jazyku jak se bude jmenovat a jaký v ní bude obsah, teprve pak s ní můžeme pracovat</a:t>
            </a:r>
          </a:p>
          <a:p>
            <a:r>
              <a:rPr lang="cs-CZ" sz="2400" dirty="0" smtClean="0"/>
              <a:t>Typový systém</a:t>
            </a:r>
          </a:p>
          <a:p>
            <a:pPr lvl="1"/>
            <a:r>
              <a:rPr lang="cs-CZ" sz="2200" dirty="0" smtClean="0"/>
              <a:t>Dynamický – nemusí se deklarovat, po vložení hodnoty se sama založí, možnost přetypování</a:t>
            </a:r>
          </a:p>
          <a:p>
            <a:pPr lvl="1"/>
            <a:r>
              <a:rPr lang="cs-CZ" sz="2200" dirty="0" smtClean="0"/>
              <a:t>Statický – nejdříve definovat typ proměnné, který je neměnný</a:t>
            </a:r>
          </a:p>
          <a:p>
            <a:pPr lvl="1">
              <a:buNone/>
              <a:tabLst>
                <a:tab pos="1703388" algn="l"/>
              </a:tabLst>
            </a:pPr>
            <a:r>
              <a:rPr lang="cs-CZ" sz="2200" dirty="0" smtClean="0"/>
              <a:t>		- Java</a:t>
            </a:r>
          </a:p>
          <a:p>
            <a:pPr lvl="1"/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Proměnná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Deklarace proměnné – musíme říci jazyku jak se bude jmenovat a jaký v ní bude obsah, teprve pak s ní můžeme pracovat</a:t>
            </a:r>
          </a:p>
          <a:p>
            <a:r>
              <a:rPr lang="cs-CZ" sz="2400" dirty="0" smtClean="0"/>
              <a:t>Typový systém</a:t>
            </a:r>
          </a:p>
          <a:p>
            <a:pPr lvl="1"/>
            <a:r>
              <a:rPr lang="cs-CZ" sz="2200" dirty="0" smtClean="0"/>
              <a:t>Dynamický – nemusí se deklarovat, po vložení hodnoty se sama založí, možnost přetypování</a:t>
            </a:r>
          </a:p>
          <a:p>
            <a:pPr lvl="1"/>
            <a:r>
              <a:rPr lang="cs-CZ" sz="2200" dirty="0" smtClean="0"/>
              <a:t>Statický – nejdříve definovat typ proměnné, který je neměnný</a:t>
            </a:r>
          </a:p>
          <a:p>
            <a:pPr lvl="1">
              <a:buNone/>
              <a:tabLst>
                <a:tab pos="1703388" algn="l"/>
              </a:tabLst>
            </a:pPr>
            <a:r>
              <a:rPr lang="cs-CZ" sz="2200" dirty="0" smtClean="0"/>
              <a:t>		- Java</a:t>
            </a:r>
          </a:p>
          <a:p>
            <a:pPr lvl="1"/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Datové typy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/>
              <a:t>int</a:t>
            </a:r>
            <a:r>
              <a:rPr lang="cs-CZ" sz="2400" dirty="0" smtClean="0"/>
              <a:t> – celá čísla</a:t>
            </a:r>
          </a:p>
          <a:p>
            <a:r>
              <a:rPr lang="cs-CZ" sz="2400" dirty="0" err="1" smtClean="0"/>
              <a:t>float</a:t>
            </a:r>
            <a:r>
              <a:rPr lang="cs-CZ" sz="2400" dirty="0" smtClean="0"/>
              <a:t> – desetinná čísla (nutno psát </a:t>
            </a:r>
            <a:r>
              <a:rPr lang="cs-CZ" sz="2400" dirty="0" err="1" smtClean="0"/>
              <a:t>suffix</a:t>
            </a:r>
            <a:r>
              <a:rPr lang="cs-CZ" sz="2400" dirty="0" smtClean="0"/>
              <a:t> F)</a:t>
            </a:r>
          </a:p>
          <a:p>
            <a:r>
              <a:rPr lang="cs-CZ" sz="2400" dirty="0" smtClean="0"/>
              <a:t>double - desetinná čísla s větší přesností</a:t>
            </a:r>
            <a:endParaRPr lang="en-CA" sz="2400" dirty="0" smtClean="0"/>
          </a:p>
          <a:p>
            <a:r>
              <a:rPr lang="en-CA" sz="2400" dirty="0" smtClean="0"/>
              <a:t>char - </a:t>
            </a:r>
            <a:r>
              <a:rPr lang="cs-CZ" sz="2400" dirty="0" smtClean="0"/>
              <a:t>‘</a:t>
            </a:r>
            <a:r>
              <a:rPr lang="en-CA" sz="2400" dirty="0" smtClean="0"/>
              <a:t>A</a:t>
            </a:r>
            <a:r>
              <a:rPr lang="cs-CZ" sz="2400" dirty="0" smtClean="0"/>
              <a:t>'</a:t>
            </a:r>
          </a:p>
          <a:p>
            <a:r>
              <a:rPr lang="cs-CZ" sz="2400" dirty="0" err="1" smtClean="0"/>
              <a:t>String</a:t>
            </a:r>
            <a:r>
              <a:rPr lang="cs-CZ" sz="2400" dirty="0" smtClean="0"/>
              <a:t> – “Text“</a:t>
            </a:r>
            <a:endParaRPr lang="en-CA" sz="2400" dirty="0" smtClean="0"/>
          </a:p>
          <a:p>
            <a:r>
              <a:rPr lang="en-CA" sz="2400" dirty="0" smtClean="0"/>
              <a:t>Boolean – true, false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Parsování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Převod textu na číslo</a:t>
            </a:r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cs-CZ" sz="2400" dirty="0" err="1" smtClean="0"/>
              <a:t>String</a:t>
            </a:r>
            <a:r>
              <a:rPr lang="cs-CZ" sz="2400" dirty="0" smtClean="0"/>
              <a:t> s = "56"; </a:t>
            </a:r>
          </a:p>
          <a:p>
            <a:pPr>
              <a:buNone/>
            </a:pPr>
            <a:r>
              <a:rPr lang="cs-CZ" sz="2400" b="1" dirty="0" smtClean="0"/>
              <a:t>	</a:t>
            </a:r>
            <a:r>
              <a:rPr lang="cs-CZ" sz="2400" b="1" dirty="0" err="1" smtClean="0"/>
              <a:t>int</a:t>
            </a:r>
            <a:r>
              <a:rPr lang="cs-CZ" sz="2400" dirty="0" smtClean="0"/>
              <a:t> a = </a:t>
            </a:r>
            <a:r>
              <a:rPr lang="cs-CZ" sz="2400" dirty="0" err="1" smtClean="0"/>
              <a:t>Integer.parseInt</a:t>
            </a:r>
            <a:r>
              <a:rPr lang="cs-CZ" sz="2400" dirty="0" smtClean="0"/>
              <a:t>(s);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Deklarace proměnné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Program</a:t>
            </a:r>
          </a:p>
          <a:p>
            <a:pPr>
              <a:buNone/>
            </a:pPr>
            <a:r>
              <a:rPr lang="cs-CZ" sz="2400" dirty="0" smtClean="0"/>
              <a:t>{ 	</a:t>
            </a:r>
          </a:p>
          <a:p>
            <a:pPr>
              <a:buNone/>
            </a:pPr>
            <a:r>
              <a:rPr lang="cs-CZ" sz="2400" dirty="0" smtClean="0"/>
              <a:t>	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) {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int</a:t>
            </a:r>
            <a:r>
              <a:rPr lang="cs-CZ" sz="2400" dirty="0" smtClean="0"/>
              <a:t> </a:t>
            </a:r>
            <a:r>
              <a:rPr lang="cs-CZ" sz="2400" dirty="0" err="1" smtClean="0"/>
              <a:t>numberA</a:t>
            </a:r>
            <a:r>
              <a:rPr lang="cs-CZ" sz="2400" dirty="0" smtClean="0"/>
              <a:t> = 56;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int</a:t>
            </a:r>
            <a:r>
              <a:rPr lang="cs-CZ" sz="2400" dirty="0" smtClean="0"/>
              <a:t> </a:t>
            </a:r>
            <a:r>
              <a:rPr lang="cs-CZ" sz="2400" dirty="0" err="1" smtClean="0"/>
              <a:t>numberB</a:t>
            </a:r>
            <a:r>
              <a:rPr lang="cs-CZ" sz="2400" dirty="0" smtClean="0"/>
              <a:t> = 64;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</a:t>
            </a:r>
            <a:r>
              <a:rPr lang="cs-CZ" sz="2400" dirty="0" err="1" smtClean="0"/>
              <a:t>numberA</a:t>
            </a:r>
            <a:r>
              <a:rPr lang="cs-CZ" sz="2400" dirty="0" smtClean="0"/>
              <a:t> + </a:t>
            </a:r>
            <a:r>
              <a:rPr lang="cs-CZ" sz="2400" dirty="0" err="1" smtClean="0"/>
              <a:t>numberB</a:t>
            </a:r>
            <a:r>
              <a:rPr lang="cs-CZ" sz="2400" dirty="0" smtClean="0"/>
              <a:t>);	</a:t>
            </a:r>
          </a:p>
          <a:p>
            <a:pPr>
              <a:buNone/>
            </a:pPr>
            <a:r>
              <a:rPr lang="cs-CZ" sz="2400" dirty="0" smtClean="0"/>
              <a:t>	}</a:t>
            </a:r>
          </a:p>
          <a:p>
            <a:pPr>
              <a:buNone/>
            </a:pPr>
            <a:r>
              <a:rPr lang="cs-CZ" sz="2400" dirty="0" smtClean="0"/>
              <a:t>}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Deklarace proměnné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Program</a:t>
            </a:r>
          </a:p>
          <a:p>
            <a:pPr>
              <a:buNone/>
            </a:pPr>
            <a:r>
              <a:rPr lang="cs-CZ" sz="2400" dirty="0" smtClean="0"/>
              <a:t>{ 	</a:t>
            </a:r>
          </a:p>
          <a:p>
            <a:pPr>
              <a:buNone/>
            </a:pPr>
            <a:r>
              <a:rPr lang="cs-CZ" sz="2400" dirty="0" smtClean="0"/>
              <a:t>	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) {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float</a:t>
            </a:r>
            <a:r>
              <a:rPr lang="cs-CZ" sz="2400" dirty="0" smtClean="0"/>
              <a:t> </a:t>
            </a:r>
            <a:r>
              <a:rPr lang="cs-CZ" sz="2400" dirty="0" err="1" smtClean="0"/>
              <a:t>number</a:t>
            </a:r>
            <a:r>
              <a:rPr lang="cs-CZ" sz="2400" dirty="0" smtClean="0"/>
              <a:t>;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number</a:t>
            </a:r>
            <a:r>
              <a:rPr lang="cs-CZ" sz="2400" dirty="0" smtClean="0"/>
              <a:t> = 56.6F;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</a:t>
            </a:r>
            <a:r>
              <a:rPr lang="cs-CZ" sz="2400" dirty="0" err="1" smtClean="0"/>
              <a:t>number</a:t>
            </a:r>
            <a:r>
              <a:rPr lang="cs-CZ" sz="2400" dirty="0" smtClean="0"/>
              <a:t>);	</a:t>
            </a:r>
          </a:p>
          <a:p>
            <a:pPr>
              <a:buNone/>
            </a:pPr>
            <a:r>
              <a:rPr lang="cs-CZ" sz="2400" dirty="0" smtClean="0"/>
              <a:t>	}</a:t>
            </a:r>
          </a:p>
          <a:p>
            <a:pPr>
              <a:buNone/>
            </a:pPr>
            <a:r>
              <a:rPr lang="cs-CZ" sz="2400" dirty="0" smtClean="0"/>
              <a:t>}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Programovací jazyk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Komunikační nástroj mezi programátorem, který v programovacím jazyce formuluje postup řešení daného problému, a počítačem, který program interpretuje technickými prostředky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Jednoduchá matika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sum</a:t>
            </a:r>
            <a:r>
              <a:rPr lang="fr-FR" sz="2400" dirty="0" smtClean="0"/>
              <a:t> = 34 + 113; </a:t>
            </a:r>
            <a:endParaRPr lang="cs-CZ" sz="2400" dirty="0" smtClean="0"/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difference</a:t>
            </a:r>
            <a:r>
              <a:rPr lang="fr-FR" sz="2400" dirty="0" smtClean="0"/>
              <a:t> = 91 - 205; </a:t>
            </a:r>
            <a:endParaRPr lang="cs-CZ" sz="2400" dirty="0" smtClean="0"/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product</a:t>
            </a:r>
            <a:r>
              <a:rPr lang="fr-FR" sz="2400" dirty="0" smtClean="0"/>
              <a:t> = 2 * 8; </a:t>
            </a:r>
            <a:endParaRPr lang="cs-CZ" sz="2400" dirty="0" smtClean="0"/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quotient = 45 / 3;</a:t>
            </a:r>
            <a:endParaRPr lang="cs-CZ" sz="2400" dirty="0" smtClean="0"/>
          </a:p>
          <a:p>
            <a:r>
              <a:rPr lang="en-CA" sz="2400" dirty="0" err="1" smtClean="0"/>
              <a:t>i</a:t>
            </a:r>
            <a:r>
              <a:rPr lang="cs-CZ" sz="2400" dirty="0" err="1" smtClean="0"/>
              <a:t>nt</a:t>
            </a:r>
            <a:r>
              <a:rPr lang="cs-CZ" sz="2400" dirty="0" smtClean="0"/>
              <a:t> modulo = 7 % 5;</a:t>
            </a:r>
            <a:endParaRPr lang="en-CA" sz="2400" dirty="0" smtClean="0"/>
          </a:p>
          <a:p>
            <a:r>
              <a:rPr lang="en-CA" sz="2400" dirty="0" smtClean="0"/>
              <a:t>Increment </a:t>
            </a:r>
            <a:r>
              <a:rPr lang="en-CA" sz="2400" dirty="0" err="1" smtClean="0"/>
              <a:t>i</a:t>
            </a:r>
            <a:r>
              <a:rPr lang="en-CA" sz="2400" dirty="0" smtClean="0"/>
              <a:t>++</a:t>
            </a:r>
          </a:p>
          <a:p>
            <a:r>
              <a:rPr lang="en-CA" sz="2400" dirty="0" smtClean="0"/>
              <a:t>Decrement </a:t>
            </a:r>
            <a:r>
              <a:rPr lang="en-CA" sz="2400" dirty="0" err="1" smtClean="0"/>
              <a:t>i</a:t>
            </a:r>
            <a:r>
              <a:rPr lang="en-CA" sz="2400" dirty="0" smtClean="0"/>
              <a:t>--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Odmocnina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public class </a:t>
            </a:r>
            <a:r>
              <a:rPr lang="fr-FR" sz="2400" dirty="0" err="1" smtClean="0"/>
              <a:t>Root</a:t>
            </a:r>
            <a:r>
              <a:rPr lang="fr-FR" sz="2400" dirty="0" smtClean="0"/>
              <a:t> {</a:t>
            </a:r>
          </a:p>
          <a:p>
            <a:pPr>
              <a:buNone/>
            </a:pPr>
            <a:r>
              <a:rPr lang="fr-FR" sz="2400" dirty="0" smtClean="0"/>
              <a:t>    public </a:t>
            </a:r>
            <a:r>
              <a:rPr lang="fr-FR" sz="2400" dirty="0" err="1" smtClean="0"/>
              <a:t>static</a:t>
            </a:r>
            <a:r>
              <a:rPr lang="fr-FR" sz="2400" dirty="0" smtClean="0"/>
              <a:t> </a:t>
            </a:r>
            <a:r>
              <a:rPr lang="fr-FR" sz="2400" dirty="0" err="1" smtClean="0"/>
              <a:t>void</a:t>
            </a:r>
            <a:r>
              <a:rPr lang="fr-FR" sz="2400" dirty="0" smtClean="0"/>
              <a:t> main(String[] </a:t>
            </a:r>
            <a:r>
              <a:rPr lang="fr-FR" sz="2400" dirty="0" err="1" smtClean="0"/>
              <a:t>args</a:t>
            </a:r>
            <a:r>
              <a:rPr lang="fr-FR" sz="2400" dirty="0" smtClean="0"/>
              <a:t>) {</a:t>
            </a:r>
          </a:p>
          <a:p>
            <a:pPr>
              <a:buNone/>
            </a:pPr>
            <a:r>
              <a:rPr lang="fr-FR" sz="2400" dirty="0" smtClean="0"/>
              <a:t>        </a:t>
            </a:r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cs-CZ" sz="2400" dirty="0" err="1" smtClean="0"/>
              <a:t>number</a:t>
            </a:r>
            <a:r>
              <a:rPr lang="fr-FR" sz="2400" dirty="0" smtClean="0"/>
              <a:t> = 2;</a:t>
            </a:r>
          </a:p>
          <a:p>
            <a:pPr>
              <a:buNone/>
            </a:pPr>
            <a:r>
              <a:rPr lang="fr-FR" sz="2400" dirty="0" smtClean="0"/>
              <a:t>        double </a:t>
            </a:r>
            <a:r>
              <a:rPr lang="cs-CZ" sz="2400" dirty="0" err="1" smtClean="0"/>
              <a:t>result</a:t>
            </a:r>
            <a:r>
              <a:rPr lang="fr-FR" sz="2400" dirty="0" smtClean="0"/>
              <a:t>= </a:t>
            </a:r>
            <a:r>
              <a:rPr lang="fr-FR" sz="2400" dirty="0" err="1" smtClean="0"/>
              <a:t>Math.sqrt</a:t>
            </a:r>
            <a:r>
              <a:rPr lang="fr-FR" sz="2400" dirty="0" smtClean="0"/>
              <a:t>(</a:t>
            </a:r>
            <a:r>
              <a:rPr lang="cs-CZ" sz="2400" dirty="0" err="1" smtClean="0"/>
              <a:t>number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        System.out.println("The square </a:t>
            </a:r>
            <a:r>
              <a:rPr lang="fr-FR" sz="2400" dirty="0" err="1" smtClean="0"/>
              <a:t>root</a:t>
            </a:r>
            <a:r>
              <a:rPr lang="fr-FR" sz="2400" dirty="0" smtClean="0"/>
              <a:t> of " + </a:t>
            </a:r>
            <a:r>
              <a:rPr lang="cs-CZ" sz="2400" dirty="0" err="1" smtClean="0"/>
              <a:t>number</a:t>
            </a:r>
            <a:r>
              <a:rPr lang="fr-FR" sz="2400" dirty="0" smtClean="0"/>
              <a:t> + " </a:t>
            </a:r>
            <a:r>
              <a:rPr lang="fr-FR" sz="2400" dirty="0" err="1" smtClean="0"/>
              <a:t>is</a:t>
            </a:r>
            <a:r>
              <a:rPr lang="fr-FR" sz="2400" dirty="0" smtClean="0"/>
              <a:t> " + r</a:t>
            </a:r>
            <a:r>
              <a:rPr lang="cs-CZ" sz="2400" dirty="0" err="1" smtClean="0"/>
              <a:t>esult</a:t>
            </a:r>
            <a:r>
              <a:rPr lang="fr-FR" sz="2400" dirty="0" smtClean="0"/>
              <a:t> + ".");</a:t>
            </a:r>
          </a:p>
          <a:p>
            <a:pPr>
              <a:buNone/>
            </a:pPr>
            <a:r>
              <a:rPr lang="fr-FR" sz="2400" dirty="0" smtClean="0"/>
              <a:t>    }</a:t>
            </a:r>
          </a:p>
          <a:p>
            <a:pPr>
              <a:buNone/>
            </a:pPr>
            <a:r>
              <a:rPr lang="fr-FR" sz="2400" dirty="0" smtClean="0"/>
              <a:t>}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Formátovaná odmocnina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public class </a:t>
            </a:r>
            <a:r>
              <a:rPr lang="fr-FR" sz="2400" dirty="0" err="1" smtClean="0"/>
              <a:t>Root</a:t>
            </a:r>
            <a:r>
              <a:rPr lang="fr-FR" sz="2400" dirty="0" smtClean="0"/>
              <a:t> {</a:t>
            </a:r>
          </a:p>
          <a:p>
            <a:pPr>
              <a:buNone/>
            </a:pPr>
            <a:r>
              <a:rPr lang="fr-FR" sz="2400" dirty="0" smtClean="0"/>
              <a:t>    public </a:t>
            </a:r>
            <a:r>
              <a:rPr lang="fr-FR" sz="2400" dirty="0" err="1" smtClean="0"/>
              <a:t>static</a:t>
            </a:r>
            <a:r>
              <a:rPr lang="fr-FR" sz="2400" dirty="0" smtClean="0"/>
              <a:t> </a:t>
            </a:r>
            <a:r>
              <a:rPr lang="fr-FR" sz="2400" dirty="0" err="1" smtClean="0"/>
              <a:t>void</a:t>
            </a:r>
            <a:r>
              <a:rPr lang="fr-FR" sz="2400" dirty="0" smtClean="0"/>
              <a:t> main(String[] </a:t>
            </a:r>
            <a:r>
              <a:rPr lang="fr-FR" sz="2400" dirty="0" err="1" smtClean="0"/>
              <a:t>args</a:t>
            </a:r>
            <a:r>
              <a:rPr lang="fr-FR" sz="2400" dirty="0" smtClean="0"/>
              <a:t>) {</a:t>
            </a:r>
          </a:p>
          <a:p>
            <a:pPr>
              <a:buNone/>
            </a:pPr>
            <a:r>
              <a:rPr lang="fr-FR" sz="2400" dirty="0" smtClean="0"/>
              <a:t>        </a:t>
            </a:r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cs-CZ" sz="2400" dirty="0" err="1" smtClean="0"/>
              <a:t>number</a:t>
            </a:r>
            <a:r>
              <a:rPr lang="fr-FR" sz="2400" dirty="0" smtClean="0"/>
              <a:t> = 2;</a:t>
            </a:r>
          </a:p>
          <a:p>
            <a:pPr>
              <a:buNone/>
            </a:pPr>
            <a:r>
              <a:rPr lang="fr-FR" sz="2400" dirty="0" smtClean="0"/>
              <a:t>        double r</a:t>
            </a:r>
            <a:r>
              <a:rPr lang="cs-CZ" sz="2400" dirty="0" err="1" smtClean="0"/>
              <a:t>esult</a:t>
            </a:r>
            <a:r>
              <a:rPr lang="fr-FR" sz="2400" dirty="0" smtClean="0"/>
              <a:t> = </a:t>
            </a:r>
            <a:r>
              <a:rPr lang="fr-FR" sz="2400" dirty="0" err="1" smtClean="0"/>
              <a:t>Math.sqrt</a:t>
            </a:r>
            <a:r>
              <a:rPr lang="fr-FR" sz="2400" dirty="0" smtClean="0"/>
              <a:t>(</a:t>
            </a:r>
            <a:r>
              <a:rPr lang="cs-CZ" sz="2400" dirty="0" err="1" smtClean="0"/>
              <a:t>number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        </a:t>
            </a:r>
            <a:r>
              <a:rPr lang="en-US" sz="2400" dirty="0" err="1" smtClean="0"/>
              <a:t>System.out.format</a:t>
            </a:r>
            <a:r>
              <a:rPr lang="en-US" sz="2400" dirty="0" smtClean="0"/>
              <a:t>("The square root of %d is %</a:t>
            </a:r>
            <a:r>
              <a:rPr lang="en-US" sz="2400" dirty="0" err="1" smtClean="0"/>
              <a:t>f.%n</a:t>
            </a:r>
            <a:r>
              <a:rPr lang="en-US" sz="2400" dirty="0" smtClean="0"/>
              <a:t>", </a:t>
            </a:r>
            <a:r>
              <a:rPr lang="cs-CZ" sz="2400" dirty="0" err="1" smtClean="0"/>
              <a:t>number</a:t>
            </a:r>
            <a:r>
              <a:rPr lang="en-US" sz="2400" dirty="0" smtClean="0"/>
              <a:t>, r</a:t>
            </a:r>
            <a:r>
              <a:rPr lang="cs-CZ" sz="2400" dirty="0" err="1" smtClean="0"/>
              <a:t>esult</a:t>
            </a:r>
            <a:r>
              <a:rPr lang="en-US" sz="2400" dirty="0" smtClean="0"/>
              <a:t>);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    }</a:t>
            </a:r>
          </a:p>
          <a:p>
            <a:pPr>
              <a:buNone/>
            </a:pPr>
            <a:r>
              <a:rPr lang="fr-FR" sz="2400" dirty="0" smtClean="0"/>
              <a:t>}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Zaokrouhlená odmocnina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public class </a:t>
            </a:r>
            <a:r>
              <a:rPr lang="fr-FR" sz="2400" dirty="0" err="1" smtClean="0"/>
              <a:t>Root</a:t>
            </a:r>
            <a:r>
              <a:rPr lang="fr-FR" sz="2400" dirty="0" smtClean="0"/>
              <a:t> {</a:t>
            </a:r>
          </a:p>
          <a:p>
            <a:pPr>
              <a:buNone/>
            </a:pPr>
            <a:r>
              <a:rPr lang="fr-FR" sz="2400" dirty="0" smtClean="0"/>
              <a:t>    public </a:t>
            </a:r>
            <a:r>
              <a:rPr lang="fr-FR" sz="2400" dirty="0" err="1" smtClean="0"/>
              <a:t>static</a:t>
            </a:r>
            <a:r>
              <a:rPr lang="fr-FR" sz="2400" dirty="0" smtClean="0"/>
              <a:t> </a:t>
            </a:r>
            <a:r>
              <a:rPr lang="fr-FR" sz="2400" dirty="0" err="1" smtClean="0"/>
              <a:t>void</a:t>
            </a:r>
            <a:r>
              <a:rPr lang="fr-FR" sz="2400" dirty="0" smtClean="0"/>
              <a:t> main(String[] </a:t>
            </a:r>
            <a:r>
              <a:rPr lang="fr-FR" sz="2400" dirty="0" err="1" smtClean="0"/>
              <a:t>args</a:t>
            </a:r>
            <a:r>
              <a:rPr lang="fr-FR" sz="2400" dirty="0" smtClean="0"/>
              <a:t>) {</a:t>
            </a:r>
          </a:p>
          <a:p>
            <a:pPr>
              <a:buNone/>
            </a:pPr>
            <a:r>
              <a:rPr lang="fr-FR" sz="2400" dirty="0" smtClean="0"/>
              <a:t>        </a:t>
            </a:r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cs-CZ" sz="2400" dirty="0" err="1" smtClean="0"/>
              <a:t>number</a:t>
            </a:r>
            <a:r>
              <a:rPr lang="fr-FR" sz="2400" dirty="0" smtClean="0"/>
              <a:t> = 26;</a:t>
            </a:r>
          </a:p>
          <a:p>
            <a:pPr>
              <a:buNone/>
            </a:pPr>
            <a:r>
              <a:rPr lang="fr-FR" sz="2400" dirty="0" smtClean="0"/>
              <a:t>        double r</a:t>
            </a:r>
            <a:r>
              <a:rPr lang="cs-CZ" sz="2400" dirty="0" err="1" smtClean="0"/>
              <a:t>esult</a:t>
            </a:r>
            <a:r>
              <a:rPr lang="fr-FR" sz="2400" dirty="0" smtClean="0"/>
              <a:t> = </a:t>
            </a:r>
            <a:r>
              <a:rPr lang="fr-FR" sz="2400" dirty="0" err="1" smtClean="0"/>
              <a:t>Math.sqrt</a:t>
            </a:r>
            <a:r>
              <a:rPr lang="fr-FR" sz="2400" dirty="0" smtClean="0"/>
              <a:t>(</a:t>
            </a:r>
            <a:r>
              <a:rPr lang="cs-CZ" sz="2400" dirty="0" err="1" smtClean="0"/>
              <a:t>number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        r</a:t>
            </a:r>
            <a:r>
              <a:rPr lang="cs-CZ" sz="2400" dirty="0" err="1" smtClean="0"/>
              <a:t>esult</a:t>
            </a:r>
            <a:r>
              <a:rPr lang="fr-FR" sz="2400" dirty="0" smtClean="0"/>
              <a:t> = </a:t>
            </a:r>
            <a:r>
              <a:rPr lang="fr-FR" sz="2400" dirty="0" err="1" smtClean="0"/>
              <a:t>Math.round</a:t>
            </a:r>
            <a:r>
              <a:rPr lang="fr-FR" sz="2400" dirty="0" smtClean="0"/>
              <a:t>(r</a:t>
            </a:r>
            <a:r>
              <a:rPr lang="cs-CZ" sz="2400" dirty="0" err="1" smtClean="0"/>
              <a:t>esult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        System.out.format("The square </a:t>
            </a:r>
            <a:r>
              <a:rPr lang="fr-FR" sz="2400" dirty="0" err="1" smtClean="0"/>
              <a:t>root</a:t>
            </a:r>
            <a:r>
              <a:rPr lang="fr-FR" sz="2400" dirty="0" smtClean="0"/>
              <a:t> of %d </a:t>
            </a:r>
            <a:r>
              <a:rPr lang="fr-FR" sz="2400" dirty="0" err="1" smtClean="0"/>
              <a:t>is</a:t>
            </a:r>
            <a:r>
              <a:rPr lang="fr-FR" sz="2400" dirty="0" smtClean="0"/>
              <a:t> %</a:t>
            </a:r>
            <a:r>
              <a:rPr lang="fr-FR" sz="2400" dirty="0" err="1" smtClean="0"/>
              <a:t>f.%n</a:t>
            </a:r>
            <a:r>
              <a:rPr lang="fr-FR" sz="2400" dirty="0" smtClean="0"/>
              <a:t>", </a:t>
            </a:r>
            <a:r>
              <a:rPr lang="cs-CZ" sz="2400" dirty="0" err="1" smtClean="0"/>
              <a:t>number</a:t>
            </a:r>
            <a:r>
              <a:rPr lang="fr-FR" sz="2400" dirty="0" smtClean="0"/>
              <a:t>, r</a:t>
            </a:r>
            <a:r>
              <a:rPr lang="cs-CZ" sz="2400" dirty="0" err="1" smtClean="0"/>
              <a:t>esult</a:t>
            </a:r>
            <a:r>
              <a:rPr lang="fr-FR" sz="2400" dirty="0" smtClean="0"/>
              <a:t>);</a:t>
            </a:r>
          </a:p>
          <a:p>
            <a:pPr>
              <a:buNone/>
            </a:pPr>
            <a:r>
              <a:rPr lang="fr-FR" sz="2400" dirty="0" smtClean="0"/>
              <a:t>    }</a:t>
            </a:r>
          </a:p>
          <a:p>
            <a:pPr>
              <a:buNone/>
            </a:pPr>
            <a:r>
              <a:rPr lang="fr-FR" sz="2400" dirty="0" smtClean="0"/>
              <a:t>}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Formát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 </a:t>
            </a:r>
            <a:r>
              <a:rPr lang="cs-CZ" sz="2400" dirty="0" smtClean="0"/>
              <a:t>- </a:t>
            </a:r>
            <a:r>
              <a:rPr lang="cs-CZ" sz="2400" dirty="0" err="1" smtClean="0"/>
              <a:t>int</a:t>
            </a:r>
            <a:r>
              <a:rPr lang="cs-CZ" sz="2400" dirty="0" smtClean="0"/>
              <a:t> v decimální soustavě</a:t>
            </a:r>
            <a:endParaRPr lang="en-US" sz="2400" dirty="0" smtClean="0"/>
          </a:p>
          <a:p>
            <a:r>
              <a:rPr lang="cs-CZ" sz="2400" dirty="0" smtClean="0"/>
              <a:t>f - </a:t>
            </a:r>
            <a:r>
              <a:rPr lang="cs-CZ" sz="2400" dirty="0" err="1" smtClean="0"/>
              <a:t>float</a:t>
            </a:r>
            <a:endParaRPr lang="en-US" sz="2400" dirty="0" smtClean="0"/>
          </a:p>
          <a:p>
            <a:r>
              <a:rPr lang="en-US" sz="2400" dirty="0" smtClean="0"/>
              <a:t>n </a:t>
            </a:r>
            <a:r>
              <a:rPr lang="cs-CZ" sz="2400" dirty="0" smtClean="0"/>
              <a:t>- konec řádku</a:t>
            </a:r>
            <a:endParaRPr lang="en-US" sz="2400" dirty="0" smtClean="0"/>
          </a:p>
          <a:p>
            <a:r>
              <a:rPr lang="en-US" sz="2400" dirty="0" smtClean="0"/>
              <a:t>x </a:t>
            </a:r>
            <a:r>
              <a:rPr lang="cs-CZ" sz="2400" dirty="0" smtClean="0"/>
              <a:t> - </a:t>
            </a:r>
            <a:r>
              <a:rPr lang="cs-CZ" sz="2400" dirty="0" err="1" smtClean="0"/>
              <a:t>int</a:t>
            </a:r>
            <a:r>
              <a:rPr lang="cs-CZ" sz="2400" dirty="0" smtClean="0"/>
              <a:t> v </a:t>
            </a:r>
            <a:r>
              <a:rPr lang="en-US" sz="2400" dirty="0" err="1" smtClean="0"/>
              <a:t>hexadecim</a:t>
            </a:r>
            <a:r>
              <a:rPr lang="cs-CZ" sz="2400" dirty="0" err="1" smtClean="0"/>
              <a:t>ální</a:t>
            </a:r>
            <a:r>
              <a:rPr lang="cs-CZ" sz="2400" dirty="0" smtClean="0"/>
              <a:t> soustavě</a:t>
            </a:r>
            <a:endParaRPr lang="en-US" sz="2400" dirty="0" smtClean="0"/>
          </a:p>
          <a:p>
            <a:r>
              <a:rPr lang="en-US" sz="2400" dirty="0" smtClean="0"/>
              <a:t>s </a:t>
            </a:r>
            <a:r>
              <a:rPr lang="cs-CZ" sz="2400" dirty="0" smtClean="0"/>
              <a:t> - </a:t>
            </a:r>
            <a:r>
              <a:rPr lang="en-US" sz="2400" dirty="0" smtClean="0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Porovn</a:t>
            </a:r>
            <a:r>
              <a:rPr lang="cs-CZ" dirty="0" err="1" smtClean="0"/>
              <a:t>ávání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&lt; </a:t>
            </a:r>
            <a:r>
              <a:rPr lang="cs-CZ" sz="2400" dirty="0" smtClean="0"/>
              <a:t>- menší než</a:t>
            </a:r>
            <a:endParaRPr lang="en-US" sz="2400" dirty="0" smtClean="0"/>
          </a:p>
          <a:p>
            <a:pPr fontAlgn="base"/>
            <a:r>
              <a:rPr lang="en-US" sz="2400" dirty="0" smtClean="0"/>
              <a:t>&lt;=</a:t>
            </a:r>
            <a:r>
              <a:rPr lang="cs-CZ" sz="2400" dirty="0" smtClean="0"/>
              <a:t> - větší než nebo rovná se</a:t>
            </a:r>
            <a:endParaRPr lang="en-US" sz="2400" dirty="0" smtClean="0"/>
          </a:p>
          <a:p>
            <a:pPr fontAlgn="base"/>
            <a:r>
              <a:rPr lang="en-US" sz="2400" dirty="0" smtClean="0"/>
              <a:t>&gt;</a:t>
            </a:r>
            <a:r>
              <a:rPr lang="cs-CZ" sz="2400" dirty="0" smtClean="0"/>
              <a:t> - vetší než</a:t>
            </a:r>
            <a:endParaRPr lang="en-US" sz="2400" dirty="0" smtClean="0"/>
          </a:p>
          <a:p>
            <a:pPr fontAlgn="base"/>
            <a:r>
              <a:rPr lang="en-US" sz="2400" dirty="0" smtClean="0"/>
              <a:t>&gt;=</a:t>
            </a:r>
            <a:r>
              <a:rPr lang="cs-CZ" sz="2400" dirty="0" smtClean="0"/>
              <a:t> - větší než nebo rovná se</a:t>
            </a:r>
          </a:p>
          <a:p>
            <a:pPr fontAlgn="base"/>
            <a:r>
              <a:rPr lang="cs-CZ" sz="2400" dirty="0" smtClean="0"/>
              <a:t>== - rovná se</a:t>
            </a:r>
          </a:p>
          <a:p>
            <a:pPr fontAlgn="base"/>
            <a:r>
              <a:rPr lang="cs-CZ" sz="2400" dirty="0" smtClean="0"/>
              <a:t>!= - nerovná se</a:t>
            </a:r>
          </a:p>
          <a:p>
            <a:pPr fontAlgn="base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Bitov</a:t>
            </a:r>
            <a:r>
              <a:rPr lang="cs-CZ" dirty="0" smtClean="0"/>
              <a:t>é operátory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&amp; b </a:t>
            </a:r>
            <a:r>
              <a:rPr lang="cs-CZ" sz="2400" dirty="0" smtClean="0"/>
              <a:t>– AND </a:t>
            </a:r>
            <a:endParaRPr lang="pt-BR" sz="2400" dirty="0" smtClean="0"/>
          </a:p>
          <a:p>
            <a:r>
              <a:rPr lang="pt-BR" sz="2400" dirty="0" smtClean="0"/>
              <a:t>a | b </a:t>
            </a:r>
            <a:r>
              <a:rPr lang="cs-CZ" sz="2400" dirty="0" smtClean="0"/>
              <a:t>– OR </a:t>
            </a:r>
            <a:endParaRPr lang="pt-BR" sz="2400" dirty="0" smtClean="0"/>
          </a:p>
          <a:p>
            <a:r>
              <a:rPr lang="pt-BR" sz="2400" dirty="0" smtClean="0"/>
              <a:t>a ^ b </a:t>
            </a:r>
            <a:r>
              <a:rPr lang="cs-CZ" sz="2400" dirty="0" smtClean="0"/>
              <a:t>- XOR</a:t>
            </a:r>
            <a:endParaRPr lang="pt-BR" sz="2400" dirty="0" smtClean="0"/>
          </a:p>
          <a:p>
            <a:r>
              <a:rPr lang="pt-BR" sz="2400" dirty="0" smtClean="0"/>
              <a:t>~ a </a:t>
            </a:r>
            <a:r>
              <a:rPr lang="cs-CZ" sz="2400" dirty="0" smtClean="0"/>
              <a:t>- doplněk</a:t>
            </a:r>
          </a:p>
          <a:p>
            <a:endParaRPr lang="pt-BR" sz="2400" dirty="0" smtClean="0"/>
          </a:p>
          <a:p>
            <a:pPr fontAlgn="base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Bitov</a:t>
            </a:r>
            <a:r>
              <a:rPr lang="cs-CZ" dirty="0" smtClean="0"/>
              <a:t>é operátory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400" dirty="0" smtClean="0"/>
              <a:t>public class Test {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pt-BR" sz="2400" dirty="0" smtClean="0"/>
              <a:t>public static void main(String args[]) {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a = 60;	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b = 13;	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c = 0;      </a:t>
            </a:r>
            <a:endParaRPr lang="cs-CZ" sz="2400" dirty="0" smtClean="0"/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&amp; b;  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&amp; b = " + c );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| b;  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| b = " + c );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^ b;  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^ b = " + c );      </a:t>
            </a:r>
            <a:endParaRPr lang="cs-CZ" sz="2400" dirty="0" smtClean="0"/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~a;     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System.out.println("~a = " + c );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pt-BR" sz="2400" dirty="0" smtClean="0"/>
              <a:t>}</a:t>
            </a:r>
            <a:endParaRPr lang="cs-CZ" sz="2400" dirty="0" smtClean="0"/>
          </a:p>
          <a:p>
            <a:pPr>
              <a:buNone/>
            </a:pPr>
            <a:r>
              <a:rPr lang="pt-BR" sz="2400" dirty="0" smtClean="0"/>
              <a:t>}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Bitov</a:t>
            </a:r>
            <a:r>
              <a:rPr lang="cs-CZ" dirty="0" smtClean="0"/>
              <a:t>é operátory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sz="2400" dirty="0" smtClean="0"/>
              <a:t>public class Test {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pt-BR" sz="2400" dirty="0" smtClean="0"/>
              <a:t>public static void main(String args[]) {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a = 60;	/* 60 = 0011 1100 */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b = 13;	/* 13 = 0000 1101 */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int c = 0;      </a:t>
            </a:r>
            <a:endParaRPr lang="cs-CZ" sz="2400" dirty="0" smtClean="0"/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&amp; b;        /* 12 = 0000 1100 */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&amp; b = " + c );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| b;        /* 61 = 0011 1101 */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| b = " + c );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a ^ b;        /* 49 = 0011 0001 */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System.out.println("a ^ b = " + c );      </a:t>
            </a:r>
            <a:endParaRPr lang="cs-CZ" sz="2400" dirty="0" smtClean="0"/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c = ~a;           /*-61 = 1100 0011 */     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pt-BR" sz="2400" dirty="0" smtClean="0"/>
              <a:t>System.out.println("~a = " + c );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pt-BR" sz="2400" dirty="0" smtClean="0"/>
              <a:t>}</a:t>
            </a:r>
            <a:endParaRPr lang="cs-CZ" sz="2400" dirty="0" smtClean="0"/>
          </a:p>
          <a:p>
            <a:pPr>
              <a:buNone/>
            </a:pPr>
            <a:r>
              <a:rPr lang="pt-BR" sz="2400" dirty="0" smtClean="0"/>
              <a:t>}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Logické operátory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&amp; &amp;</a:t>
            </a:r>
            <a:r>
              <a:rPr lang="cs-CZ" sz="2400" dirty="0" smtClean="0"/>
              <a:t> - logický AND</a:t>
            </a:r>
          </a:p>
          <a:p>
            <a:r>
              <a:rPr lang="cs-CZ" sz="2400" dirty="0" smtClean="0"/>
              <a:t>|| - logický OR</a:t>
            </a:r>
          </a:p>
          <a:p>
            <a:r>
              <a:rPr lang="cs-CZ" sz="2400" dirty="0" smtClean="0"/>
              <a:t>! – logický NOT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800" dirty="0" smtClean="0"/>
              <a:t>Vývoj programovacích jazyků</a:t>
            </a:r>
            <a:endParaRPr lang="cs-CZ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Přiřazení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 smtClean="0"/>
              <a:t>A = B</a:t>
            </a:r>
          </a:p>
          <a:p>
            <a:r>
              <a:rPr lang="cs-CZ" sz="2400" dirty="0" smtClean="0"/>
              <a:t>A += B 	A = </a:t>
            </a:r>
            <a:r>
              <a:rPr lang="cs-CZ" sz="2400" dirty="0" err="1" smtClean="0"/>
              <a:t>A</a:t>
            </a:r>
            <a:r>
              <a:rPr lang="cs-CZ" sz="2400" dirty="0" smtClean="0"/>
              <a:t> + B</a:t>
            </a:r>
          </a:p>
          <a:p>
            <a:r>
              <a:rPr lang="cs-CZ" sz="2400" dirty="0" smtClean="0"/>
              <a:t>A -= B	A = </a:t>
            </a:r>
            <a:r>
              <a:rPr lang="cs-CZ" sz="2400" dirty="0" err="1" smtClean="0"/>
              <a:t>A</a:t>
            </a:r>
            <a:r>
              <a:rPr lang="cs-CZ" sz="2400" dirty="0" smtClean="0"/>
              <a:t> – B</a:t>
            </a:r>
          </a:p>
          <a:p>
            <a:r>
              <a:rPr lang="cs-CZ" sz="2400" dirty="0" smtClean="0"/>
              <a:t>C *= D	C = </a:t>
            </a:r>
            <a:r>
              <a:rPr lang="cs-CZ" sz="2400" dirty="0" err="1" smtClean="0"/>
              <a:t>C</a:t>
            </a:r>
            <a:r>
              <a:rPr lang="cs-CZ" sz="2400" dirty="0" smtClean="0"/>
              <a:t> * D</a:t>
            </a:r>
          </a:p>
          <a:p>
            <a:r>
              <a:rPr lang="cs-CZ" sz="2400" dirty="0" smtClean="0"/>
              <a:t>C /= D	C = </a:t>
            </a:r>
            <a:r>
              <a:rPr lang="cs-CZ" sz="2400" dirty="0" err="1" smtClean="0"/>
              <a:t>C</a:t>
            </a:r>
            <a:r>
              <a:rPr lang="cs-CZ" sz="2400" dirty="0" smtClean="0"/>
              <a:t> / D  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Hry s textem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public </a:t>
            </a:r>
            <a:r>
              <a:rPr lang="cs-CZ" dirty="0" err="1" smtClean="0"/>
              <a:t>class</a:t>
            </a:r>
            <a:r>
              <a:rPr lang="cs-CZ" dirty="0" smtClean="0"/>
              <a:t> Program { 	</a:t>
            </a:r>
          </a:p>
          <a:p>
            <a:pPr>
              <a:buNone/>
            </a:pPr>
            <a:r>
              <a:rPr lang="cs-CZ" dirty="0" smtClean="0"/>
              <a:t>	public static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main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[] </a:t>
            </a:r>
            <a:r>
              <a:rPr lang="cs-CZ" dirty="0" err="1" smtClean="0"/>
              <a:t>args</a:t>
            </a:r>
            <a:r>
              <a:rPr lang="cs-CZ" dirty="0" smtClean="0"/>
              <a:t>) {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String</a:t>
            </a:r>
            <a:r>
              <a:rPr lang="cs-CZ" dirty="0" smtClean="0"/>
              <a:t> s = "</a:t>
            </a:r>
            <a:r>
              <a:rPr lang="cs-CZ" dirty="0" err="1" smtClean="0"/>
              <a:t>Krokonosohroch</a:t>
            </a:r>
            <a:r>
              <a:rPr lang="cs-CZ" dirty="0" smtClean="0"/>
              <a:t>";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System.out.println</a:t>
            </a:r>
            <a:r>
              <a:rPr lang="cs-CZ" dirty="0" smtClean="0"/>
              <a:t>(s.</a:t>
            </a:r>
            <a:r>
              <a:rPr lang="cs-CZ" b="1" dirty="0" err="1" smtClean="0"/>
              <a:t>startsWith</a:t>
            </a:r>
            <a:r>
              <a:rPr lang="cs-CZ" dirty="0" smtClean="0"/>
              <a:t>("krok"));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System.out.println</a:t>
            </a:r>
            <a:r>
              <a:rPr lang="cs-CZ" dirty="0" smtClean="0"/>
              <a:t>(s.</a:t>
            </a:r>
            <a:r>
              <a:rPr lang="cs-CZ" b="1" dirty="0" err="1" smtClean="0"/>
              <a:t>endsWith</a:t>
            </a:r>
            <a:r>
              <a:rPr lang="cs-CZ" dirty="0" smtClean="0"/>
              <a:t>("hroch"));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System.out.println</a:t>
            </a:r>
            <a:r>
              <a:rPr lang="cs-CZ" dirty="0" smtClean="0"/>
              <a:t>(s.</a:t>
            </a:r>
            <a:r>
              <a:rPr lang="cs-CZ" b="1" dirty="0" err="1" smtClean="0"/>
              <a:t>contains</a:t>
            </a:r>
            <a:r>
              <a:rPr lang="cs-CZ" dirty="0" smtClean="0"/>
              <a:t>("nos"));</a:t>
            </a:r>
          </a:p>
          <a:p>
            <a:pPr>
              <a:buNone/>
            </a:pPr>
            <a:r>
              <a:rPr lang="cs-CZ" dirty="0" smtClean="0"/>
              <a:t>	}</a:t>
            </a:r>
          </a:p>
          <a:p>
            <a:pPr>
              <a:buNone/>
            </a:pPr>
            <a:r>
              <a:rPr lang="cs-CZ" dirty="0" smtClean="0"/>
              <a:t>}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Hry s textem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dirty="0" smtClean="0"/>
              <a:t>public </a:t>
            </a:r>
            <a:r>
              <a:rPr lang="cs-CZ" dirty="0" err="1" smtClean="0"/>
              <a:t>class</a:t>
            </a:r>
            <a:r>
              <a:rPr lang="cs-CZ" dirty="0" smtClean="0"/>
              <a:t> Program { 	</a:t>
            </a:r>
          </a:p>
          <a:p>
            <a:pPr>
              <a:buNone/>
            </a:pPr>
            <a:r>
              <a:rPr lang="cs-CZ" dirty="0" smtClean="0"/>
              <a:t>	public static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main</a:t>
            </a:r>
            <a:r>
              <a:rPr lang="cs-CZ" dirty="0" smtClean="0"/>
              <a:t>(</a:t>
            </a:r>
            <a:r>
              <a:rPr lang="cs-CZ" dirty="0" err="1" smtClean="0"/>
              <a:t>String</a:t>
            </a:r>
            <a:r>
              <a:rPr lang="cs-CZ" dirty="0" smtClean="0"/>
              <a:t>[] </a:t>
            </a:r>
            <a:r>
              <a:rPr lang="cs-CZ" dirty="0" err="1" smtClean="0"/>
              <a:t>args</a:t>
            </a:r>
            <a:r>
              <a:rPr lang="cs-CZ" dirty="0" smtClean="0"/>
              <a:t>) {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konfig</a:t>
            </a:r>
            <a:r>
              <a:rPr lang="cs-CZ" dirty="0" smtClean="0"/>
              <a:t> = "</a:t>
            </a:r>
            <a:r>
              <a:rPr lang="cs-CZ" dirty="0" err="1" smtClean="0"/>
              <a:t>AdAm</a:t>
            </a:r>
            <a:r>
              <a:rPr lang="cs-CZ" dirty="0" smtClean="0"/>
              <a:t>";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konfig</a:t>
            </a:r>
            <a:r>
              <a:rPr lang="cs-CZ" dirty="0" smtClean="0"/>
              <a:t> = </a:t>
            </a:r>
            <a:r>
              <a:rPr lang="cs-CZ" dirty="0" err="1" smtClean="0"/>
              <a:t>konfig.</a:t>
            </a:r>
            <a:r>
              <a:rPr lang="cs-CZ" b="1" dirty="0" err="1" smtClean="0"/>
              <a:t>toLowerCase</a:t>
            </a:r>
            <a:r>
              <a:rPr lang="cs-CZ" dirty="0" smtClean="0"/>
              <a:t>();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System.out.println</a:t>
            </a:r>
            <a:r>
              <a:rPr lang="cs-CZ" dirty="0" smtClean="0"/>
              <a:t>(</a:t>
            </a:r>
            <a:r>
              <a:rPr lang="cs-CZ" dirty="0" err="1" smtClean="0"/>
              <a:t>konfig.contains</a:t>
            </a:r>
            <a:r>
              <a:rPr lang="cs-CZ" dirty="0" smtClean="0"/>
              <a:t>("</a:t>
            </a:r>
            <a:r>
              <a:rPr lang="cs-CZ" dirty="0" err="1" smtClean="0"/>
              <a:t>adam</a:t>
            </a:r>
            <a:r>
              <a:rPr lang="cs-CZ" dirty="0" smtClean="0"/>
              <a:t>"));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konfig</a:t>
            </a:r>
            <a:r>
              <a:rPr lang="cs-CZ" dirty="0" smtClean="0"/>
              <a:t> = </a:t>
            </a:r>
            <a:r>
              <a:rPr lang="cs-CZ" dirty="0" err="1" smtClean="0"/>
              <a:t>konfig.</a:t>
            </a:r>
            <a:r>
              <a:rPr lang="cs-CZ" b="1" dirty="0" err="1" smtClean="0"/>
              <a:t>toUpperCase</a:t>
            </a:r>
            <a:r>
              <a:rPr lang="cs-CZ" dirty="0" smtClean="0"/>
              <a:t>();</a:t>
            </a:r>
          </a:p>
          <a:p>
            <a:pPr>
              <a:buNone/>
            </a:pPr>
            <a:r>
              <a:rPr lang="cs-CZ" dirty="0" smtClean="0"/>
              <a:t>		</a:t>
            </a:r>
            <a:r>
              <a:rPr lang="cs-CZ" dirty="0" err="1" smtClean="0"/>
              <a:t>System.out.println</a:t>
            </a:r>
            <a:r>
              <a:rPr lang="cs-CZ" dirty="0" smtClean="0"/>
              <a:t>(</a:t>
            </a:r>
            <a:r>
              <a:rPr lang="cs-CZ" dirty="0" err="1" smtClean="0"/>
              <a:t>konfig.contains</a:t>
            </a:r>
            <a:r>
              <a:rPr lang="cs-CZ" dirty="0" smtClean="0"/>
              <a:t>("</a:t>
            </a:r>
            <a:r>
              <a:rPr lang="cs-CZ" dirty="0" err="1" smtClean="0"/>
              <a:t>adam</a:t>
            </a:r>
            <a:r>
              <a:rPr lang="cs-CZ" dirty="0" smtClean="0"/>
              <a:t>"));</a:t>
            </a:r>
          </a:p>
          <a:p>
            <a:pPr>
              <a:buNone/>
            </a:pPr>
            <a:r>
              <a:rPr lang="cs-CZ" dirty="0" smtClean="0"/>
              <a:t>	}</a:t>
            </a:r>
          </a:p>
          <a:p>
            <a:pPr>
              <a:buNone/>
            </a:pPr>
            <a:r>
              <a:rPr lang="cs-CZ" dirty="0" smtClean="0"/>
              <a:t>}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potřebné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/>
              <a:t>trim</a:t>
            </a:r>
            <a:r>
              <a:rPr lang="cs-CZ" sz="2400" dirty="0" smtClean="0"/>
              <a:t>()</a:t>
            </a:r>
          </a:p>
          <a:p>
            <a:pPr lvl="1"/>
            <a:r>
              <a:rPr lang="cs-CZ" dirty="0" smtClean="0"/>
              <a:t>Odstranění bílých mezer v textu</a:t>
            </a:r>
          </a:p>
          <a:p>
            <a:r>
              <a:rPr lang="cs-CZ" sz="2400" dirty="0" err="1" smtClean="0"/>
              <a:t>replace</a:t>
            </a:r>
            <a:r>
              <a:rPr lang="cs-CZ" sz="2400" dirty="0" smtClean="0"/>
              <a:t>(co, za co)</a:t>
            </a:r>
          </a:p>
          <a:p>
            <a:pPr lvl="1"/>
            <a:r>
              <a:rPr lang="cs-CZ" dirty="0" smtClean="0"/>
              <a:t>Nahrazení slova jiným</a:t>
            </a:r>
          </a:p>
          <a:p>
            <a:r>
              <a:rPr lang="cs-CZ" sz="2400" dirty="0" err="1" smtClean="0"/>
              <a:t>length</a:t>
            </a:r>
            <a:r>
              <a:rPr lang="cs-CZ" sz="2400" dirty="0" smtClean="0"/>
              <a:t>()</a:t>
            </a:r>
          </a:p>
          <a:p>
            <a:pPr lvl="1"/>
            <a:r>
              <a:rPr lang="cs-CZ" dirty="0" smtClean="0"/>
              <a:t>Délka textu, vrací celé </a:t>
            </a:r>
            <a:r>
              <a:rPr lang="cs-CZ" sz="2200" dirty="0" smtClean="0"/>
              <a:t>číslo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potřebné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 smtClean="0"/>
              <a:t>trim</a:t>
            </a:r>
            <a:r>
              <a:rPr lang="cs-CZ" sz="2400" dirty="0" smtClean="0"/>
              <a:t>()</a:t>
            </a:r>
          </a:p>
          <a:p>
            <a:pPr lvl="1"/>
            <a:r>
              <a:rPr lang="cs-CZ" dirty="0" smtClean="0"/>
              <a:t>Odstranění bílých mezer v textu</a:t>
            </a:r>
          </a:p>
          <a:p>
            <a:r>
              <a:rPr lang="cs-CZ" sz="2400" dirty="0" err="1" smtClean="0"/>
              <a:t>replace</a:t>
            </a:r>
            <a:r>
              <a:rPr lang="cs-CZ" sz="2400" dirty="0" smtClean="0"/>
              <a:t>(co, za co)</a:t>
            </a:r>
          </a:p>
          <a:p>
            <a:pPr lvl="1"/>
            <a:r>
              <a:rPr lang="cs-CZ" dirty="0" smtClean="0"/>
              <a:t>Nahrazení slova jiným</a:t>
            </a:r>
          </a:p>
          <a:p>
            <a:r>
              <a:rPr lang="cs-CZ" sz="2400" dirty="0" err="1" smtClean="0"/>
              <a:t>length</a:t>
            </a:r>
            <a:r>
              <a:rPr lang="cs-CZ" sz="2400" dirty="0" smtClean="0"/>
              <a:t>()</a:t>
            </a:r>
          </a:p>
          <a:p>
            <a:pPr lvl="1"/>
            <a:r>
              <a:rPr lang="cs-CZ" dirty="0" smtClean="0"/>
              <a:t>Délka textu, vrací celé </a:t>
            </a:r>
            <a:r>
              <a:rPr lang="cs-CZ" sz="2200" dirty="0" smtClean="0"/>
              <a:t>číslo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Načtení vstupu z kláves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Input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import </a:t>
            </a:r>
            <a:r>
              <a:rPr lang="cs-CZ" sz="2400" dirty="0" err="1" smtClean="0"/>
              <a:t>java.util.Scanner</a:t>
            </a:r>
            <a:r>
              <a:rPr lang="cs-CZ" sz="2400" dirty="0" smtClean="0"/>
              <a:t>;  </a:t>
            </a:r>
          </a:p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</a:t>
            </a:r>
            <a:r>
              <a:rPr lang="cs-CZ" sz="2400" dirty="0" err="1" smtClean="0"/>
              <a:t>HelloWorld</a:t>
            </a:r>
            <a:r>
              <a:rPr lang="cs-CZ" sz="2400" dirty="0" smtClean="0"/>
              <a:t> {     </a:t>
            </a:r>
          </a:p>
          <a:p>
            <a:pPr>
              <a:buNone/>
            </a:pPr>
            <a:r>
              <a:rPr lang="cs-CZ" sz="2400" dirty="0" smtClean="0"/>
              <a:t>	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 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 ) {        </a:t>
            </a:r>
          </a:p>
          <a:p>
            <a:pPr>
              <a:buNone/>
            </a:pPr>
            <a:r>
              <a:rPr lang="cs-CZ" sz="2400" dirty="0" smtClean="0"/>
              <a:t>		Scanner in = </a:t>
            </a:r>
            <a:r>
              <a:rPr lang="cs-CZ" sz="2400" dirty="0" err="1" smtClean="0"/>
              <a:t>new</a:t>
            </a:r>
            <a:r>
              <a:rPr lang="cs-CZ" sz="2400" dirty="0" smtClean="0"/>
              <a:t> Scanner(</a:t>
            </a:r>
            <a:r>
              <a:rPr lang="cs-CZ" sz="2400" dirty="0" err="1" smtClean="0"/>
              <a:t>System.in</a:t>
            </a:r>
            <a:r>
              <a:rPr lang="cs-CZ" sz="2400" dirty="0" smtClean="0"/>
              <a:t>);        	</a:t>
            </a:r>
            <a:r>
              <a:rPr lang="cs-CZ" sz="2400" dirty="0" err="1" smtClean="0"/>
              <a:t>System.out.print</a:t>
            </a:r>
            <a:r>
              <a:rPr lang="cs-CZ" sz="2400" dirty="0" smtClean="0"/>
              <a:t>("</a:t>
            </a:r>
            <a:r>
              <a:rPr lang="cs-CZ" sz="2400" dirty="0" err="1" smtClean="0"/>
              <a:t>Name</a:t>
            </a:r>
            <a:r>
              <a:rPr lang="cs-CZ" sz="2400" dirty="0" smtClean="0"/>
              <a:t>? ");           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String</a:t>
            </a:r>
            <a:r>
              <a:rPr lang="cs-CZ" sz="2400" dirty="0" smtClean="0"/>
              <a:t> </a:t>
            </a:r>
            <a:r>
              <a:rPr lang="cs-CZ" sz="2400" dirty="0" err="1" smtClean="0"/>
              <a:t>name</a:t>
            </a:r>
            <a:r>
              <a:rPr lang="cs-CZ" sz="2400" dirty="0" smtClean="0"/>
              <a:t> = in.</a:t>
            </a:r>
            <a:r>
              <a:rPr lang="cs-CZ" sz="2400" dirty="0" err="1" smtClean="0"/>
              <a:t>nextLine</a:t>
            </a:r>
            <a:r>
              <a:rPr lang="cs-CZ" sz="2400" dirty="0" smtClean="0"/>
              <a:t>();        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</a:t>
            </a:r>
            <a:r>
              <a:rPr lang="cs-CZ" sz="2400" dirty="0" err="1" smtClean="0"/>
              <a:t>Your</a:t>
            </a:r>
            <a:r>
              <a:rPr lang="cs-CZ" sz="2400" dirty="0" smtClean="0"/>
              <a:t> </a:t>
            </a:r>
            <a:r>
              <a:rPr lang="cs-CZ" sz="2400" dirty="0" err="1" smtClean="0"/>
              <a:t>name</a:t>
            </a:r>
            <a:r>
              <a:rPr lang="cs-CZ" sz="2400" dirty="0" smtClean="0"/>
              <a:t> </a:t>
            </a:r>
            <a:r>
              <a:rPr lang="cs-CZ" sz="2400" dirty="0" err="1" smtClean="0"/>
              <a:t>is</a:t>
            </a:r>
            <a:r>
              <a:rPr lang="cs-CZ" sz="2400" dirty="0" smtClean="0"/>
              <a:t>: " + </a:t>
            </a:r>
            <a:r>
              <a:rPr lang="cs-CZ" sz="2400" dirty="0" err="1" smtClean="0"/>
              <a:t>name</a:t>
            </a:r>
            <a:r>
              <a:rPr lang="cs-CZ" sz="2400" dirty="0" smtClean="0"/>
              <a:t>);     </a:t>
            </a:r>
          </a:p>
          <a:p>
            <a:pPr>
              <a:buNone/>
            </a:pPr>
            <a:r>
              <a:rPr lang="cs-CZ" sz="2400" dirty="0" smtClean="0"/>
              <a:t>	}  </a:t>
            </a:r>
          </a:p>
          <a:p>
            <a:pPr>
              <a:buNone/>
            </a:pPr>
            <a:r>
              <a:rPr lang="cs-CZ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Ošetření vstupu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b="1" dirty="0" err="1" smtClean="0"/>
              <a:t>try</a:t>
            </a:r>
            <a:r>
              <a:rPr lang="cs-CZ" sz="2400" dirty="0" smtClean="0"/>
              <a:t> { </a:t>
            </a:r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cs-CZ" sz="2400" dirty="0" err="1" smtClean="0"/>
              <a:t>pass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} </a:t>
            </a:r>
          </a:p>
          <a:p>
            <a:pPr>
              <a:buNone/>
            </a:pPr>
            <a:r>
              <a:rPr lang="cs-CZ" sz="2400" b="1" dirty="0" err="1" smtClean="0"/>
              <a:t>catch</a:t>
            </a:r>
            <a:r>
              <a:rPr lang="cs-CZ" sz="2400" dirty="0" smtClean="0"/>
              <a:t> (</a:t>
            </a:r>
            <a:r>
              <a:rPr lang="cs-CZ" sz="2400" dirty="0" err="1" smtClean="0"/>
              <a:t>Exception</a:t>
            </a:r>
            <a:r>
              <a:rPr lang="cs-CZ" sz="2400" dirty="0" smtClean="0"/>
              <a:t> e) { </a:t>
            </a:r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cs-CZ" sz="2400" dirty="0" err="1" smtClean="0"/>
              <a:t>pass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If</a:t>
            </a:r>
            <a:r>
              <a:rPr lang="cs-CZ" dirty="0" smtClean="0"/>
              <a:t> - Else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err="1" smtClean="0"/>
              <a:t>if</a:t>
            </a:r>
            <a:r>
              <a:rPr lang="cs-CZ" sz="2400" dirty="0" smtClean="0"/>
              <a:t> (podmínka){</a:t>
            </a:r>
          </a:p>
          <a:p>
            <a:pPr>
              <a:buNone/>
            </a:pPr>
            <a:r>
              <a:rPr lang="cs-CZ" sz="2400" dirty="0" smtClean="0"/>
              <a:t>	podmínka platí</a:t>
            </a:r>
          </a:p>
          <a:p>
            <a:pPr>
              <a:buNone/>
            </a:pPr>
            <a:r>
              <a:rPr lang="cs-CZ" sz="2400" dirty="0" smtClean="0"/>
              <a:t>}</a:t>
            </a:r>
          </a:p>
          <a:p>
            <a:pPr>
              <a:buNone/>
            </a:pPr>
            <a:r>
              <a:rPr lang="cs-CZ" sz="2400" dirty="0" err="1" smtClean="0"/>
              <a:t>else</a:t>
            </a:r>
            <a:r>
              <a:rPr lang="cs-CZ" sz="2400" dirty="0" smtClean="0"/>
              <a:t> </a:t>
            </a:r>
            <a:r>
              <a:rPr lang="cs-CZ" sz="2400" dirty="0" err="1" smtClean="0"/>
              <a:t>if</a:t>
            </a:r>
            <a:r>
              <a:rPr lang="cs-CZ" sz="2400" dirty="0" smtClean="0"/>
              <a:t> (podmínka){</a:t>
            </a:r>
          </a:p>
          <a:p>
            <a:pPr>
              <a:buNone/>
            </a:pPr>
            <a:r>
              <a:rPr lang="cs-CZ" sz="2400" dirty="0" smtClean="0"/>
              <a:t>	platí jiná podmínka, ale neplatí první</a:t>
            </a:r>
          </a:p>
          <a:p>
            <a:pPr>
              <a:buNone/>
            </a:pPr>
            <a:r>
              <a:rPr lang="cs-CZ" sz="2400" dirty="0" smtClean="0"/>
              <a:t>}</a:t>
            </a:r>
          </a:p>
          <a:p>
            <a:pPr>
              <a:buNone/>
            </a:pPr>
            <a:r>
              <a:rPr lang="cs-CZ" sz="2400" dirty="0" err="1" smtClean="0"/>
              <a:t>else</a:t>
            </a:r>
            <a:r>
              <a:rPr lang="cs-CZ" sz="2400" dirty="0" smtClean="0"/>
              <a:t> {</a:t>
            </a:r>
          </a:p>
          <a:p>
            <a:pPr>
              <a:buNone/>
            </a:pPr>
            <a:r>
              <a:rPr lang="cs-CZ" sz="2400" dirty="0" smtClean="0"/>
              <a:t>	neplatí ani jedna podmínka</a:t>
            </a:r>
          </a:p>
          <a:p>
            <a:pPr>
              <a:buNone/>
            </a:pPr>
            <a:r>
              <a:rPr lang="cs-CZ" sz="2400" dirty="0" smtClean="0"/>
              <a:t>}</a:t>
            </a:r>
          </a:p>
          <a:p>
            <a:pPr>
              <a:buNone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Strojově orientované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Strojový kód – jazyk fyzického procesoru</a:t>
            </a:r>
          </a:p>
          <a:p>
            <a:pPr lvl="1"/>
            <a:r>
              <a:rPr lang="cs-CZ" dirty="0" smtClean="0"/>
              <a:t>Procesor počítače umí vykonávat jen omezené množství jednoduchých instrukcí (sekvence bitů v hexadecimální soustavě)</a:t>
            </a:r>
          </a:p>
          <a:p>
            <a:pPr lvl="1"/>
            <a:r>
              <a:rPr lang="cs-CZ" dirty="0" smtClean="0"/>
              <a:t>Instrukce jsou velice elementární a kód se stává pro uživatele nečitelným</a:t>
            </a:r>
          </a:p>
          <a:p>
            <a:pPr lvl="1"/>
            <a:r>
              <a:rPr lang="cs-CZ" b="1" dirty="0" smtClean="0"/>
              <a:t>Každý program musí být do tohoto jazyka přeložen, aby mohl být na procesoru počítače spuštěn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If</a:t>
            </a:r>
            <a:r>
              <a:rPr lang="cs-CZ" dirty="0" smtClean="0"/>
              <a:t> - Else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Program{ 	</a:t>
            </a:r>
          </a:p>
          <a:p>
            <a:pPr>
              <a:buNone/>
            </a:pPr>
            <a:r>
              <a:rPr lang="cs-CZ" sz="2400" dirty="0" smtClean="0"/>
              <a:t>	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) {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if</a:t>
            </a:r>
            <a:r>
              <a:rPr lang="cs-CZ" sz="2400" dirty="0" smtClean="0"/>
              <a:t> (15 &gt; 5</a:t>
            </a:r>
            <a:r>
              <a:rPr lang="cs-CZ" sz="2400" dirty="0" smtClean="0"/>
              <a:t>)</a:t>
            </a:r>
            <a:r>
              <a:rPr lang="en-US" sz="2400" dirty="0" smtClean="0"/>
              <a:t> </a:t>
            </a:r>
            <a:r>
              <a:rPr lang="cs-CZ" sz="2400" dirty="0"/>
              <a:t>{       </a:t>
            </a:r>
            <a:r>
              <a:rPr lang="en-US" sz="2400" dirty="0" smtClean="0"/>
              <a:t> </a:t>
            </a:r>
            <a:r>
              <a:rPr lang="cs-CZ" sz="2400" dirty="0" smtClean="0"/>
              <a:t> </a:t>
            </a:r>
            <a:r>
              <a:rPr lang="cs-CZ" sz="2400" dirty="0" smtClean="0"/>
              <a:t>		</a:t>
            </a:r>
          </a:p>
          <a:p>
            <a:pPr>
              <a:buNone/>
            </a:pPr>
            <a:r>
              <a:rPr lang="cs-CZ" sz="2400" dirty="0" smtClean="0"/>
              <a:t>	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("Pravda");</a:t>
            </a:r>
          </a:p>
          <a:p>
            <a:pPr>
              <a:buNone/>
            </a:pPr>
            <a:r>
              <a:rPr lang="cs-CZ" sz="2400" dirty="0" smtClean="0"/>
              <a:t>	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("Program pokračuje dál");	</a:t>
            </a:r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en-US" sz="2400" smtClean="0"/>
              <a:t>	</a:t>
            </a:r>
            <a:r>
              <a:rPr lang="cs-CZ" sz="2400" smtClean="0"/>
              <a:t>}</a:t>
            </a:r>
            <a:endParaRPr lang="cs-CZ" sz="2400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cs-CZ" sz="2400" dirty="0" smtClean="0"/>
              <a:t>}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Switch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err="1" smtClean="0"/>
              <a:t>Switch</a:t>
            </a:r>
            <a:r>
              <a:rPr lang="cs-CZ" sz="2400" dirty="0" smtClean="0"/>
              <a:t> (volba)</a:t>
            </a:r>
            <a:r>
              <a:rPr lang="en-CA" sz="2400" dirty="0" smtClean="0"/>
              <a:t> {</a:t>
            </a:r>
          </a:p>
          <a:p>
            <a:pPr>
              <a:buNone/>
            </a:pPr>
            <a:r>
              <a:rPr lang="en-CA" sz="2400" dirty="0" smtClean="0"/>
              <a:t>	case 1:</a:t>
            </a:r>
          </a:p>
          <a:p>
            <a:pPr>
              <a:buNone/>
            </a:pPr>
            <a:r>
              <a:rPr lang="en-CA" sz="2400" dirty="0" smtClean="0"/>
              <a:t>		pass</a:t>
            </a:r>
          </a:p>
          <a:p>
            <a:pPr>
              <a:buNone/>
            </a:pPr>
            <a:r>
              <a:rPr lang="en-CA" sz="2400" dirty="0" smtClean="0"/>
              <a:t>	break;</a:t>
            </a:r>
          </a:p>
          <a:p>
            <a:pPr>
              <a:buNone/>
            </a:pPr>
            <a:r>
              <a:rPr lang="en-CA" sz="2400" dirty="0" smtClean="0"/>
              <a:t>	case 2:</a:t>
            </a:r>
          </a:p>
          <a:p>
            <a:pPr>
              <a:buNone/>
            </a:pPr>
            <a:r>
              <a:rPr lang="en-CA" sz="2400" dirty="0" smtClean="0"/>
              <a:t>		pass</a:t>
            </a:r>
            <a:endParaRPr lang="cs-CZ" sz="2400" dirty="0" smtClean="0"/>
          </a:p>
          <a:p>
            <a:pPr>
              <a:buNone/>
            </a:pPr>
            <a:r>
              <a:rPr lang="en-CA" sz="2400" dirty="0" smtClean="0"/>
              <a:t>	break;</a:t>
            </a:r>
            <a:r>
              <a:rPr lang="cs-CZ" sz="2400" dirty="0" smtClean="0"/>
              <a:t>	</a:t>
            </a:r>
            <a:endParaRPr lang="en-CA" sz="2400" dirty="0" smtClean="0"/>
          </a:p>
          <a:p>
            <a:pPr>
              <a:buNone/>
            </a:pPr>
            <a:r>
              <a:rPr lang="cs-CZ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Switch</a:t>
            </a:r>
            <a:r>
              <a:rPr lang="en-CA" dirty="0" smtClean="0"/>
              <a:t> </a:t>
            </a:r>
            <a:r>
              <a:rPr lang="en-CA" dirty="0" err="1" smtClean="0"/>
              <a:t>kalkula</a:t>
            </a:r>
            <a:r>
              <a:rPr lang="cs-CZ" dirty="0" err="1" smtClean="0"/>
              <a:t>čka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2400" dirty="0" err="1" smtClean="0"/>
              <a:t>i</a:t>
            </a:r>
            <a:r>
              <a:rPr lang="cs-CZ" sz="2400" dirty="0" err="1" smtClean="0"/>
              <a:t>mport</a:t>
            </a:r>
            <a:r>
              <a:rPr lang="cs-CZ" sz="2400" dirty="0" smtClean="0"/>
              <a:t> </a:t>
            </a:r>
            <a:r>
              <a:rPr lang="cs-CZ" sz="2400" dirty="0" err="1" smtClean="0"/>
              <a:t>java.util.Scanner</a:t>
            </a:r>
            <a:r>
              <a:rPr lang="cs-CZ" sz="2400" dirty="0" smtClean="0"/>
              <a:t>;</a:t>
            </a:r>
            <a:endParaRPr lang="en-CA" sz="2400" dirty="0" smtClean="0"/>
          </a:p>
          <a:p>
            <a:pPr>
              <a:buNone/>
            </a:pPr>
            <a:r>
              <a:rPr lang="cs-CZ" sz="2400" dirty="0" smtClean="0"/>
              <a:t>public </a:t>
            </a:r>
            <a:r>
              <a:rPr lang="cs-CZ" sz="2400" dirty="0" err="1" smtClean="0"/>
              <a:t>class</a:t>
            </a:r>
            <a:r>
              <a:rPr lang="cs-CZ" sz="2400" dirty="0" smtClean="0"/>
              <a:t> Program</a:t>
            </a:r>
            <a:r>
              <a:rPr lang="en-CA" sz="2400" dirty="0" smtClean="0"/>
              <a:t> </a:t>
            </a:r>
            <a:r>
              <a:rPr lang="cs-CZ" sz="2400" dirty="0" smtClean="0"/>
              <a:t>{ 	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public static </a:t>
            </a:r>
            <a:r>
              <a:rPr lang="cs-CZ" sz="2400" dirty="0" err="1" smtClean="0"/>
              <a:t>void</a:t>
            </a:r>
            <a:r>
              <a:rPr lang="cs-CZ" sz="2400" dirty="0" smtClean="0"/>
              <a:t> </a:t>
            </a:r>
            <a:r>
              <a:rPr lang="cs-CZ" sz="2400" dirty="0" err="1" smtClean="0"/>
              <a:t>main</a:t>
            </a:r>
            <a:r>
              <a:rPr lang="cs-CZ" sz="2400" dirty="0" smtClean="0"/>
              <a:t>(</a:t>
            </a:r>
            <a:r>
              <a:rPr lang="cs-CZ" sz="2400" dirty="0" err="1" smtClean="0"/>
              <a:t>String</a:t>
            </a:r>
            <a:r>
              <a:rPr lang="cs-CZ" sz="2400" dirty="0" smtClean="0"/>
              <a:t>[] </a:t>
            </a:r>
            <a:r>
              <a:rPr lang="cs-CZ" sz="2400" dirty="0" err="1" smtClean="0"/>
              <a:t>args</a:t>
            </a:r>
            <a:r>
              <a:rPr lang="cs-CZ" sz="2400" dirty="0" smtClean="0"/>
              <a:t>) {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Scanner </a:t>
            </a:r>
            <a:r>
              <a:rPr lang="cs-CZ" sz="2400" dirty="0" err="1" smtClean="0"/>
              <a:t>sc</a:t>
            </a:r>
            <a:r>
              <a:rPr lang="cs-CZ" sz="2400" dirty="0" smtClean="0"/>
              <a:t> = </a:t>
            </a:r>
            <a:r>
              <a:rPr lang="cs-CZ" sz="2400" dirty="0" err="1" smtClean="0"/>
              <a:t>new</a:t>
            </a:r>
            <a:r>
              <a:rPr lang="cs-CZ" sz="2400" dirty="0" smtClean="0"/>
              <a:t> Scanner(</a:t>
            </a:r>
            <a:r>
              <a:rPr lang="cs-CZ" sz="2400" dirty="0" err="1" smtClean="0"/>
              <a:t>System.in</a:t>
            </a:r>
            <a:r>
              <a:rPr lang="cs-CZ" sz="2400" dirty="0" smtClean="0"/>
              <a:t>, "Windows-1250");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("Vítejte v kalkulačce");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Switch</a:t>
            </a:r>
            <a:r>
              <a:rPr lang="en-CA" dirty="0" smtClean="0"/>
              <a:t> </a:t>
            </a:r>
            <a:r>
              <a:rPr lang="en-CA" dirty="0" err="1" smtClean="0"/>
              <a:t>kalkula</a:t>
            </a:r>
            <a:r>
              <a:rPr lang="cs-CZ" dirty="0" err="1" smtClean="0"/>
              <a:t>čka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("Zadejte první číslo:");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float</a:t>
            </a:r>
            <a:r>
              <a:rPr lang="cs-CZ" sz="2400" dirty="0" smtClean="0"/>
              <a:t> a = </a:t>
            </a:r>
            <a:r>
              <a:rPr lang="cs-CZ" sz="2400" dirty="0" err="1" smtClean="0"/>
              <a:t>Float.parseFloat</a:t>
            </a:r>
            <a:r>
              <a:rPr lang="cs-CZ" sz="2400" dirty="0" smtClean="0"/>
              <a:t>(</a:t>
            </a:r>
            <a:r>
              <a:rPr lang="cs-CZ" sz="2400" dirty="0" err="1" smtClean="0"/>
              <a:t>sc.nextLine</a:t>
            </a:r>
            <a:r>
              <a:rPr lang="cs-CZ" sz="2400" dirty="0" smtClean="0"/>
              <a:t>());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</a:t>
            </a:r>
            <a:r>
              <a:rPr lang="cs-CZ" sz="2400" dirty="0" smtClean="0"/>
              <a:t>("Zadejte druhé číslo:");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float</a:t>
            </a:r>
            <a:r>
              <a:rPr lang="cs-CZ" sz="2400" dirty="0" smtClean="0"/>
              <a:t> b = </a:t>
            </a:r>
            <a:r>
              <a:rPr lang="cs-CZ" sz="2400" dirty="0" err="1" smtClean="0"/>
              <a:t>Float.parseFloat</a:t>
            </a:r>
            <a:r>
              <a:rPr lang="cs-CZ" sz="2400" dirty="0" smtClean="0"/>
              <a:t>(</a:t>
            </a:r>
            <a:r>
              <a:rPr lang="cs-CZ" sz="2400" dirty="0" err="1" smtClean="0"/>
              <a:t>sc.nextLine</a:t>
            </a:r>
            <a:r>
              <a:rPr lang="cs-CZ" sz="2400" dirty="0" smtClean="0"/>
              <a:t>());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("Zvolte si operaci:");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("1 - sčítání");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("2 - odčítání");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("3 - násobení");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("4 - dělení");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int</a:t>
            </a:r>
            <a:r>
              <a:rPr lang="cs-CZ" sz="2400" dirty="0" smtClean="0"/>
              <a:t> volba = </a:t>
            </a:r>
            <a:r>
              <a:rPr lang="cs-CZ" sz="2400" dirty="0" err="1" smtClean="0"/>
              <a:t>Integer.parseInt</a:t>
            </a:r>
            <a:r>
              <a:rPr lang="cs-CZ" sz="2400" dirty="0" smtClean="0"/>
              <a:t>(</a:t>
            </a:r>
            <a:r>
              <a:rPr lang="cs-CZ" sz="2400" dirty="0" err="1" smtClean="0"/>
              <a:t>sc.nextLine</a:t>
            </a:r>
            <a:r>
              <a:rPr lang="cs-CZ" sz="2400" dirty="0" smtClean="0"/>
              <a:t>());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float</a:t>
            </a:r>
            <a:r>
              <a:rPr lang="cs-CZ" sz="2400" dirty="0" smtClean="0"/>
              <a:t> 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 = 0;</a:t>
            </a:r>
            <a:endParaRPr lang="en-CA" sz="2400" dirty="0" smtClean="0"/>
          </a:p>
          <a:p>
            <a:pPr>
              <a:buNone/>
            </a:pP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Switch</a:t>
            </a:r>
            <a:r>
              <a:rPr lang="en-CA" dirty="0" smtClean="0"/>
              <a:t> </a:t>
            </a:r>
            <a:r>
              <a:rPr lang="en-CA" dirty="0" err="1" smtClean="0"/>
              <a:t>kalkula</a:t>
            </a:r>
            <a:r>
              <a:rPr lang="cs-CZ" dirty="0" err="1" smtClean="0"/>
              <a:t>čka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switch</a:t>
            </a:r>
            <a:r>
              <a:rPr lang="cs-CZ" sz="2400" dirty="0" smtClean="0"/>
              <a:t> (volba)</a:t>
            </a:r>
            <a:r>
              <a:rPr lang="en-CA" sz="2400" dirty="0" smtClean="0"/>
              <a:t> </a:t>
            </a:r>
            <a:r>
              <a:rPr lang="cs-CZ" sz="2400" dirty="0" smtClean="0"/>
              <a:t>{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case 1:        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	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 = a + b;        </a:t>
            </a:r>
            <a:r>
              <a:rPr lang="cs-CZ" sz="2400" dirty="0" err="1" smtClean="0"/>
              <a:t>break</a:t>
            </a:r>
            <a:r>
              <a:rPr lang="cs-CZ" sz="2400" dirty="0" smtClean="0"/>
              <a:t>;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case 2:        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	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 = a - b;        </a:t>
            </a:r>
            <a:r>
              <a:rPr lang="cs-CZ" sz="2400" dirty="0" err="1" smtClean="0"/>
              <a:t>break</a:t>
            </a:r>
            <a:r>
              <a:rPr lang="cs-CZ" sz="2400" dirty="0" smtClean="0"/>
              <a:t>;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case 3:        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	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 = a * b;        </a:t>
            </a:r>
            <a:r>
              <a:rPr lang="cs-CZ" sz="2400" dirty="0" err="1" smtClean="0"/>
              <a:t>break</a:t>
            </a:r>
            <a:r>
              <a:rPr lang="cs-CZ" sz="2400" dirty="0" smtClean="0"/>
              <a:t>;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case 4:        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	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 = a / b;        </a:t>
            </a:r>
            <a:r>
              <a:rPr lang="cs-CZ" sz="2400" dirty="0" err="1" smtClean="0"/>
              <a:t>break</a:t>
            </a:r>
            <a:r>
              <a:rPr lang="cs-CZ" sz="2400" dirty="0" smtClean="0"/>
              <a:t>;</a:t>
            </a:r>
          </a:p>
          <a:p>
            <a:pPr>
              <a:buNone/>
            </a:pPr>
            <a:r>
              <a:rPr lang="cs-CZ" sz="2400" dirty="0" smtClean="0"/>
              <a:t>	}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Switch</a:t>
            </a:r>
            <a:r>
              <a:rPr lang="en-CA" dirty="0" smtClean="0"/>
              <a:t> </a:t>
            </a:r>
            <a:r>
              <a:rPr lang="en-CA" dirty="0" err="1" smtClean="0"/>
              <a:t>kalkula</a:t>
            </a:r>
            <a:r>
              <a:rPr lang="cs-CZ" dirty="0" err="1" smtClean="0"/>
              <a:t>čka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if</a:t>
            </a:r>
            <a:r>
              <a:rPr lang="cs-CZ" sz="2400" dirty="0" smtClean="0"/>
              <a:t> ((volba &gt; 0) &amp;&amp; (volba &lt; 5))</a:t>
            </a:r>
            <a:r>
              <a:rPr lang="en-CA" sz="2400" dirty="0" smtClean="0"/>
              <a:t> </a:t>
            </a:r>
            <a:r>
              <a:rPr lang="cs-CZ" sz="2400" dirty="0" smtClean="0"/>
              <a:t>{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("Výsledek: " + </a:t>
            </a:r>
            <a:r>
              <a:rPr lang="cs-CZ" sz="2400" dirty="0" err="1" smtClean="0"/>
              <a:t>vysledek</a:t>
            </a:r>
            <a:r>
              <a:rPr lang="cs-CZ" sz="2400" dirty="0" smtClean="0"/>
              <a:t>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}</a:t>
            </a:r>
            <a:r>
              <a:rPr lang="en-CA" sz="2400" dirty="0" smtClean="0"/>
              <a:t> </a:t>
            </a:r>
            <a:r>
              <a:rPr lang="cs-CZ" sz="2400" dirty="0" err="1" smtClean="0"/>
              <a:t>else</a:t>
            </a:r>
            <a:r>
              <a:rPr lang="en-CA" sz="2400" dirty="0" smtClean="0"/>
              <a:t> </a:t>
            </a:r>
            <a:r>
              <a:rPr lang="cs-CZ" sz="2400" dirty="0" smtClean="0"/>
              <a:t>{       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("Neplatná volba");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}</a:t>
            </a:r>
            <a:r>
              <a:rPr lang="en-CA" sz="2400" dirty="0" smtClean="0"/>
              <a:t> 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();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err="1" smtClean="0"/>
              <a:t>System.out.println</a:t>
            </a:r>
            <a:r>
              <a:rPr lang="cs-CZ" sz="2400" dirty="0" smtClean="0"/>
              <a:t>("Děkuji za použití kalkulačky.");	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}</a:t>
            </a:r>
            <a:endParaRPr lang="en-CA" sz="2400" dirty="0" smtClean="0"/>
          </a:p>
          <a:p>
            <a:pPr>
              <a:buNone/>
            </a:pPr>
            <a:r>
              <a:rPr lang="cs-CZ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err="1" smtClean="0"/>
              <a:t>Cykly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</a:t>
            </a:r>
            <a:r>
              <a:rPr lang="en-CA" dirty="0" err="1" smtClean="0"/>
              <a:t>cyklus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for (</a:t>
            </a:r>
            <a:r>
              <a:rPr lang="en-CA" sz="2400" dirty="0" err="1" smtClean="0"/>
              <a:t>od</a:t>
            </a:r>
            <a:r>
              <a:rPr lang="en-CA" sz="2400" dirty="0" smtClean="0"/>
              <a:t>, do, p</a:t>
            </a:r>
            <a:r>
              <a:rPr lang="cs-CZ" sz="2400" dirty="0" err="1" smtClean="0"/>
              <a:t>řičítání</a:t>
            </a:r>
            <a:r>
              <a:rPr lang="cs-CZ" sz="2400" dirty="0" smtClean="0"/>
              <a:t>) </a:t>
            </a:r>
            <a:r>
              <a:rPr lang="en-CA" sz="2400" dirty="0" smtClean="0"/>
              <a:t>{ pass }</a:t>
            </a:r>
          </a:p>
          <a:p>
            <a:pPr>
              <a:buNone/>
            </a:pPr>
            <a:r>
              <a:rPr lang="en-US" sz="2400" dirty="0" smtClean="0"/>
              <a:t>public class Program { 	</a:t>
            </a:r>
          </a:p>
          <a:p>
            <a:pPr>
              <a:buNone/>
            </a:pPr>
            <a:r>
              <a:rPr lang="en-US" sz="2400" dirty="0" smtClean="0"/>
              <a:t>	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for (</a:t>
            </a:r>
            <a:r>
              <a:rPr lang="en-CA" sz="2400" dirty="0" err="1" smtClean="0"/>
              <a:t>int</a:t>
            </a:r>
            <a:r>
              <a:rPr lang="en-CA" sz="2400" dirty="0" smtClean="0"/>
              <a:t> </a:t>
            </a:r>
            <a:r>
              <a:rPr lang="en-CA" sz="2400" dirty="0" err="1" smtClean="0"/>
              <a:t>i</a:t>
            </a:r>
            <a:r>
              <a:rPr lang="en-CA" sz="2400" dirty="0" smtClean="0"/>
              <a:t> = 0, </a:t>
            </a:r>
            <a:r>
              <a:rPr lang="en-CA" sz="2400" dirty="0" err="1" smtClean="0"/>
              <a:t>i</a:t>
            </a:r>
            <a:r>
              <a:rPr lang="en-CA" sz="2400" dirty="0" smtClean="0"/>
              <a:t> &lt; 3, </a:t>
            </a:r>
            <a:r>
              <a:rPr lang="en-CA" sz="2400" dirty="0" err="1" smtClean="0"/>
              <a:t>i</a:t>
            </a:r>
            <a:r>
              <a:rPr lang="en-CA" sz="2400" dirty="0" smtClean="0"/>
              <a:t>++</a:t>
            </a:r>
            <a:r>
              <a:rPr lang="cs-CZ" sz="2400" dirty="0" smtClean="0"/>
              <a:t>)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{</a:t>
            </a:r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en-CA" sz="2400" dirty="0" err="1" smtClean="0"/>
              <a:t>System.out.println</a:t>
            </a:r>
            <a:r>
              <a:rPr lang="en-CA" sz="2400" dirty="0" smtClean="0"/>
              <a:t>("Knock");</a:t>
            </a:r>
          </a:p>
          <a:p>
            <a:pPr>
              <a:buNone/>
            </a:pPr>
            <a:r>
              <a:rPr lang="en-CA" sz="2400" dirty="0" smtClean="0"/>
              <a:t>	}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en-CA" sz="2400" dirty="0" err="1" smtClean="0"/>
              <a:t>System.out.println</a:t>
            </a:r>
            <a:r>
              <a:rPr lang="en-CA" sz="2400" dirty="0" smtClean="0"/>
              <a:t>("Penny!");</a:t>
            </a:r>
          </a:p>
          <a:p>
            <a:pPr>
              <a:buNone/>
            </a:pPr>
            <a:r>
              <a:rPr lang="en-CA" sz="2400" dirty="0" smtClean="0"/>
              <a:t>	} </a:t>
            </a:r>
          </a:p>
          <a:p>
            <a:pPr>
              <a:buNone/>
            </a:pPr>
            <a:r>
              <a:rPr lang="en-CA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While</a:t>
            </a:r>
            <a:r>
              <a:rPr lang="cs-CZ" dirty="0" smtClean="0"/>
              <a:t> </a:t>
            </a:r>
            <a:r>
              <a:rPr lang="en-CA" dirty="0" err="1" smtClean="0"/>
              <a:t>cyklus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 err="1" smtClean="0"/>
              <a:t>While</a:t>
            </a:r>
            <a:r>
              <a:rPr lang="cs-CZ" sz="2400" dirty="0" smtClean="0"/>
              <a:t> </a:t>
            </a:r>
            <a:r>
              <a:rPr lang="en-CA" sz="2400" dirty="0" smtClean="0"/>
              <a:t>(</a:t>
            </a:r>
            <a:r>
              <a:rPr lang="cs-CZ" sz="2400" dirty="0" smtClean="0"/>
              <a:t>podmínka) </a:t>
            </a:r>
            <a:r>
              <a:rPr lang="en-CA" sz="2400" dirty="0" smtClean="0"/>
              <a:t>{ </a:t>
            </a:r>
            <a:r>
              <a:rPr lang="cs-CZ" sz="2400" dirty="0" smtClean="0"/>
              <a:t>i++</a:t>
            </a:r>
            <a:r>
              <a:rPr lang="en-CA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public class Program { 	</a:t>
            </a:r>
          </a:p>
          <a:p>
            <a:pPr>
              <a:buNone/>
            </a:pPr>
            <a:r>
              <a:rPr lang="en-US" sz="2400" dirty="0" smtClean="0"/>
              <a:t>	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endParaRPr lang="en-CA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int</a:t>
            </a:r>
            <a:r>
              <a:rPr lang="cs-CZ" sz="2400" dirty="0" smtClean="0"/>
              <a:t> i = 1;</a:t>
            </a:r>
            <a:r>
              <a:rPr lang="en-CA" sz="2400" dirty="0" smtClean="0"/>
              <a:t>	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cs-CZ" sz="2400" dirty="0" err="1" smtClean="0"/>
              <a:t>while</a:t>
            </a:r>
            <a:r>
              <a:rPr lang="en-CA" sz="2400" dirty="0" smtClean="0"/>
              <a:t> (</a:t>
            </a:r>
            <a:r>
              <a:rPr lang="en-CA" sz="2400" dirty="0" err="1" smtClean="0"/>
              <a:t>i</a:t>
            </a:r>
            <a:r>
              <a:rPr lang="en-CA" sz="2400" dirty="0" smtClean="0"/>
              <a:t> &lt;</a:t>
            </a:r>
            <a:r>
              <a:rPr lang="cs-CZ" sz="2400" dirty="0" smtClean="0"/>
              <a:t>=</a:t>
            </a:r>
            <a:r>
              <a:rPr lang="en-CA" sz="2400" dirty="0" smtClean="0"/>
              <a:t> 3</a:t>
            </a:r>
            <a:r>
              <a:rPr lang="cs-CZ" sz="2400" dirty="0" smtClean="0"/>
              <a:t>) </a:t>
            </a:r>
            <a:endParaRPr lang="en-CA" sz="2400" dirty="0" smtClean="0"/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cs-CZ" sz="2400" dirty="0" smtClean="0"/>
              <a:t>	</a:t>
            </a:r>
            <a:r>
              <a:rPr lang="en-CA" sz="2400" dirty="0" smtClean="0"/>
              <a:t>{</a:t>
            </a:r>
          </a:p>
          <a:p>
            <a:pPr>
              <a:buNone/>
            </a:pPr>
            <a:r>
              <a:rPr lang="en-CA" sz="2400" dirty="0" smtClean="0"/>
              <a:t>		</a:t>
            </a:r>
            <a:r>
              <a:rPr lang="cs-CZ" sz="2400" dirty="0" smtClean="0"/>
              <a:t>	</a:t>
            </a:r>
            <a:r>
              <a:rPr lang="en-CA" sz="2400" dirty="0" err="1" smtClean="0"/>
              <a:t>System.out.println</a:t>
            </a:r>
            <a:r>
              <a:rPr lang="en-CA" sz="2400" dirty="0" smtClean="0"/>
              <a:t>(</a:t>
            </a:r>
            <a:r>
              <a:rPr lang="cs-CZ" sz="2400" dirty="0" smtClean="0"/>
              <a:t>i + </a:t>
            </a:r>
            <a:r>
              <a:rPr lang="en-CA" sz="2400" dirty="0" smtClean="0"/>
              <a:t>"</a:t>
            </a:r>
            <a:r>
              <a:rPr lang="cs-CZ" sz="2400" dirty="0" smtClean="0"/>
              <a:t> </a:t>
            </a:r>
            <a:r>
              <a:rPr lang="en-CA" sz="2400" dirty="0" smtClean="0"/>
              <a:t>");</a:t>
            </a:r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en-CA" sz="2400" dirty="0" smtClean="0"/>
              <a:t>	</a:t>
            </a:r>
            <a:r>
              <a:rPr lang="cs-CZ" sz="2400" dirty="0" smtClean="0"/>
              <a:t>	i++;</a:t>
            </a:r>
          </a:p>
          <a:p>
            <a:pPr>
              <a:buNone/>
            </a:pPr>
            <a:r>
              <a:rPr lang="cs-CZ" sz="2400" dirty="0" smtClean="0"/>
              <a:t>		</a:t>
            </a:r>
            <a:r>
              <a:rPr lang="en-CA" sz="2400" dirty="0" smtClean="0"/>
              <a:t>} </a:t>
            </a: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	</a:t>
            </a:r>
            <a:r>
              <a:rPr lang="en-CA" sz="2400" dirty="0" smtClean="0"/>
              <a:t>}</a:t>
            </a:r>
          </a:p>
          <a:p>
            <a:pPr>
              <a:buNone/>
            </a:pPr>
            <a:r>
              <a:rPr lang="en-CA" sz="2400" dirty="0" smtClean="0"/>
              <a:t>}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 smtClean="0"/>
              <a:t>Samostatné úkoly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Strojově orientované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Strojový kód – jazyk fyzického procesoru</a:t>
            </a:r>
          </a:p>
          <a:p>
            <a:pPr lvl="1"/>
            <a:r>
              <a:rPr lang="cs-CZ" dirty="0" smtClean="0"/>
              <a:t>Program sčítající dvě čísla:</a:t>
            </a:r>
          </a:p>
          <a:p>
            <a:pPr lvl="1">
              <a:buNone/>
            </a:pPr>
            <a:r>
              <a:rPr lang="cs-CZ" b="1" dirty="0" smtClean="0"/>
              <a:t>	2104 </a:t>
            </a:r>
          </a:p>
          <a:p>
            <a:pPr lvl="1">
              <a:buNone/>
            </a:pPr>
            <a:r>
              <a:rPr lang="cs-CZ" b="1" dirty="0" smtClean="0"/>
              <a:t>	1105 </a:t>
            </a:r>
          </a:p>
          <a:p>
            <a:pPr lvl="1">
              <a:buNone/>
            </a:pPr>
            <a:r>
              <a:rPr lang="cs-CZ" b="1" dirty="0" smtClean="0"/>
              <a:t>	3106 </a:t>
            </a:r>
          </a:p>
          <a:p>
            <a:pPr lvl="1">
              <a:buNone/>
            </a:pPr>
            <a:r>
              <a:rPr lang="cs-CZ" b="1" dirty="0" smtClean="0"/>
              <a:t>	7001 </a:t>
            </a:r>
          </a:p>
          <a:p>
            <a:pPr lvl="1">
              <a:buNone/>
            </a:pPr>
            <a:r>
              <a:rPr lang="cs-CZ" b="1" dirty="0" smtClean="0"/>
              <a:t>	0053 </a:t>
            </a:r>
          </a:p>
          <a:p>
            <a:pPr lvl="1">
              <a:buNone/>
            </a:pPr>
            <a:r>
              <a:rPr lang="cs-CZ" b="1" dirty="0" smtClean="0">
                <a:solidFill>
                  <a:srgbClr val="FF0000"/>
                </a:solidFill>
              </a:rPr>
              <a:t>	FFFE </a:t>
            </a:r>
          </a:p>
          <a:p>
            <a:pPr lvl="1">
              <a:buNone/>
            </a:pPr>
            <a:r>
              <a:rPr lang="cs-CZ" b="1" dirty="0" smtClean="0"/>
              <a:t>	0000</a:t>
            </a:r>
          </a:p>
        </p:txBody>
      </p:sp>
      <p:pic>
        <p:nvPicPr>
          <p:cNvPr id="17410" name="Picture 2" descr="Strojový kód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3707904" y="3429000"/>
            <a:ext cx="4027302" cy="18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Nadefinuj dvě proměnné: </a:t>
            </a:r>
            <a:r>
              <a:rPr lang="cs-CZ" dirty="0" err="1" smtClean="0"/>
              <a:t>Name</a:t>
            </a:r>
            <a:r>
              <a:rPr lang="cs-CZ" dirty="0" smtClean="0"/>
              <a:t>, </a:t>
            </a:r>
            <a:r>
              <a:rPr lang="cs-CZ" dirty="0" err="1" smtClean="0"/>
              <a:t>Age</a:t>
            </a:r>
            <a:r>
              <a:rPr lang="cs-CZ" dirty="0" smtClean="0"/>
              <a:t>. Následně do nich přiřaď hodnotu. Nakonec obsah proměnných vypiš do konzole v jednom řádku oddělené mezerou.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2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dvě číselné proměnné a vypiš je na obrazovku. Poté vyměň hodnoty (bez pomoci třetí proměnné) a výsledek vypiš na obrazovku.</a:t>
            </a:r>
            <a:endParaRPr lang="cs-CZ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Napiš program, který zdvojnásobí hodnotu od uživatele ze vstupu. Tj. uživatel z klávesnice zadá text nebo číslo a na obrazovku se napíše dvojnásobek původní hodnoty.</a:t>
            </a:r>
          </a:p>
          <a:p>
            <a:endParaRPr lang="cs-CZ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4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jednoduchou kalkulačku pro výpočet obvodu nebo obsahu čtverce či kruhu. Hodnoty proměnných budou </a:t>
            </a:r>
            <a:r>
              <a:rPr lang="cs-CZ" dirty="0" err="1" smtClean="0"/>
              <a:t>random</a:t>
            </a:r>
            <a:r>
              <a:rPr lang="cs-CZ" dirty="0" smtClean="0"/>
              <a:t> čísla (</a:t>
            </a:r>
            <a:r>
              <a:rPr lang="cs-CZ" dirty="0" err="1" smtClean="0"/>
              <a:t>Math.random</a:t>
            </a:r>
            <a:r>
              <a:rPr lang="cs-CZ" dirty="0" smtClean="0"/>
              <a:t>() ). Uživatel bude mít možnost si zvolit co chce vypočítat. Výsledky vypište na obrazovku.</a:t>
            </a:r>
          </a:p>
          <a:p>
            <a:endParaRPr lang="cs-CZ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5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program, který načte vstup od uživatele a vypíše, zda se jedná o číslo či text. (</a:t>
            </a:r>
            <a:r>
              <a:rPr lang="cs-CZ" dirty="0" err="1" smtClean="0"/>
              <a:t>parseInt</a:t>
            </a:r>
            <a:r>
              <a:rPr lang="cs-CZ" dirty="0" smtClean="0"/>
              <a:t>() ) Pokud se jedná o text, program vypíše “</a:t>
            </a:r>
            <a:r>
              <a:rPr lang="cs-CZ" dirty="0" err="1" smtClean="0"/>
              <a:t>Exception</a:t>
            </a:r>
            <a:r>
              <a:rPr lang="cs-CZ" dirty="0" smtClean="0"/>
              <a:t>...”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</a:t>
            </a:r>
            <a:r>
              <a:rPr lang="en-CA" dirty="0" smtClean="0"/>
              <a:t>6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program</a:t>
            </a:r>
            <a:r>
              <a:rPr lang="en-CA" dirty="0" smtClean="0"/>
              <a:t>, </a:t>
            </a:r>
            <a:r>
              <a:rPr lang="en-CA" dirty="0" err="1" smtClean="0"/>
              <a:t>kter</a:t>
            </a:r>
            <a:r>
              <a:rPr lang="cs-CZ" dirty="0" smtClean="0"/>
              <a:t>ý vypíše malou násobilku (1 – 10) pomocí dvou </a:t>
            </a:r>
            <a:r>
              <a:rPr lang="cs-CZ" dirty="0" err="1" smtClean="0"/>
              <a:t>for</a:t>
            </a:r>
            <a:r>
              <a:rPr lang="cs-CZ" dirty="0" smtClean="0"/>
              <a:t> cyklů.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Strojově orientované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Assembler – jazyk symbolických adres</a:t>
            </a:r>
          </a:p>
          <a:p>
            <a:pPr lvl="1"/>
            <a:r>
              <a:rPr lang="cs-CZ" dirty="0" smtClean="0"/>
              <a:t>Čitelnější strojový kód</a:t>
            </a:r>
          </a:p>
          <a:p>
            <a:pPr lvl="1"/>
            <a:r>
              <a:rPr lang="cs-CZ" dirty="0" smtClean="0"/>
              <a:t>Instrukce mají slovní označení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Strojově orientované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 smtClean="0"/>
              <a:t>Assembler – jazyk symbolických adres</a:t>
            </a:r>
          </a:p>
          <a:p>
            <a:pPr lvl="1"/>
            <a:r>
              <a:rPr lang="cs-CZ" dirty="0" smtClean="0"/>
              <a:t>Program sčítající dvě čísla:</a:t>
            </a:r>
          </a:p>
          <a:p>
            <a:pPr lvl="1">
              <a:buNone/>
            </a:pPr>
            <a:r>
              <a:rPr lang="cs-CZ" dirty="0" smtClean="0"/>
              <a:t>		ORG 	</a:t>
            </a:r>
            <a:r>
              <a:rPr lang="cs-CZ" dirty="0" smtClean="0">
                <a:solidFill>
                  <a:srgbClr val="FF0000"/>
                </a:solidFill>
              </a:rPr>
              <a:t>100 </a:t>
            </a:r>
          </a:p>
          <a:p>
            <a:pPr lvl="1">
              <a:buNone/>
            </a:pPr>
            <a:r>
              <a:rPr lang="cs-CZ" dirty="0" smtClean="0"/>
              <a:t>		LDA 	A </a:t>
            </a:r>
          </a:p>
          <a:p>
            <a:pPr lvl="1">
              <a:buNone/>
            </a:pPr>
            <a:r>
              <a:rPr lang="cs-CZ" dirty="0" smtClean="0"/>
              <a:t>		ADD 	B </a:t>
            </a:r>
          </a:p>
          <a:p>
            <a:pPr lvl="1">
              <a:buNone/>
            </a:pPr>
            <a:r>
              <a:rPr lang="cs-CZ" dirty="0" smtClean="0"/>
              <a:t>		STA 	C </a:t>
            </a:r>
          </a:p>
          <a:p>
            <a:pPr lvl="1">
              <a:buNone/>
            </a:pPr>
            <a:r>
              <a:rPr lang="cs-CZ" dirty="0" smtClean="0"/>
              <a:t>		HLT </a:t>
            </a:r>
          </a:p>
          <a:p>
            <a:pPr lvl="1">
              <a:buNone/>
            </a:pPr>
            <a:r>
              <a:rPr lang="cs-CZ" dirty="0" smtClean="0"/>
              <a:t>		DEC 	</a:t>
            </a:r>
            <a:r>
              <a:rPr lang="cs-CZ" dirty="0" smtClean="0">
                <a:solidFill>
                  <a:srgbClr val="FF0000"/>
                </a:solidFill>
              </a:rPr>
              <a:t>83 </a:t>
            </a:r>
          </a:p>
          <a:p>
            <a:pPr lvl="1">
              <a:buNone/>
            </a:pPr>
            <a:r>
              <a:rPr lang="cs-CZ" dirty="0" smtClean="0"/>
              <a:t>		DEC 	</a:t>
            </a:r>
            <a:r>
              <a:rPr lang="cs-CZ" dirty="0" smtClean="0">
                <a:solidFill>
                  <a:srgbClr val="FF0000"/>
                </a:solidFill>
              </a:rPr>
              <a:t>–2 </a:t>
            </a:r>
          </a:p>
          <a:p>
            <a:pPr lvl="1">
              <a:buNone/>
            </a:pPr>
            <a:r>
              <a:rPr lang="cs-CZ" dirty="0" smtClean="0"/>
              <a:t>		DEC</a:t>
            </a:r>
            <a:r>
              <a:rPr lang="cs-CZ" dirty="0" smtClean="0">
                <a:solidFill>
                  <a:srgbClr val="FF0000"/>
                </a:solidFill>
              </a:rPr>
              <a:t> 	0 </a:t>
            </a:r>
          </a:p>
          <a:p>
            <a:pPr lvl="1">
              <a:buNone/>
            </a:pPr>
            <a:r>
              <a:rPr lang="cs-CZ" dirty="0" smtClean="0"/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Vyšší programovací jazyky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Příkazy jsou tvořeny pomocí klíčových slov, jejichž význam je přeložen do strojového kódu </a:t>
            </a:r>
          </a:p>
          <a:p>
            <a:r>
              <a:rPr lang="cs-CZ" sz="2400" dirty="0" smtClean="0"/>
              <a:t>Obecné – C, </a:t>
            </a:r>
            <a:r>
              <a:rPr lang="cs-CZ" sz="2400" dirty="0" err="1" smtClean="0"/>
              <a:t>C</a:t>
            </a:r>
            <a:r>
              <a:rPr lang="cs-CZ" sz="2400" dirty="0" smtClean="0"/>
              <a:t>++, </a:t>
            </a:r>
            <a:r>
              <a:rPr lang="cs-CZ" sz="2400" dirty="0" err="1" smtClean="0"/>
              <a:t>C</a:t>
            </a:r>
            <a:r>
              <a:rPr lang="en-CA" sz="2400" dirty="0" smtClean="0"/>
              <a:t>#, </a:t>
            </a:r>
            <a:r>
              <a:rPr lang="cs-CZ" sz="2400" dirty="0" smtClean="0"/>
              <a:t>Pascal, </a:t>
            </a:r>
            <a:r>
              <a:rPr lang="cs-CZ" sz="2400" dirty="0" err="1" smtClean="0"/>
              <a:t>Visual</a:t>
            </a:r>
            <a:r>
              <a:rPr lang="cs-CZ" sz="2400" dirty="0" smtClean="0"/>
              <a:t> Basic, Java</a:t>
            </a:r>
          </a:p>
          <a:p>
            <a:r>
              <a:rPr lang="cs-CZ" sz="2400" dirty="0" smtClean="0"/>
              <a:t>Specifické – </a:t>
            </a:r>
            <a:r>
              <a:rPr lang="cs-CZ" sz="2400" dirty="0" err="1" smtClean="0"/>
              <a:t>Oracle</a:t>
            </a:r>
            <a:r>
              <a:rPr lang="cs-CZ" sz="2400" dirty="0" smtClean="0"/>
              <a:t>, </a:t>
            </a:r>
            <a:r>
              <a:rPr lang="cs-CZ" sz="2400" dirty="0" err="1" smtClean="0"/>
              <a:t>JavaScript</a:t>
            </a:r>
            <a:r>
              <a:rPr lang="cs-CZ" sz="2400" dirty="0" smtClean="0"/>
              <a:t>, </a:t>
            </a:r>
            <a:r>
              <a:rPr lang="cs-CZ" sz="2400" dirty="0" err="1" smtClean="0"/>
              <a:t>ActiveX</a:t>
            </a:r>
            <a:endParaRPr lang="cs-C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1156</Words>
  <Application>Microsoft Office PowerPoint</Application>
  <PresentationFormat>Předvádění na obrazovce (4:3)</PresentationFormat>
  <Paragraphs>412</Paragraphs>
  <Slides>65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69" baseType="lpstr">
      <vt:lpstr>Calibri</vt:lpstr>
      <vt:lpstr>Constantia</vt:lpstr>
      <vt:lpstr>Wingdings 2</vt:lpstr>
      <vt:lpstr>Flow</vt:lpstr>
      <vt:lpstr>1. Cvičení v Javě</vt:lpstr>
      <vt:lpstr>Programovací jazyk</vt:lpstr>
      <vt:lpstr>Programovací jazyk</vt:lpstr>
      <vt:lpstr>Vývoj programovacích jazyků</vt:lpstr>
      <vt:lpstr>Strojově orientované jazyky</vt:lpstr>
      <vt:lpstr>Strojově orientované jazyky</vt:lpstr>
      <vt:lpstr>Strojově orientované jazyky</vt:lpstr>
      <vt:lpstr>Strojově orientované jazyky</vt:lpstr>
      <vt:lpstr>Vyšší programovací jazyky</vt:lpstr>
      <vt:lpstr>Vyšší programovací jazyky</vt:lpstr>
      <vt:lpstr>Vyšší programovací jazyky</vt:lpstr>
      <vt:lpstr>Překladač</vt:lpstr>
      <vt:lpstr>Interpret</vt:lpstr>
      <vt:lpstr>Jazyky s virtuálním strojem</vt:lpstr>
      <vt:lpstr>Virtuální stroj</vt:lpstr>
      <vt:lpstr>JAVA</vt:lpstr>
      <vt:lpstr>Edice Javy</vt:lpstr>
      <vt:lpstr>První program</vt:lpstr>
      <vt:lpstr>Výpis textu</vt:lpstr>
      <vt:lpstr>Hello World!</vt:lpstr>
      <vt:lpstr>Komentáře</vt:lpstr>
      <vt:lpstr>Datové typy</vt:lpstr>
      <vt:lpstr>Proměnná </vt:lpstr>
      <vt:lpstr>Proměnná</vt:lpstr>
      <vt:lpstr>Proměnná</vt:lpstr>
      <vt:lpstr>Datové typy</vt:lpstr>
      <vt:lpstr>Parsování</vt:lpstr>
      <vt:lpstr>Deklarace proměnné</vt:lpstr>
      <vt:lpstr>Deklarace proměnné</vt:lpstr>
      <vt:lpstr>Jednoduchá matika</vt:lpstr>
      <vt:lpstr>Odmocnina</vt:lpstr>
      <vt:lpstr>Formátovaná odmocnina</vt:lpstr>
      <vt:lpstr>Zaokrouhlená odmocnina</vt:lpstr>
      <vt:lpstr>Formát</vt:lpstr>
      <vt:lpstr>Porovnávání</vt:lpstr>
      <vt:lpstr>Bitové operátory</vt:lpstr>
      <vt:lpstr>Bitové operátory</vt:lpstr>
      <vt:lpstr>Bitové operátory</vt:lpstr>
      <vt:lpstr>Logické operátory</vt:lpstr>
      <vt:lpstr>Přiřazení</vt:lpstr>
      <vt:lpstr>Hry s textem</vt:lpstr>
      <vt:lpstr>Hry s textem</vt:lpstr>
      <vt:lpstr>Další potřebné funkce</vt:lpstr>
      <vt:lpstr>Další potřebné funkce</vt:lpstr>
      <vt:lpstr>Načtení vstupu z kláves</vt:lpstr>
      <vt:lpstr>Input</vt:lpstr>
      <vt:lpstr>Ošetření vstupu</vt:lpstr>
      <vt:lpstr>Podmínky</vt:lpstr>
      <vt:lpstr>If - Else</vt:lpstr>
      <vt:lpstr>If - Else</vt:lpstr>
      <vt:lpstr>Switch</vt:lpstr>
      <vt:lpstr>Switch kalkulačka</vt:lpstr>
      <vt:lpstr>Switch kalkulačka</vt:lpstr>
      <vt:lpstr>Switch kalkulačka</vt:lpstr>
      <vt:lpstr>Switch kalkulačka</vt:lpstr>
      <vt:lpstr>Cykly</vt:lpstr>
      <vt:lpstr>For cyklus</vt:lpstr>
      <vt:lpstr>While cyklus</vt:lpstr>
      <vt:lpstr>Samostatné úkoly</vt:lpstr>
      <vt:lpstr>Úkol 1</vt:lpstr>
      <vt:lpstr>Úkol 2</vt:lpstr>
      <vt:lpstr>Úkol 3</vt:lpstr>
      <vt:lpstr>Úkol 4</vt:lpstr>
      <vt:lpstr>Úkol 5</vt:lpstr>
      <vt:lpstr>Úkol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Cvičení v Javě</dc:title>
  <dc:creator>Michaela Pokludova</dc:creator>
  <cp:lastModifiedBy>Školení</cp:lastModifiedBy>
  <cp:revision>42</cp:revision>
  <dcterms:created xsi:type="dcterms:W3CDTF">2018-02-27T19:21:33Z</dcterms:created>
  <dcterms:modified xsi:type="dcterms:W3CDTF">2018-02-28T16:34:44Z</dcterms:modified>
</cp:coreProperties>
</file>