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66" r:id="rId7"/>
    <p:sldId id="268" r:id="rId8"/>
    <p:sldId id="258" r:id="rId9"/>
    <p:sldId id="270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1A40F70C-F593-47E4-9CE1-652280553050}">
          <p14:sldIdLst>
            <p14:sldId id="256"/>
            <p14:sldId id="257"/>
            <p14:sldId id="263"/>
            <p14:sldId id="265"/>
            <p14:sldId id="264"/>
            <p14:sldId id="266"/>
            <p14:sldId id="268"/>
            <p14:sldId id="258"/>
            <p14:sldId id="270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D4"/>
    <a:srgbClr val="E8E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4BD0C8-15F6-C85C-5EAC-C665B802C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39EDFC-ED07-EF11-B47B-F644D982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E0F61D-4205-EEFC-DD76-96F35BC5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F72C04-6DF7-2D90-7484-F2B8F338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CAB24C-088B-2DBE-51A3-34969B95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634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963B3B-B76C-A33C-A3DC-5CFB7FCF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DCA4970-2DE2-DC33-8BDF-0DB6EE5C4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2CAD13-44DE-3A10-8CF0-BDF0933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33BB91-D279-0679-F2C3-41B089C0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0CF3B6-67F1-53EE-6236-EE9A61F2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985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D61E0FF-24AD-BD7B-FD7C-D30A03234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C5E9DC-F1D8-77A3-C137-19BBEB189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DEB372-893F-A528-1B8F-F083606C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4F24FC-D881-9397-C436-A84D7E6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77B6F7D-9C42-0D32-39C5-681ACC9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424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7AA50-A8A0-2F0A-0BD2-B0B35B4E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31513C-1600-7FCE-2FDC-15A83B92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6E6C86-1CAC-633C-C44F-61CF1513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CEF51B-186F-5412-3663-50F004D6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BAD48B-85EE-B6E2-A57C-98CA0C6C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51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012993-A6E2-24A6-ED50-5C69BB54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A38D88-7561-3440-EEED-1C2EE10FF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1EED0A-1A31-3A56-9A7A-0D04271F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3C1991-55BC-4426-8EEC-7ECD5ECB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8F4CDC7-2DFC-D0BB-B5D4-3D953B8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97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B0028-E2A4-8756-BDF1-2E7E9F52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A37BF3-3A14-4EAC-F3F0-09DE42E89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B422F5-3375-E2F5-A3D9-E4411510D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C8726E-F927-8DA1-B81D-C473F331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0289CEB-269E-635B-86C1-5B8CFC16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035790-E7D6-24B1-6647-7B42410A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7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8E6D5-DACA-A6B8-06A6-DC69B6A6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7E264D-9782-A0DD-8922-DEE6497C9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AF013E-DD62-B205-D3AF-09B8A8592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6D217DB-55A6-92B6-67D7-344BFC02B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034338B-5EC7-616A-FDE3-CDC4390D1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8B30161-11A0-A8EC-14D9-BBBE9CC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957C57-E55E-A11E-CCE4-C5DF83C2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1908BED-A20F-EA10-8DF9-4A7BD1DE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96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B0170B-3EBC-B59C-547E-A28C92C6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97D6F1A-F1B1-46BD-FEB3-AF03024D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1D5B7D3-7E86-B0EB-E64A-C68249E5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0B0DBA8-3263-42BA-F051-6467704E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0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501B33-2153-73D7-DFF2-E56F5022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BDAE143-7CDD-9627-FB24-C7B2EBB1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F5D23F-297B-9892-CDEA-15745BC1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97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699DC4-1B89-27BC-1B2A-FF05687D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83C7DE-1F99-E7ED-3008-8B952EDB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C6CE71-5656-143C-F5AF-74AC97A7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005FFE-F1A7-A6EA-97C3-4FAE2F27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682F810-DB97-3E80-0AB6-40760EA3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04E3520-1F91-9F8B-968E-DB5DF36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6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84802-E4E4-86D2-936F-8F0C0460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3E9240-508C-FDF5-6296-3BABB3EE7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30422D-46E8-7E55-F41C-1FF65DF1F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E99013D-B142-6CAA-A3DF-6A455967D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BFCA8D1-4A94-C75B-4A6B-53CF0AF1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1ACC21-F55D-E208-1A8F-C0FAA9D5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41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30C2EC6-11B7-2589-1C3A-A21C66BE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35D4D4-BA95-37B8-43C5-1FDD100B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8620D8-095F-BA92-68FA-2970E280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B572A-7256-4666-9DC7-7BDFEB6F3EC7}" type="datetimeFigureOut">
              <a:rPr lang="hu-HU" smtClean="0"/>
              <a:t>2024. 03. 18.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07B4AE-AA86-5353-8C6F-F2BC8A39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06FA7F4-895A-E7AC-0CDD-601241A6D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D3C35-A7BB-439D-9BB2-140031BEC4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4997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.mathworks.com/help/deeplearning/ug/multilabel-image-classification-using-deep-learning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29B7F8-9A2D-13B6-6CBB-06D581AEF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328"/>
            <a:ext cx="9144000" cy="2387600"/>
          </a:xfrm>
        </p:spPr>
        <p:txBody>
          <a:bodyPr/>
          <a:lstStyle/>
          <a:p>
            <a:r>
              <a:rPr lang="hu-HU" b="1" dirty="0"/>
              <a:t>Multi-</a:t>
            </a:r>
            <a:r>
              <a:rPr lang="hu-HU" b="1" dirty="0" err="1"/>
              <a:t>target</a:t>
            </a:r>
            <a:r>
              <a:rPr lang="hu-HU" b="1" dirty="0"/>
              <a:t> </a:t>
            </a:r>
            <a:r>
              <a:rPr lang="hu-HU" b="1" dirty="0" err="1"/>
              <a:t>prediction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6553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427EA7-1BDD-E63D-EB90-BB2CE32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Different</a:t>
            </a:r>
            <a:r>
              <a:rPr lang="hu-HU" b="1" dirty="0"/>
              <a:t> </a:t>
            </a:r>
            <a:r>
              <a:rPr lang="hu-HU" b="1" dirty="0" err="1"/>
              <a:t>approaches</a:t>
            </a:r>
            <a:endParaRPr lang="hu-HU" b="1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48F01DB-3115-BB36-D036-20417ECE3CF6}"/>
              </a:ext>
            </a:extLst>
          </p:cNvPr>
          <p:cNvSpPr txBox="1"/>
          <p:nvPr/>
        </p:nvSpPr>
        <p:spPr>
          <a:xfrm>
            <a:off x="838200" y="1481967"/>
            <a:ext cx="1007496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u="sng" dirty="0" err="1"/>
              <a:t>Problem</a:t>
            </a:r>
            <a:r>
              <a:rPr lang="hu-HU" u="sng" dirty="0"/>
              <a:t> </a:t>
            </a:r>
            <a:r>
              <a:rPr lang="hu-HU" u="sng" dirty="0" err="1"/>
              <a:t>transformation</a:t>
            </a:r>
            <a:r>
              <a:rPr lang="hu-HU" u="sng" dirty="0"/>
              <a:t> </a:t>
            </a:r>
            <a:r>
              <a:rPr lang="hu-HU" u="sng" dirty="0" err="1"/>
              <a:t>methods</a:t>
            </a:r>
            <a:endParaRPr lang="hu-HU" u="sng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problem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prediction</a:t>
            </a:r>
            <a:r>
              <a:rPr lang="hu-HU" dirty="0"/>
              <a:t> </a:t>
            </a:r>
            <a:r>
              <a:rPr lang="hu-HU" dirty="0" err="1"/>
              <a:t>problems</a:t>
            </a:r>
            <a:endParaRPr lang="hu-HU" dirty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hu-HU" dirty="0"/>
              <a:t>	</a:t>
            </a:r>
            <a:r>
              <a:rPr lang="hu-HU" dirty="0" err="1"/>
              <a:t>one-vs-all</a:t>
            </a:r>
            <a:r>
              <a:rPr lang="hu-HU" dirty="0"/>
              <a:t> OR </a:t>
            </a:r>
            <a:r>
              <a:rPr lang="hu-HU" dirty="0" err="1"/>
              <a:t>one-vs-one</a:t>
            </a:r>
            <a:endParaRPr lang="hu-HU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straightforward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loses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relationship</a:t>
            </a:r>
            <a:r>
              <a:rPr lang="hu-HU" dirty="0"/>
              <a:t> of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/</a:t>
            </a:r>
            <a:r>
              <a:rPr lang="hu-HU" dirty="0" err="1"/>
              <a:t>labels</a:t>
            </a:r>
            <a:endParaRPr lang="hu-HU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dirty="0" err="1"/>
              <a:t>Binary</a:t>
            </a:r>
            <a:r>
              <a:rPr lang="hu-HU" dirty="0"/>
              <a:t> </a:t>
            </a:r>
            <a:r>
              <a:rPr lang="hu-HU" dirty="0" err="1"/>
              <a:t>Relevance</a:t>
            </a:r>
            <a:r>
              <a:rPr lang="hu-HU" dirty="0"/>
              <a:t>, </a:t>
            </a:r>
            <a:r>
              <a:rPr lang="hu-HU" b="1" dirty="0" err="1"/>
              <a:t>Classifier</a:t>
            </a:r>
            <a:r>
              <a:rPr lang="hu-HU" b="1" dirty="0"/>
              <a:t> </a:t>
            </a:r>
            <a:r>
              <a:rPr lang="hu-HU" b="1" dirty="0" err="1"/>
              <a:t>Chains</a:t>
            </a:r>
            <a:r>
              <a:rPr lang="hu-HU" dirty="0"/>
              <a:t>, </a:t>
            </a:r>
            <a:r>
              <a:rPr lang="hu-HU" dirty="0" err="1"/>
              <a:t>Conditional</a:t>
            </a:r>
            <a:r>
              <a:rPr lang="hu-HU" dirty="0"/>
              <a:t> </a:t>
            </a:r>
            <a:r>
              <a:rPr lang="hu-HU" dirty="0" err="1"/>
              <a:t>Dependency</a:t>
            </a:r>
            <a:r>
              <a:rPr lang="hu-HU" dirty="0"/>
              <a:t> Network, </a:t>
            </a:r>
            <a:r>
              <a:rPr lang="hu-HU" dirty="0" err="1"/>
              <a:t>Hierarchy</a:t>
            </a:r>
            <a:r>
              <a:rPr lang="hu-HU" dirty="0"/>
              <a:t> of Multi-</a:t>
            </a:r>
            <a:r>
              <a:rPr lang="hu-HU" dirty="0" err="1"/>
              <a:t>label</a:t>
            </a:r>
            <a:r>
              <a:rPr lang="hu-HU" dirty="0"/>
              <a:t> </a:t>
            </a:r>
            <a:r>
              <a:rPr lang="hu-HU" dirty="0" err="1"/>
              <a:t>Classifiers</a:t>
            </a:r>
            <a:r>
              <a:rPr lang="hu-HU" dirty="0"/>
              <a:t> (HOMER)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u="sng" dirty="0" err="1"/>
              <a:t>Algorithm</a:t>
            </a:r>
            <a:r>
              <a:rPr lang="hu-HU" u="sng" dirty="0"/>
              <a:t> </a:t>
            </a:r>
            <a:r>
              <a:rPr lang="hu-HU" u="sng" dirty="0" err="1"/>
              <a:t>adaptation</a:t>
            </a:r>
            <a:r>
              <a:rPr lang="hu-HU" u="sng" dirty="0"/>
              <a:t> </a:t>
            </a:r>
            <a:r>
              <a:rPr lang="hu-HU" u="sng" dirty="0" err="1"/>
              <a:t>methods</a:t>
            </a:r>
            <a:endParaRPr lang="hu-HU" u="sng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algorithms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changed</a:t>
            </a:r>
            <a:r>
              <a:rPr lang="hu-HU" dirty="0"/>
              <a:t> in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account of </a:t>
            </a:r>
            <a:r>
              <a:rPr lang="hu-HU" dirty="0" err="1"/>
              <a:t>label</a:t>
            </a:r>
            <a:r>
              <a:rPr lang="hu-HU" dirty="0"/>
              <a:t>/</a:t>
            </a:r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correlations</a:t>
            </a:r>
            <a:endParaRPr lang="hu-HU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be more </a:t>
            </a:r>
            <a:r>
              <a:rPr lang="hu-HU" dirty="0" err="1"/>
              <a:t>complex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lose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target</a:t>
            </a:r>
            <a:r>
              <a:rPr lang="hu-HU" dirty="0"/>
              <a:t>/</a:t>
            </a:r>
            <a:r>
              <a:rPr lang="hu-HU" dirty="0" err="1"/>
              <a:t>label</a:t>
            </a:r>
            <a:r>
              <a:rPr lang="hu-HU" dirty="0"/>
              <a:t> </a:t>
            </a:r>
            <a:r>
              <a:rPr lang="hu-HU" dirty="0" err="1"/>
              <a:t>relationships</a:t>
            </a:r>
            <a:endParaRPr lang="hu-HU" dirty="0"/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b="1" dirty="0" err="1"/>
              <a:t>Predictive</a:t>
            </a:r>
            <a:r>
              <a:rPr lang="hu-HU" b="1" dirty="0"/>
              <a:t> </a:t>
            </a:r>
            <a:r>
              <a:rPr lang="hu-HU" b="1" dirty="0" err="1"/>
              <a:t>Clustering</a:t>
            </a:r>
            <a:r>
              <a:rPr lang="hu-HU" b="1" dirty="0"/>
              <a:t> </a:t>
            </a:r>
            <a:r>
              <a:rPr lang="hu-HU" b="1" dirty="0" err="1"/>
              <a:t>Trees</a:t>
            </a:r>
            <a:r>
              <a:rPr lang="hu-HU" dirty="0"/>
              <a:t>,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/>
              <a:t>Networks</a:t>
            </a:r>
            <a:r>
              <a:rPr lang="hu-HU" dirty="0"/>
              <a:t>, </a:t>
            </a:r>
            <a:r>
              <a:rPr lang="hu-HU" dirty="0" err="1"/>
              <a:t>Twin</a:t>
            </a:r>
            <a:r>
              <a:rPr lang="hu-HU" dirty="0"/>
              <a:t> Multi-</a:t>
            </a:r>
            <a:r>
              <a:rPr lang="hu-HU" dirty="0" err="1"/>
              <a:t>Label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Vector</a:t>
            </a:r>
            <a:r>
              <a:rPr lang="hu-HU" dirty="0"/>
              <a:t> </a:t>
            </a:r>
            <a:r>
              <a:rPr lang="hu-HU" dirty="0" err="1"/>
              <a:t>Machine</a:t>
            </a:r>
            <a:r>
              <a:rPr lang="hu-HU" dirty="0"/>
              <a:t>, Multi-</a:t>
            </a:r>
            <a:r>
              <a:rPr lang="hu-HU" dirty="0" err="1"/>
              <a:t>label</a:t>
            </a:r>
            <a:r>
              <a:rPr lang="hu-HU" dirty="0"/>
              <a:t> k </a:t>
            </a:r>
            <a:r>
              <a:rPr lang="hu-HU" dirty="0" err="1"/>
              <a:t>Nearest</a:t>
            </a:r>
            <a:r>
              <a:rPr lang="hu-HU" dirty="0"/>
              <a:t> </a:t>
            </a:r>
            <a:r>
              <a:rPr lang="hu-HU" dirty="0" err="1"/>
              <a:t>Neighbour</a:t>
            </a:r>
            <a:r>
              <a:rPr lang="hu-HU" dirty="0"/>
              <a:t> etc.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44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B7D54E-2896-EDA1-8C90-D5DD32D3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Predictive</a:t>
            </a:r>
            <a:r>
              <a:rPr lang="hu-HU" b="1" dirty="0"/>
              <a:t> </a:t>
            </a:r>
            <a:r>
              <a:rPr lang="hu-HU" b="1" dirty="0" err="1"/>
              <a:t>Clustering</a:t>
            </a:r>
            <a:r>
              <a:rPr lang="hu-HU" b="1" dirty="0"/>
              <a:t> </a:t>
            </a:r>
            <a:r>
              <a:rPr lang="hu-HU" b="1" dirty="0" err="1"/>
              <a:t>Trees</a:t>
            </a:r>
            <a:r>
              <a:rPr lang="hu-HU" b="1" dirty="0"/>
              <a:t> (PCT)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4673A89-9C17-B152-C522-84A3F6534E5A}"/>
              </a:ext>
            </a:extLst>
          </p:cNvPr>
          <p:cNvSpPr txBox="1"/>
          <p:nvPr/>
        </p:nvSpPr>
        <p:spPr>
          <a:xfrm>
            <a:off x="964097" y="1848678"/>
            <a:ext cx="948619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Decision </a:t>
            </a:r>
            <a:r>
              <a:rPr lang="hu-HU" dirty="0" err="1"/>
              <a:t>tree</a:t>
            </a:r>
            <a:r>
              <a:rPr lang="hu-HU" dirty="0"/>
              <a:t> and random </a:t>
            </a:r>
            <a:r>
              <a:rPr lang="hu-HU" dirty="0" err="1"/>
              <a:t>forest</a:t>
            </a:r>
            <a:r>
              <a:rPr lang="hu-HU" dirty="0"/>
              <a:t> </a:t>
            </a:r>
            <a:r>
              <a:rPr lang="hu-HU" dirty="0" err="1"/>
              <a:t>modified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TDIDT </a:t>
            </a:r>
            <a:r>
              <a:rPr lang="hu-HU" dirty="0" err="1">
                <a:sym typeface="Wingdings" panose="05000000000000000000" pitchFamily="2" charset="2"/>
              </a:rPr>
              <a:t>algorithm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b="1" dirty="0" err="1"/>
              <a:t>Splitting</a:t>
            </a:r>
            <a:r>
              <a:rPr lang="hu-HU" b="1" dirty="0"/>
              <a:t> </a:t>
            </a:r>
            <a:r>
              <a:rPr lang="hu-HU" b="1" dirty="0" err="1"/>
              <a:t>criterion</a:t>
            </a:r>
            <a:r>
              <a:rPr lang="hu-HU" b="1" dirty="0"/>
              <a:t> is </a:t>
            </a:r>
            <a:r>
              <a:rPr lang="hu-HU" b="1" dirty="0" err="1"/>
              <a:t>changed</a:t>
            </a:r>
            <a:r>
              <a:rPr lang="hu-HU" b="1" dirty="0"/>
              <a:t>: </a:t>
            </a:r>
            <a:r>
              <a:rPr lang="hu-HU" dirty="0" err="1"/>
              <a:t>Partition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into</a:t>
            </a:r>
            <a:r>
              <a:rPr lang="hu-HU" dirty="0"/>
              <a:t> </a:t>
            </a:r>
            <a:r>
              <a:rPr lang="hu-HU" dirty="0" err="1"/>
              <a:t>clusters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homogenous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 in </a:t>
            </a:r>
            <a:r>
              <a:rPr lang="hu-HU" dirty="0" err="1"/>
              <a:t>terms</a:t>
            </a:r>
            <a:r>
              <a:rPr lang="hu-HU" dirty="0"/>
              <a:t> of </a:t>
            </a:r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/</a:t>
            </a:r>
            <a:r>
              <a:rPr lang="hu-HU" dirty="0" err="1"/>
              <a:t>labels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Similarity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: </a:t>
            </a:r>
            <a:r>
              <a:rPr lang="hu-HU" dirty="0" err="1"/>
              <a:t>depends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specific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MLC: sum of Gini </a:t>
            </a:r>
            <a:r>
              <a:rPr lang="hu-HU" dirty="0" err="1"/>
              <a:t>indicies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labels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Prototype</a:t>
            </a:r>
            <a:r>
              <a:rPr lang="hu-HU" dirty="0"/>
              <a:t> and </a:t>
            </a:r>
            <a:r>
              <a:rPr lang="hu-HU" dirty="0" err="1"/>
              <a:t>variance</a:t>
            </a:r>
            <a:r>
              <a:rPr lang="hu-HU" dirty="0"/>
              <a:t> </a:t>
            </a:r>
            <a:r>
              <a:rPr lang="hu-HU" dirty="0" err="1"/>
              <a:t>function</a:t>
            </a:r>
            <a:endParaRPr lang="hu-HU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Prototype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: </a:t>
            </a:r>
            <a:r>
              <a:rPr lang="hu-HU" dirty="0" err="1"/>
              <a:t>representative</a:t>
            </a:r>
            <a:r>
              <a:rPr lang="hu-HU" dirty="0"/>
              <a:t> </a:t>
            </a:r>
            <a:r>
              <a:rPr lang="hu-HU" dirty="0" err="1"/>
              <a:t>summary</a:t>
            </a:r>
            <a:r>
              <a:rPr lang="hu-HU" dirty="0"/>
              <a:t> of a </a:t>
            </a:r>
            <a:r>
              <a:rPr lang="hu-HU" dirty="0" err="1"/>
              <a:t>given</a:t>
            </a:r>
            <a:r>
              <a:rPr lang="hu-HU" dirty="0"/>
              <a:t> </a:t>
            </a:r>
            <a:r>
              <a:rPr lang="hu-HU" dirty="0" err="1"/>
              <a:t>cluster</a:t>
            </a:r>
            <a:endParaRPr lang="hu-HU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Variance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: </a:t>
            </a:r>
            <a:r>
              <a:rPr lang="hu-HU" dirty="0" err="1"/>
              <a:t>measure</a:t>
            </a:r>
            <a:r>
              <a:rPr lang="hu-HU" dirty="0"/>
              <a:t> of </a:t>
            </a:r>
            <a:r>
              <a:rPr lang="hu-HU" dirty="0" err="1"/>
              <a:t>diversity</a:t>
            </a:r>
            <a:r>
              <a:rPr lang="hu-HU" dirty="0"/>
              <a:t> </a:t>
            </a:r>
            <a:r>
              <a:rPr lang="hu-HU" dirty="0" err="1"/>
              <a:t>within</a:t>
            </a:r>
            <a:r>
              <a:rPr lang="hu-HU" dirty="0"/>
              <a:t> </a:t>
            </a:r>
            <a:r>
              <a:rPr lang="hu-HU" dirty="0" err="1"/>
              <a:t>cluster</a:t>
            </a:r>
            <a:endParaRPr lang="hu-H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Stopping</a:t>
            </a:r>
            <a:r>
              <a:rPr lang="hu-HU" dirty="0"/>
              <a:t> </a:t>
            </a:r>
            <a:r>
              <a:rPr lang="hu-HU" dirty="0" err="1"/>
              <a:t>criteria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usual</a:t>
            </a:r>
            <a:r>
              <a:rPr lang="hu-HU" dirty="0"/>
              <a:t> </a:t>
            </a:r>
            <a:r>
              <a:rPr lang="hu-HU" dirty="0" err="1"/>
              <a:t>suspects</a:t>
            </a:r>
            <a:r>
              <a:rPr lang="hu-HU" dirty="0"/>
              <a:t>: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depth</a:t>
            </a:r>
            <a:r>
              <a:rPr lang="hu-HU" dirty="0"/>
              <a:t>, </a:t>
            </a:r>
            <a:r>
              <a:rPr lang="hu-HU" dirty="0" err="1"/>
              <a:t>impurity</a:t>
            </a:r>
            <a:r>
              <a:rPr lang="hu-HU" dirty="0"/>
              <a:t> </a:t>
            </a:r>
            <a:r>
              <a:rPr lang="hu-HU" dirty="0" err="1"/>
              <a:t>decrease</a:t>
            </a:r>
            <a:r>
              <a:rPr lang="hu-HU" dirty="0"/>
              <a:t>, </a:t>
            </a:r>
            <a:r>
              <a:rPr lang="hu-HU" dirty="0" err="1"/>
              <a:t>max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Efficient</a:t>
            </a:r>
            <a:r>
              <a:rPr lang="hu-HU" dirty="0"/>
              <a:t> </a:t>
            </a:r>
            <a:r>
              <a:rPr lang="hu-HU" dirty="0" err="1"/>
              <a:t>computation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91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1199A2-88C0-339B-0DD2-4F78597C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Measurement</a:t>
            </a:r>
            <a:r>
              <a:rPr lang="hu-HU" b="1" dirty="0"/>
              <a:t> of </a:t>
            </a:r>
            <a:r>
              <a:rPr lang="hu-HU" b="1" dirty="0" err="1"/>
              <a:t>prediction</a:t>
            </a:r>
            <a:r>
              <a:rPr lang="hu-HU" b="1" dirty="0"/>
              <a:t> </a:t>
            </a:r>
            <a:r>
              <a:rPr lang="hu-HU" b="1" dirty="0" err="1"/>
              <a:t>quality</a:t>
            </a:r>
            <a:endParaRPr lang="hu-H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CD0ACA56-A668-01EC-BC9D-F2A234375267}"/>
                  </a:ext>
                </a:extLst>
              </p:cNvPr>
              <p:cNvSpPr txBox="1"/>
              <p:nvPr/>
            </p:nvSpPr>
            <p:spPr>
              <a:xfrm>
                <a:off x="745435" y="1769165"/>
                <a:ext cx="10714382" cy="4690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dirty="0"/>
                  <a:t>Output of </a:t>
                </a:r>
                <a:r>
                  <a:rPr lang="hu-HU" dirty="0" err="1"/>
                  <a:t>prediction</a:t>
                </a:r>
                <a:r>
                  <a:rPr lang="hu-HU" dirty="0"/>
                  <a:t> is more </a:t>
                </a:r>
                <a:r>
                  <a:rPr lang="hu-HU" dirty="0" err="1"/>
                  <a:t>complex</a:t>
                </a:r>
                <a:r>
                  <a:rPr lang="hu-HU" dirty="0"/>
                  <a:t> </a:t>
                </a:r>
                <a:r>
                  <a:rPr lang="hu-HU" dirty="0" err="1"/>
                  <a:t>than</a:t>
                </a:r>
                <a:r>
                  <a:rPr lang="hu-HU" dirty="0"/>
                  <a:t> </a:t>
                </a:r>
                <a:r>
                  <a:rPr lang="hu-HU" dirty="0" err="1"/>
                  <a:t>for</a:t>
                </a:r>
                <a:r>
                  <a:rPr lang="hu-HU" dirty="0"/>
                  <a:t> </a:t>
                </a:r>
                <a:r>
                  <a:rPr lang="hu-HU" dirty="0" err="1"/>
                  <a:t>single-target</a:t>
                </a:r>
                <a:r>
                  <a:rPr lang="hu-HU" dirty="0"/>
                  <a:t>/</a:t>
                </a:r>
                <a:r>
                  <a:rPr lang="hu-HU" dirty="0" err="1"/>
                  <a:t>binary-label</a:t>
                </a:r>
                <a:r>
                  <a:rPr lang="hu-HU" dirty="0"/>
                  <a:t> </a:t>
                </a:r>
                <a:r>
                  <a:rPr lang="hu-HU" dirty="0" err="1"/>
                  <a:t>prediction</a:t>
                </a:r>
                <a:r>
                  <a:rPr lang="hu-HU" dirty="0"/>
                  <a:t> </a:t>
                </a:r>
                <a:r>
                  <a:rPr lang="hu-HU" dirty="0">
                    <a:sym typeface="Wingdings" panose="05000000000000000000" pitchFamily="2" charset="2"/>
                  </a:rPr>
                  <a:t> </a:t>
                </a:r>
                <a:r>
                  <a:rPr lang="hu-HU" dirty="0" err="1">
                    <a:sym typeface="Wingdings" panose="05000000000000000000" pitchFamily="2" charset="2"/>
                  </a:rPr>
                  <a:t>evaluation</a:t>
                </a:r>
                <a:r>
                  <a:rPr lang="hu-HU" dirty="0">
                    <a:sym typeface="Wingdings" panose="05000000000000000000" pitchFamily="2" charset="2"/>
                  </a:rPr>
                  <a:t> is more </a:t>
                </a:r>
                <a:r>
                  <a:rPr lang="hu-HU" dirty="0" err="1">
                    <a:sym typeface="Wingdings" panose="05000000000000000000" pitchFamily="2" charset="2"/>
                  </a:rPr>
                  <a:t>complex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dirty="0" err="1">
                    <a:sym typeface="Wingdings" panose="05000000000000000000" pitchFamily="2" charset="2"/>
                  </a:rPr>
                  <a:t>But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usual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scoring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methods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can</a:t>
                </a:r>
                <a:r>
                  <a:rPr lang="hu-HU" dirty="0">
                    <a:sym typeface="Wingdings" panose="05000000000000000000" pitchFamily="2" charset="2"/>
                  </a:rPr>
                  <a:t> be </a:t>
                </a:r>
                <a:r>
                  <a:rPr lang="hu-HU" dirty="0" err="1">
                    <a:sym typeface="Wingdings" panose="05000000000000000000" pitchFamily="2" charset="2"/>
                  </a:rPr>
                  <a:t>used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with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some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twists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u-HU" dirty="0">
                    <a:sym typeface="Wingdings" panose="05000000000000000000" pitchFamily="2" charset="2"/>
                  </a:rPr>
                  <a:t>	RMSE, </a:t>
                </a:r>
                <a:r>
                  <a:rPr lang="hu-HU" dirty="0" err="1">
                    <a:sym typeface="Wingdings" panose="05000000000000000000" pitchFamily="2" charset="2"/>
                  </a:rPr>
                  <a:t>accuracy</a:t>
                </a:r>
                <a:r>
                  <a:rPr lang="hu-HU" dirty="0">
                    <a:sym typeface="Wingdings" panose="05000000000000000000" pitchFamily="2" charset="2"/>
                  </a:rPr>
                  <a:t>, </a:t>
                </a:r>
                <a:r>
                  <a:rPr lang="hu-HU" dirty="0" err="1">
                    <a:sym typeface="Wingdings" panose="05000000000000000000" pitchFamily="2" charset="2"/>
                  </a:rPr>
                  <a:t>precision</a:t>
                </a:r>
                <a:r>
                  <a:rPr lang="hu-HU" dirty="0">
                    <a:sym typeface="Wingdings" panose="05000000000000000000" pitchFamily="2" charset="2"/>
                  </a:rPr>
                  <a:t>, F1 </a:t>
                </a:r>
                <a:r>
                  <a:rPr lang="hu-HU" dirty="0" err="1">
                    <a:sym typeface="Wingdings" panose="05000000000000000000" pitchFamily="2" charset="2"/>
                  </a:rPr>
                  <a:t>score</a:t>
                </a:r>
                <a:r>
                  <a:rPr lang="hu-HU" dirty="0">
                    <a:sym typeface="Wingdings" panose="05000000000000000000" pitchFamily="2" charset="2"/>
                  </a:rPr>
                  <a:t>, R</a:t>
                </a:r>
                <a:r>
                  <a:rPr lang="hu-HU" baseline="30000" dirty="0">
                    <a:sym typeface="Wingdings" panose="05000000000000000000" pitchFamily="2" charset="2"/>
                  </a:rPr>
                  <a:t>2</a:t>
                </a:r>
                <a:r>
                  <a:rPr lang="hu-HU" dirty="0">
                    <a:sym typeface="Wingdings" panose="05000000000000000000" pitchFamily="2" charset="2"/>
                  </a:rPr>
                  <a:t>, </a:t>
                </a:r>
                <a:r>
                  <a:rPr lang="hu-HU" dirty="0" err="1">
                    <a:sym typeface="Wingdings" panose="05000000000000000000" pitchFamily="2" charset="2"/>
                  </a:rPr>
                  <a:t>Jaccard</a:t>
                </a:r>
                <a:r>
                  <a:rPr lang="hu-HU" dirty="0">
                    <a:sym typeface="Wingdings" panose="05000000000000000000" pitchFamily="2" charset="2"/>
                  </a:rPr>
                  <a:t> index, Hamming </a:t>
                </a:r>
                <a:r>
                  <a:rPr lang="hu-HU" dirty="0" err="1">
                    <a:sym typeface="Wingdings" panose="05000000000000000000" pitchFamily="2" charset="2"/>
                  </a:rPr>
                  <a:t>loss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hu-HU" dirty="0" err="1">
                    <a:sym typeface="Wingdings" panose="05000000000000000000" pitchFamily="2" charset="2"/>
                  </a:rPr>
                  <a:t>Macro</a:t>
                </a:r>
                <a:r>
                  <a:rPr lang="hu-HU" dirty="0">
                    <a:sym typeface="Wingdings" panose="05000000000000000000" pitchFamily="2" charset="2"/>
                  </a:rPr>
                  <a:t>- </a:t>
                </a:r>
                <a:r>
                  <a:rPr lang="hu-HU" dirty="0" err="1">
                    <a:sym typeface="Wingdings" panose="05000000000000000000" pitchFamily="2" charset="2"/>
                  </a:rPr>
                  <a:t>vs</a:t>
                </a:r>
                <a:r>
                  <a:rPr lang="hu-HU" dirty="0">
                    <a:sym typeface="Wingdings" panose="05000000000000000000" pitchFamily="2" charset="2"/>
                  </a:rPr>
                  <a:t>. </a:t>
                </a:r>
                <a:r>
                  <a:rPr lang="hu-HU" dirty="0" err="1">
                    <a:sym typeface="Wingdings" panose="05000000000000000000" pitchFamily="2" charset="2"/>
                  </a:rPr>
                  <a:t>micro-averaging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u-HU" dirty="0">
                    <a:sym typeface="Wingdings" panose="05000000000000000000" pitchFamily="2" charset="2"/>
                  </a:rPr>
                  <a:t>	per </a:t>
                </a:r>
                <a:r>
                  <a:rPr lang="hu-HU" dirty="0" err="1">
                    <a:sym typeface="Wingdings" panose="05000000000000000000" pitchFamily="2" charset="2"/>
                  </a:rPr>
                  <a:t>target</a:t>
                </a:r>
                <a:r>
                  <a:rPr lang="hu-HU" dirty="0">
                    <a:sym typeface="Wingdings" panose="05000000000000000000" pitchFamily="2" charset="2"/>
                  </a:rPr>
                  <a:t>/</a:t>
                </a:r>
                <a:r>
                  <a:rPr lang="hu-HU" dirty="0" err="1">
                    <a:sym typeface="Wingdings" panose="05000000000000000000" pitchFamily="2" charset="2"/>
                  </a:rPr>
                  <a:t>label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measures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are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averaged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into</a:t>
                </a:r>
                <a:r>
                  <a:rPr lang="hu-HU" dirty="0">
                    <a:sym typeface="Wingdings" panose="05000000000000000000" pitchFamily="2" charset="2"/>
                  </a:rPr>
                  <a:t> a </a:t>
                </a:r>
                <a:r>
                  <a:rPr lang="hu-HU" dirty="0" err="1">
                    <a:sym typeface="Wingdings" panose="05000000000000000000" pitchFamily="2" charset="2"/>
                  </a:rPr>
                  <a:t>single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measure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vs</a:t>
                </a:r>
                <a:r>
                  <a:rPr lang="hu-HU" dirty="0">
                    <a:sym typeface="Wingdings" panose="05000000000000000000" pitchFamily="2" charset="2"/>
                  </a:rPr>
                  <a:t>. </a:t>
                </a:r>
                <a:r>
                  <a:rPr lang="hu-HU" dirty="0" err="1">
                    <a:sym typeface="Wingdings" panose="05000000000000000000" pitchFamily="2" charset="2"/>
                  </a:rPr>
                  <a:t>the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joint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value</a:t>
                </a:r>
                <a:r>
                  <a:rPr lang="hu-HU" dirty="0">
                    <a:sym typeface="Wingdings" panose="05000000000000000000" pitchFamily="2" charset="2"/>
                  </a:rPr>
                  <a:t> of a </a:t>
                </a:r>
                <a:r>
                  <a:rPr lang="hu-HU" dirty="0" err="1">
                    <a:sym typeface="Wingdings" panose="05000000000000000000" pitchFamily="2" charset="2"/>
                  </a:rPr>
                  <a:t>statistic</a:t>
                </a:r>
                <a:r>
                  <a:rPr lang="hu-HU" dirty="0">
                    <a:sym typeface="Wingdings" panose="05000000000000000000" pitchFamily="2" charset="2"/>
                  </a:rPr>
                  <a:t> is 	</a:t>
                </a:r>
                <a:r>
                  <a:rPr lang="hu-HU" dirty="0" err="1">
                    <a:sym typeface="Wingdings" panose="05000000000000000000" pitchFamily="2" charset="2"/>
                  </a:rPr>
                  <a:t>calculated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for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all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targets</a:t>
                </a:r>
                <a:r>
                  <a:rPr lang="hu-HU" dirty="0">
                    <a:sym typeface="Wingdings" panose="05000000000000000000" pitchFamily="2" charset="2"/>
                  </a:rPr>
                  <a:t>/</a:t>
                </a:r>
                <a:r>
                  <a:rPr lang="hu-HU" dirty="0" err="1">
                    <a:sym typeface="Wingdings" panose="05000000000000000000" pitchFamily="2" charset="2"/>
                  </a:rPr>
                  <a:t>labels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u-HU" dirty="0">
                    <a:sym typeface="Wingdings" panose="05000000000000000000" pitchFamily="2" charset="2"/>
                  </a:rPr>
                  <a:t>	</a:t>
                </a:r>
                <a:r>
                  <a:rPr lang="hu-HU" dirty="0" err="1">
                    <a:sym typeface="Wingdings" panose="05000000000000000000" pitchFamily="2" charset="2"/>
                  </a:rPr>
                  <a:t>e.g</a:t>
                </a:r>
                <a:r>
                  <a:rPr lang="hu-HU" dirty="0">
                    <a:sym typeface="Wingdings" panose="05000000000000000000" pitchFamily="2" charset="2"/>
                  </a:rPr>
                  <a:t>.: MSE </a:t>
                </a:r>
                <a:r>
                  <a:rPr lang="hu-HU" dirty="0" err="1">
                    <a:sym typeface="Wingdings" panose="05000000000000000000" pitchFamily="2" charset="2"/>
                  </a:rPr>
                  <a:t>with</a:t>
                </a:r>
                <a:r>
                  <a:rPr lang="hu-HU" dirty="0">
                    <a:sym typeface="Wingdings" panose="05000000000000000000" pitchFamily="2" charset="2"/>
                  </a:rPr>
                  <a:t> k </a:t>
                </a:r>
                <a:r>
                  <a:rPr lang="hu-HU" dirty="0" err="1">
                    <a:sym typeface="Wingdings" panose="05000000000000000000" pitchFamily="2" charset="2"/>
                  </a:rPr>
                  <a:t>targets</a:t>
                </a:r>
                <a:r>
                  <a:rPr lang="hu-HU" dirty="0">
                    <a:sym typeface="Wingdings" panose="05000000000000000000" pitchFamily="2" charset="2"/>
                  </a:rPr>
                  <a:t>/</a:t>
                </a:r>
                <a:r>
                  <a:rPr lang="hu-HU" dirty="0" err="1">
                    <a:sym typeface="Wingdings" panose="05000000000000000000" pitchFamily="2" charset="2"/>
                  </a:rPr>
                  <a:t>labels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:r>
                  <a:rPr lang="hu-HU" dirty="0" err="1">
                    <a:sym typeface="Wingdings" panose="05000000000000000000" pitchFamily="2" charset="2"/>
                  </a:rPr>
                  <a:t>with</a:t>
                </a:r>
                <a:r>
                  <a:rPr lang="hu-HU" dirty="0">
                    <a:sym typeface="Wingdings" panose="05000000000000000000" pitchFamily="2" charset="2"/>
                  </a:rPr>
                  <a:t> n </a:t>
                </a:r>
                <a:r>
                  <a:rPr lang="hu-HU" dirty="0" err="1">
                    <a:sym typeface="Wingdings" panose="05000000000000000000" pitchFamily="2" charset="2"/>
                  </a:rPr>
                  <a:t>observations</a:t>
                </a:r>
                <a:endParaRPr lang="hu-HU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hu-HU" dirty="0">
                    <a:sym typeface="Wingdings" panose="05000000000000000000" pitchFamily="2" charset="2"/>
                  </a:rPr>
                  <a:t>		</a:t>
                </a:r>
                <a:r>
                  <a:rPr lang="hu-HU" u="sng" dirty="0">
                    <a:sym typeface="Wingdings" panose="05000000000000000000" pitchFamily="2" charset="2"/>
                  </a:rPr>
                  <a:t>Macro:</a:t>
                </a:r>
                <a:r>
                  <a:rPr lang="hu-HU" dirty="0"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hu-HU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hu-HU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hu-HU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hu-HU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  <m:nary>
                          <m:naryPr>
                            <m:chr m:val="∑"/>
                            <m:ctrlPr>
                              <a:rPr lang="hu-HU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hu-HU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hu-HU" sz="20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hu-HU" sz="20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𝑗</m:t>
                                        </m:r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u-HU" sz="20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u-HU" sz="20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u-HU" sz="20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𝑗</m:t>
                                        </m:r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hu-HU" sz="20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hu-HU" sz="2000" dirty="0">
                    <a:sym typeface="Wingdings" panose="05000000000000000000" pitchFamily="2" charset="2"/>
                  </a:rPr>
                  <a:t>	</a:t>
                </a:r>
                <a:r>
                  <a:rPr lang="hu-HU" dirty="0">
                    <a:sym typeface="Wingdings" panose="05000000000000000000" pitchFamily="2" charset="2"/>
                  </a:rPr>
                  <a:t>		</a:t>
                </a:r>
                <a:r>
                  <a:rPr lang="hu-HU" u="sng" dirty="0">
                    <a:sym typeface="Wingdings" panose="05000000000000000000" pitchFamily="2" charset="2"/>
                  </a:rPr>
                  <a:t>Micro:</a:t>
                </a:r>
                <a:r>
                  <a:rPr lang="hu-HU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lang="hu-HU" sz="20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hu-HU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hu-HU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  <m:sup>
                            <m:r>
                              <a:rPr lang="hu-HU" sz="20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hu-HU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hu-HU" sz="20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hu-HU" sz="2000" i="1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hu-HU" sz="2000" i="1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𝑗𝑖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23"/>
                                      </m:rP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hu-HU" sz="2000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hu-HU" sz="20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hu-HU" sz="20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hu-HU" sz="2000" dirty="0">
                    <a:sym typeface="Wingdings" panose="05000000000000000000" pitchFamily="2" charset="2"/>
                  </a:rPr>
                  <a:t>	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hu-HU" dirty="0"/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CD0ACA56-A668-01EC-BC9D-F2A234375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35" y="1769165"/>
                <a:ext cx="10714382" cy="4690066"/>
              </a:xfrm>
              <a:prstGeom prst="rect">
                <a:avLst/>
              </a:prstGeom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78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278C8-8AFC-EE78-4734-ED431490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References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A665C9B-68A3-5718-E164-6518401D625C}"/>
              </a:ext>
            </a:extLst>
          </p:cNvPr>
          <p:cNvSpPr txBox="1"/>
          <p:nvPr/>
        </p:nvSpPr>
        <p:spPr>
          <a:xfrm>
            <a:off x="838199" y="1818861"/>
            <a:ext cx="971715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 err="1"/>
              <a:t>Jasmin</a:t>
            </a:r>
            <a:r>
              <a:rPr lang="hu-HU" dirty="0"/>
              <a:t> </a:t>
            </a:r>
            <a:r>
              <a:rPr lang="hu-HU" dirty="0" err="1"/>
              <a:t>Bogatinovski</a:t>
            </a:r>
            <a:r>
              <a:rPr lang="hu-HU" dirty="0"/>
              <a:t>, </a:t>
            </a:r>
            <a:r>
              <a:rPr lang="hu-HU" dirty="0" err="1"/>
              <a:t>Ljupčo</a:t>
            </a:r>
            <a:r>
              <a:rPr lang="hu-HU" dirty="0"/>
              <a:t> </a:t>
            </a:r>
            <a:r>
              <a:rPr lang="hu-HU" dirty="0" err="1"/>
              <a:t>Todorovski</a:t>
            </a:r>
            <a:r>
              <a:rPr lang="hu-HU" dirty="0"/>
              <a:t>, </a:t>
            </a:r>
            <a:r>
              <a:rPr lang="hu-HU" dirty="0" err="1"/>
              <a:t>Sašo</a:t>
            </a:r>
            <a:r>
              <a:rPr lang="hu-HU" dirty="0"/>
              <a:t> </a:t>
            </a:r>
            <a:r>
              <a:rPr lang="hu-HU" dirty="0" err="1"/>
              <a:t>Džeroski</a:t>
            </a:r>
            <a:r>
              <a:rPr lang="hu-HU" dirty="0"/>
              <a:t>, Dragi </a:t>
            </a:r>
            <a:r>
              <a:rPr lang="hu-HU" dirty="0" err="1"/>
              <a:t>Kocev</a:t>
            </a:r>
            <a:r>
              <a:rPr lang="hu-HU" dirty="0"/>
              <a:t> (2022):</a:t>
            </a:r>
            <a:br>
              <a:rPr lang="hu-HU" dirty="0"/>
            </a:br>
            <a:r>
              <a:rPr lang="hu-HU" i="1" dirty="0" err="1"/>
              <a:t>Comprehensive</a:t>
            </a:r>
            <a:r>
              <a:rPr lang="hu-HU" i="1" dirty="0"/>
              <a:t> </a:t>
            </a:r>
            <a:r>
              <a:rPr lang="hu-HU" i="1" dirty="0" err="1"/>
              <a:t>comparative</a:t>
            </a:r>
            <a:r>
              <a:rPr lang="hu-HU" i="1" dirty="0"/>
              <a:t> </a:t>
            </a:r>
            <a:r>
              <a:rPr lang="hu-HU" i="1" dirty="0" err="1"/>
              <a:t>study</a:t>
            </a:r>
            <a:r>
              <a:rPr lang="hu-HU" i="1" dirty="0"/>
              <a:t> of multi-</a:t>
            </a:r>
            <a:r>
              <a:rPr lang="hu-HU" i="1" dirty="0" err="1"/>
              <a:t>label</a:t>
            </a:r>
            <a:r>
              <a:rPr lang="hu-HU" i="1" dirty="0"/>
              <a:t> </a:t>
            </a:r>
            <a:r>
              <a:rPr lang="hu-HU" i="1" dirty="0" err="1"/>
              <a:t>classification</a:t>
            </a:r>
            <a:r>
              <a:rPr lang="hu-HU" i="1" dirty="0"/>
              <a:t> </a:t>
            </a:r>
            <a:r>
              <a:rPr lang="hu-HU" i="1" dirty="0" err="1"/>
              <a:t>methods</a:t>
            </a:r>
            <a:r>
              <a:rPr lang="hu-HU" i="1" dirty="0"/>
              <a:t>, </a:t>
            </a:r>
            <a:r>
              <a:rPr lang="hu-HU" i="1" dirty="0" err="1"/>
              <a:t>Expert</a:t>
            </a:r>
            <a:r>
              <a:rPr lang="hu-HU" i="1" dirty="0"/>
              <a:t> Systems </a:t>
            </a:r>
            <a:r>
              <a:rPr lang="hu-HU" i="1" dirty="0" err="1"/>
              <a:t>with</a:t>
            </a:r>
            <a:r>
              <a:rPr lang="hu-HU" i="1" dirty="0"/>
              <a:t> </a:t>
            </a:r>
            <a:r>
              <a:rPr lang="hu-HU" i="1" dirty="0" err="1"/>
              <a:t>Applications</a:t>
            </a:r>
            <a:r>
              <a:rPr lang="hu-HU" i="1" dirty="0"/>
              <a:t>, </a:t>
            </a:r>
            <a:r>
              <a:rPr lang="hu-HU" i="1" dirty="0" err="1"/>
              <a:t>Volume</a:t>
            </a:r>
            <a:r>
              <a:rPr lang="hu-HU" i="1" dirty="0"/>
              <a:t> 203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/>
              <a:t>Dragi </a:t>
            </a:r>
            <a:r>
              <a:rPr lang="hu-HU" dirty="0" err="1"/>
              <a:t>Kocev</a:t>
            </a:r>
            <a:r>
              <a:rPr lang="hu-HU" dirty="0"/>
              <a:t>, </a:t>
            </a:r>
            <a:r>
              <a:rPr lang="hu-HU" dirty="0" err="1"/>
              <a:t>Celine</a:t>
            </a:r>
            <a:r>
              <a:rPr lang="hu-HU" dirty="0"/>
              <a:t> </a:t>
            </a:r>
            <a:r>
              <a:rPr lang="hu-HU" dirty="0" err="1"/>
              <a:t>Vens</a:t>
            </a:r>
            <a:r>
              <a:rPr lang="hu-HU" dirty="0"/>
              <a:t>, Jan </a:t>
            </a:r>
            <a:r>
              <a:rPr lang="hu-HU" dirty="0" err="1"/>
              <a:t>Struyf</a:t>
            </a:r>
            <a:r>
              <a:rPr lang="hu-HU" dirty="0"/>
              <a:t>, </a:t>
            </a:r>
            <a:r>
              <a:rPr lang="hu-HU" dirty="0" err="1"/>
              <a:t>Sašo</a:t>
            </a:r>
            <a:r>
              <a:rPr lang="hu-HU" dirty="0"/>
              <a:t> </a:t>
            </a:r>
            <a:r>
              <a:rPr lang="hu-HU" dirty="0" err="1"/>
              <a:t>Džeroski</a:t>
            </a:r>
            <a:r>
              <a:rPr lang="hu-HU" dirty="0"/>
              <a:t> (2013):</a:t>
            </a:r>
            <a:br>
              <a:rPr lang="hu-HU" dirty="0"/>
            </a:br>
            <a:r>
              <a:rPr lang="hu-HU" i="1" dirty="0" err="1"/>
              <a:t>Tree</a:t>
            </a:r>
            <a:r>
              <a:rPr lang="hu-HU" i="1" dirty="0"/>
              <a:t> </a:t>
            </a:r>
            <a:r>
              <a:rPr lang="hu-HU" i="1" dirty="0" err="1"/>
              <a:t>ensembles</a:t>
            </a:r>
            <a:r>
              <a:rPr lang="hu-HU" i="1" dirty="0"/>
              <a:t> </a:t>
            </a:r>
            <a:r>
              <a:rPr lang="hu-HU" i="1" dirty="0" err="1"/>
              <a:t>for</a:t>
            </a:r>
            <a:r>
              <a:rPr lang="hu-HU" i="1" dirty="0"/>
              <a:t> </a:t>
            </a:r>
            <a:r>
              <a:rPr lang="hu-HU" i="1" dirty="0" err="1"/>
              <a:t>predicting</a:t>
            </a:r>
            <a:r>
              <a:rPr lang="hu-HU" i="1" dirty="0"/>
              <a:t> </a:t>
            </a:r>
            <a:r>
              <a:rPr lang="hu-HU" i="1" dirty="0" err="1"/>
              <a:t>structured</a:t>
            </a:r>
            <a:r>
              <a:rPr lang="hu-HU" i="1" dirty="0"/>
              <a:t> </a:t>
            </a:r>
            <a:r>
              <a:rPr lang="hu-HU" i="1" dirty="0" err="1"/>
              <a:t>outputs</a:t>
            </a:r>
            <a:r>
              <a:rPr lang="hu-HU" i="1" dirty="0"/>
              <a:t>, </a:t>
            </a:r>
            <a:r>
              <a:rPr lang="hu-HU" i="1" dirty="0" err="1"/>
              <a:t>Pattern</a:t>
            </a:r>
            <a:r>
              <a:rPr lang="hu-HU" i="1" dirty="0"/>
              <a:t> </a:t>
            </a:r>
            <a:r>
              <a:rPr lang="hu-HU" i="1" dirty="0" err="1"/>
              <a:t>Recognition</a:t>
            </a:r>
            <a:r>
              <a:rPr lang="hu-HU" i="1" dirty="0"/>
              <a:t>, </a:t>
            </a:r>
            <a:r>
              <a:rPr lang="hu-HU" i="1" dirty="0" err="1"/>
              <a:t>Volume</a:t>
            </a:r>
            <a:r>
              <a:rPr lang="hu-HU" i="1" dirty="0"/>
              <a:t> 46, </a:t>
            </a:r>
            <a:r>
              <a:rPr lang="hu-HU" i="1" dirty="0" err="1"/>
              <a:t>Issue</a:t>
            </a:r>
            <a:r>
              <a:rPr lang="hu-HU" i="1" dirty="0"/>
              <a:t>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i="1" dirty="0">
                <a:hlinkClick r:id="rId2"/>
              </a:rPr>
              <a:t>https://la.mathworks.com/help/deeplearning/ug/multilabel-image-classification-using-deep-learning.html</a:t>
            </a:r>
            <a:endParaRPr lang="hu-HU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i="1" dirty="0"/>
          </a:p>
        </p:txBody>
      </p:sp>
    </p:spTree>
    <p:extLst>
      <p:ext uri="{BB962C8B-B14F-4D97-AF65-F5344CB8AC3E}">
        <p14:creationId xmlns:p14="http://schemas.microsoft.com/office/powerpoint/2010/main" val="117845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D04464-9B47-D623-3756-F99165567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Outline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754104E-05EB-1376-9555-FEFC5C891B05}"/>
              </a:ext>
            </a:extLst>
          </p:cNvPr>
          <p:cNvSpPr txBox="1"/>
          <p:nvPr/>
        </p:nvSpPr>
        <p:spPr>
          <a:xfrm>
            <a:off x="924339" y="1816078"/>
            <a:ext cx="9899374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What is multi-target prediction?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Intuition and Applications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Basic Use-Cases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/>
              <a:t>Multi-target vs. multi-</a:t>
            </a:r>
            <a:r>
              <a:rPr lang="hu-HU" b="1" dirty="0" err="1"/>
              <a:t>label</a:t>
            </a:r>
            <a:r>
              <a:rPr lang="hu-HU" b="1" dirty="0"/>
              <a:t> </a:t>
            </a:r>
            <a:r>
              <a:rPr lang="hu-HU" b="1" dirty="0" err="1"/>
              <a:t>classification</a:t>
            </a:r>
            <a:endParaRPr lang="hu-HU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 err="1"/>
              <a:t>Different</a:t>
            </a:r>
            <a:r>
              <a:rPr lang="hu-HU" b="1" dirty="0"/>
              <a:t> </a:t>
            </a:r>
            <a:r>
              <a:rPr lang="hu-HU" b="1" dirty="0" err="1"/>
              <a:t>approaches</a:t>
            </a:r>
            <a:endParaRPr lang="hu-HU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 err="1"/>
              <a:t>Predictive</a:t>
            </a:r>
            <a:r>
              <a:rPr lang="hu-HU" b="1" dirty="0"/>
              <a:t> </a:t>
            </a:r>
            <a:r>
              <a:rPr lang="hu-HU" b="1" dirty="0" err="1"/>
              <a:t>Clustering</a:t>
            </a:r>
            <a:r>
              <a:rPr lang="hu-HU" b="1" dirty="0"/>
              <a:t> </a:t>
            </a:r>
            <a:r>
              <a:rPr lang="hu-HU" b="1" dirty="0" err="1"/>
              <a:t>Trees</a:t>
            </a:r>
            <a:endParaRPr lang="hu-HU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 err="1"/>
              <a:t>Measurement</a:t>
            </a:r>
            <a:r>
              <a:rPr lang="hu-HU" b="1" dirty="0"/>
              <a:t> of </a:t>
            </a:r>
            <a:r>
              <a:rPr lang="hu-HU" b="1" dirty="0" err="1"/>
              <a:t>prediction</a:t>
            </a:r>
            <a:r>
              <a:rPr lang="hu-HU" b="1" dirty="0"/>
              <a:t> </a:t>
            </a:r>
            <a:r>
              <a:rPr lang="hu-HU" b="1" dirty="0" err="1"/>
              <a:t>quality</a:t>
            </a:r>
            <a:endParaRPr lang="hu-HU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u-HU" b="1" dirty="0" err="1"/>
              <a:t>Hands-on</a:t>
            </a:r>
            <a:r>
              <a:rPr lang="hu-HU" b="1" dirty="0"/>
              <a:t> </a:t>
            </a:r>
            <a:r>
              <a:rPr lang="hu-HU" b="1" dirty="0" err="1"/>
              <a:t>demonstration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4623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863-5B1D-E523-D5E7-2C4F575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Multi-target prediction?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71B0DE-2B8E-D1AB-7AE7-EADAD2A9AFAA}"/>
              </a:ext>
            </a:extLst>
          </p:cNvPr>
          <p:cNvSpPr txBox="1"/>
          <p:nvPr/>
        </p:nvSpPr>
        <p:spPr>
          <a:xfrm>
            <a:off x="924339" y="1898374"/>
            <a:ext cx="98993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Multi-target prediction, multi-output or multi-task learning.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The goal is to predict multiple dependent variables (targets) simultaneously from a set of input variables (features).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Particularly relevant in complex real-world scenarios where multiple outcomes are interrelated and can influence each other.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527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863-5B1D-E523-D5E7-2C4F575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71B0DE-2B8E-D1AB-7AE7-EADAD2A9AFAA}"/>
              </a:ext>
            </a:extLst>
          </p:cNvPr>
          <p:cNvSpPr txBox="1"/>
          <p:nvPr/>
        </p:nvSpPr>
        <p:spPr>
          <a:xfrm>
            <a:off x="924339" y="1578334"/>
            <a:ext cx="9899374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Shared Representation: the targets share some common underlying factors. By learning these shared representations, the model can make more informed predictions for each target.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Exploiting Correlations: Multi-target models aim to exploit the correlations and interactions between targets. E.g., in a health-related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Joint Learning: Where the model learns to optimize the predictions for multiple targets in a coordinated manner. This joint learning approach can help in uncovering insights that may not be apparent when targets are considered in isolation.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52045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863-5B1D-E523-D5E7-2C4F575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71B0DE-2B8E-D1AB-7AE7-EADAD2A9AFAA}"/>
              </a:ext>
            </a:extLst>
          </p:cNvPr>
          <p:cNvSpPr txBox="1"/>
          <p:nvPr/>
        </p:nvSpPr>
        <p:spPr>
          <a:xfrm>
            <a:off x="924339" y="1898374"/>
            <a:ext cx="989937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Complex Interdependencies: Traditional single-target prediction models might ignore interdependencies of targets, potentially leading to suboptimal performance.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Efficiency: Reducing the need to train separate models for each target. This can lead to more efficient use of computational resources and data.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Improved Generalization: Multi-target models can potentially improve prediction accuracy by learning shared representations that capture underlying patterns relevant to multiple targets.</a:t>
            </a:r>
          </a:p>
        </p:txBody>
      </p:sp>
    </p:spTree>
    <p:extLst>
      <p:ext uri="{BB962C8B-B14F-4D97-AF65-F5344CB8AC3E}">
        <p14:creationId xmlns:p14="http://schemas.microsoft.com/office/powerpoint/2010/main" val="377741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863-5B1D-E523-D5E7-2C4F575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Basic Use-Cases: Weather Forecast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71B0DE-2B8E-D1AB-7AE7-EADAD2A9AFAA}"/>
              </a:ext>
            </a:extLst>
          </p:cNvPr>
          <p:cNvSpPr txBox="1"/>
          <p:nvPr/>
        </p:nvSpPr>
        <p:spPr>
          <a:xfrm>
            <a:off x="924339" y="1898374"/>
            <a:ext cx="989937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Applied to many domains, such as genomics, finance, and recommendation systems, where multiple outcomes or variables are of interest are not independent of each other. </a:t>
            </a:r>
            <a:endParaRPr lang="hu-HU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An illustrative use cases of multi-target prediction: in environmental modeling, specifically in predicting various aspects of weather or climate conditions from a set of input variables. </a:t>
            </a:r>
            <a:endParaRPr lang="hu-HU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Forecast multiple weather parameters, such as temperature, humidity, precipitation, wind speed, and air pressure, from historical and current weather data.</a:t>
            </a:r>
          </a:p>
        </p:txBody>
      </p:sp>
    </p:spTree>
    <p:extLst>
      <p:ext uri="{BB962C8B-B14F-4D97-AF65-F5344CB8AC3E}">
        <p14:creationId xmlns:p14="http://schemas.microsoft.com/office/powerpoint/2010/main" val="2420835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F863-5B1D-E523-D5E7-2C4F575C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ii) Basic Use-Cases: Drug Discovery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371B0DE-2B8E-D1AB-7AE7-EADAD2A9AFAA}"/>
              </a:ext>
            </a:extLst>
          </p:cNvPr>
          <p:cNvSpPr txBox="1"/>
          <p:nvPr/>
        </p:nvSpPr>
        <p:spPr>
          <a:xfrm>
            <a:off x="924339" y="1898374"/>
            <a:ext cx="989937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 drug discovery and personalized medicine, it's crucial to understand how different compounds interact with various genetic markers or cellular processes.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 single drug can have multiple effects, impacting various genes, proteins, or pathways.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Traditional approaches might involve building separate models to predict the effect of compounds on each marker or response, which can be inefficient and may ignore the interdependencies between these effects.</a:t>
            </a:r>
          </a:p>
        </p:txBody>
      </p:sp>
    </p:spTree>
    <p:extLst>
      <p:ext uri="{BB962C8B-B14F-4D97-AF65-F5344CB8AC3E}">
        <p14:creationId xmlns:p14="http://schemas.microsoft.com/office/powerpoint/2010/main" val="409421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5F5380-A62A-23EC-8821-9C065E1D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</a:t>
            </a:r>
            <a:r>
              <a:rPr lang="hu-HU" b="1" dirty="0"/>
              <a:t>ti</a:t>
            </a:r>
            <a:r>
              <a:rPr lang="en-US" b="1" dirty="0"/>
              <a:t>-target vs</a:t>
            </a:r>
            <a:r>
              <a:rPr lang="hu-HU" b="1" dirty="0"/>
              <a:t>.</a:t>
            </a:r>
            <a:r>
              <a:rPr lang="en-US" b="1" dirty="0"/>
              <a:t> multi-label </a:t>
            </a:r>
            <a:r>
              <a:rPr lang="hu-HU" b="1" dirty="0" err="1"/>
              <a:t>prediction</a:t>
            </a:r>
            <a:endParaRPr lang="en-US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3C01234-A0B1-5A7C-EFB0-CB2E7A1F8246}"/>
              </a:ext>
            </a:extLst>
          </p:cNvPr>
          <p:cNvSpPr txBox="1"/>
          <p:nvPr/>
        </p:nvSpPr>
        <p:spPr>
          <a:xfrm>
            <a:off x="838200" y="1550504"/>
            <a:ext cx="968733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hu-HU" u="sng" dirty="0"/>
              <a:t>Multi-</a:t>
            </a:r>
            <a:r>
              <a:rPr lang="hu-HU" u="sng" dirty="0" err="1"/>
              <a:t>target</a:t>
            </a:r>
            <a:r>
              <a:rPr lang="hu-HU" u="sng" dirty="0"/>
              <a:t>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predict</a:t>
            </a:r>
            <a:r>
              <a:rPr lang="hu-HU" dirty="0"/>
              <a:t> </a:t>
            </a:r>
            <a:r>
              <a:rPr lang="hu-HU" dirty="0" err="1"/>
              <a:t>categorical</a:t>
            </a:r>
            <a:r>
              <a:rPr lang="hu-HU" dirty="0"/>
              <a:t> and </a:t>
            </a:r>
            <a:r>
              <a:rPr lang="hu-HU" dirty="0" err="1"/>
              <a:t>continous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endParaRPr lang="hu-H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has a fix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targets</a:t>
            </a:r>
            <a:endParaRPr lang="hu-H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b="1" dirty="0" err="1"/>
              <a:t>Target</a:t>
            </a:r>
            <a:r>
              <a:rPr lang="hu-HU" b="1" dirty="0"/>
              <a:t> </a:t>
            </a:r>
            <a:r>
              <a:rPr lang="hu-HU" b="1" dirty="0" err="1"/>
              <a:t>variables</a:t>
            </a:r>
            <a:r>
              <a:rPr lang="hu-HU" b="1" dirty="0"/>
              <a:t> </a:t>
            </a:r>
            <a:r>
              <a:rPr lang="hu-HU" b="1" dirty="0" err="1"/>
              <a:t>usually</a:t>
            </a:r>
            <a:r>
              <a:rPr lang="hu-HU" b="1" dirty="0"/>
              <a:t> </a:t>
            </a:r>
            <a:r>
              <a:rPr lang="hu-HU" b="1" dirty="0" err="1"/>
              <a:t>have</a:t>
            </a:r>
            <a:r>
              <a:rPr lang="hu-HU" b="1" dirty="0"/>
              <a:t> </a:t>
            </a:r>
            <a:r>
              <a:rPr lang="hu-HU" b="1" dirty="0" err="1"/>
              <a:t>some</a:t>
            </a:r>
            <a:r>
              <a:rPr lang="hu-HU" b="1" dirty="0"/>
              <a:t> </a:t>
            </a:r>
            <a:r>
              <a:rPr lang="hu-HU" b="1" dirty="0" err="1"/>
              <a:t>kind</a:t>
            </a:r>
            <a:r>
              <a:rPr lang="hu-HU" b="1" dirty="0"/>
              <a:t> of </a:t>
            </a:r>
            <a:r>
              <a:rPr lang="hu-HU" b="1" dirty="0" err="1"/>
              <a:t>connection</a:t>
            </a:r>
            <a:endParaRPr lang="hu-HU" b="1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customers</a:t>
            </a:r>
            <a:r>
              <a:rPr lang="hu-HU" dirty="0"/>
              <a:t> and </a:t>
            </a:r>
            <a:r>
              <a:rPr lang="hu-HU" dirty="0" err="1"/>
              <a:t>revenue</a:t>
            </a:r>
            <a:r>
              <a:rPr lang="hu-HU" dirty="0"/>
              <a:t>;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whether</a:t>
            </a:r>
            <a:r>
              <a:rPr lang="hu-HU" dirty="0"/>
              <a:t> </a:t>
            </a:r>
            <a:r>
              <a:rPr lang="hu-HU" dirty="0" err="1"/>
              <a:t>customers</a:t>
            </a:r>
            <a:r>
              <a:rPr lang="hu-HU" dirty="0"/>
              <a:t> </a:t>
            </a:r>
            <a:r>
              <a:rPr lang="hu-HU" dirty="0" err="1"/>
              <a:t>take</a:t>
            </a:r>
            <a:r>
              <a:rPr lang="hu-HU" dirty="0"/>
              <a:t> an </a:t>
            </a:r>
            <a:r>
              <a:rPr lang="hu-HU" dirty="0" err="1"/>
              <a:t>offer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times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service etc.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hu-HU" u="sng" dirty="0"/>
              <a:t>Multi-</a:t>
            </a:r>
            <a:r>
              <a:rPr lang="hu-HU" u="sng" dirty="0" err="1"/>
              <a:t>label</a:t>
            </a:r>
            <a:r>
              <a:rPr lang="hu-HU" u="sng" dirty="0"/>
              <a:t>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Predicts</a:t>
            </a:r>
            <a:r>
              <a:rPr lang="hu-HU" dirty="0"/>
              <a:t>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categorical</a:t>
            </a:r>
            <a:r>
              <a:rPr lang="hu-HU" dirty="0"/>
              <a:t> </a:t>
            </a:r>
            <a:r>
              <a:rPr lang="hu-HU" dirty="0" err="1"/>
              <a:t>labels</a:t>
            </a:r>
            <a:endParaRPr lang="hu-H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instance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dataset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belong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fixed,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</a:t>
            </a:r>
            <a:r>
              <a:rPr lang="hu-HU" dirty="0" err="1"/>
              <a:t>categories</a:t>
            </a:r>
            <a:r>
              <a:rPr lang="hu-HU" dirty="0"/>
              <a:t> </a:t>
            </a:r>
            <a:r>
              <a:rPr lang="hu-HU" dirty="0" err="1"/>
              <a:t>they</a:t>
            </a:r>
            <a:r>
              <a:rPr lang="hu-HU" dirty="0"/>
              <a:t> </a:t>
            </a:r>
            <a:r>
              <a:rPr lang="hu-HU" dirty="0" err="1"/>
              <a:t>belong</a:t>
            </a:r>
            <a:r>
              <a:rPr lang="hu-HU" dirty="0"/>
              <a:t> </a:t>
            </a:r>
            <a:r>
              <a:rPr lang="hu-HU" dirty="0" err="1"/>
              <a:t>to</a:t>
            </a:r>
            <a:endParaRPr lang="hu-H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b="1" dirty="0" err="1"/>
              <a:t>Target</a:t>
            </a:r>
            <a:r>
              <a:rPr lang="hu-HU" b="1" dirty="0"/>
              <a:t> </a:t>
            </a:r>
            <a:r>
              <a:rPr lang="hu-HU" b="1" dirty="0" err="1"/>
              <a:t>labels</a:t>
            </a:r>
            <a:r>
              <a:rPr lang="hu-HU" b="1" dirty="0"/>
              <a:t> </a:t>
            </a:r>
            <a:r>
              <a:rPr lang="hu-HU" b="1" dirty="0" err="1"/>
              <a:t>usually</a:t>
            </a:r>
            <a:r>
              <a:rPr lang="hu-HU" b="1" dirty="0"/>
              <a:t> </a:t>
            </a:r>
            <a:r>
              <a:rPr lang="hu-HU" b="1" dirty="0" err="1"/>
              <a:t>have</a:t>
            </a:r>
            <a:r>
              <a:rPr lang="hu-HU" b="1" dirty="0"/>
              <a:t> </a:t>
            </a:r>
            <a:r>
              <a:rPr lang="hu-HU" b="1" dirty="0" err="1"/>
              <a:t>some</a:t>
            </a:r>
            <a:r>
              <a:rPr lang="hu-HU" b="1" dirty="0"/>
              <a:t> </a:t>
            </a:r>
            <a:r>
              <a:rPr lang="hu-HU" b="1" dirty="0" err="1"/>
              <a:t>kind</a:t>
            </a:r>
            <a:r>
              <a:rPr lang="hu-HU" b="1" dirty="0"/>
              <a:t> of </a:t>
            </a:r>
            <a:r>
              <a:rPr lang="hu-HU" b="1" dirty="0" err="1"/>
              <a:t>connection</a:t>
            </a:r>
            <a:endParaRPr lang="hu-HU" b="1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dirty="0" err="1"/>
              <a:t>e.g</a:t>
            </a:r>
            <a:r>
              <a:rPr lang="hu-HU" dirty="0"/>
              <a:t>.: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a </a:t>
            </a:r>
            <a:r>
              <a:rPr lang="hu-HU" dirty="0" err="1"/>
              <a:t>picture</a:t>
            </a:r>
            <a:r>
              <a:rPr lang="hu-HU" dirty="0"/>
              <a:t>,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movie</a:t>
            </a:r>
            <a:r>
              <a:rPr lang="hu-HU" dirty="0"/>
              <a:t> </a:t>
            </a:r>
            <a:r>
              <a:rPr lang="hu-HU" dirty="0" err="1"/>
              <a:t>genres</a:t>
            </a:r>
            <a:r>
              <a:rPr lang="hu-HU" dirty="0"/>
              <a:t>, </a:t>
            </a:r>
            <a:r>
              <a:rPr lang="hu-HU" dirty="0" err="1"/>
              <a:t>predicting</a:t>
            </a:r>
            <a:r>
              <a:rPr lang="hu-HU" dirty="0"/>
              <a:t> </a:t>
            </a:r>
            <a:r>
              <a:rPr lang="hu-HU" dirty="0" err="1"/>
              <a:t>whether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has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diseases</a:t>
            </a:r>
            <a:r>
              <a:rPr lang="hu-HU" dirty="0"/>
              <a:t> etc.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hu-H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718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427B17-883D-B2D5-0F9D-F68CC121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</a:t>
            </a:r>
            <a:r>
              <a:rPr lang="hu-HU" b="1" dirty="0"/>
              <a:t>ti</a:t>
            </a:r>
            <a:r>
              <a:rPr lang="en-US" b="1" dirty="0"/>
              <a:t>-target vs</a:t>
            </a:r>
            <a:r>
              <a:rPr lang="hu-HU" b="1" dirty="0"/>
              <a:t>.</a:t>
            </a:r>
            <a:r>
              <a:rPr lang="en-US" b="1" dirty="0"/>
              <a:t> multi-label </a:t>
            </a:r>
            <a:r>
              <a:rPr lang="hu-HU" b="1" dirty="0" err="1"/>
              <a:t>prediction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A27D1-835C-FFB8-AA97-66A1D9200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6" y="1810754"/>
            <a:ext cx="10922847" cy="37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935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Office-téma</vt:lpstr>
      <vt:lpstr>Multi-target prediction</vt:lpstr>
      <vt:lpstr>Outline</vt:lpstr>
      <vt:lpstr>What is Multi-target prediction?</vt:lpstr>
      <vt:lpstr>Intuition</vt:lpstr>
      <vt:lpstr>Applications</vt:lpstr>
      <vt:lpstr>i) Basic Use-Cases: Weather Forecast</vt:lpstr>
      <vt:lpstr>ii) Basic Use-Cases: Drug Discovery</vt:lpstr>
      <vt:lpstr>Multi-target vs. multi-label prediction</vt:lpstr>
      <vt:lpstr>Multi-target vs. multi-label prediction</vt:lpstr>
      <vt:lpstr>Different approaches</vt:lpstr>
      <vt:lpstr>Predictive Clustering Trees (PCT)</vt:lpstr>
      <vt:lpstr>Measurement of prediction quality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Multi-target classification</dc:title>
  <dc:creator>Daniel Gombas</dc:creator>
  <cp:lastModifiedBy>Amirhooshang Navaei</cp:lastModifiedBy>
  <cp:revision>18</cp:revision>
  <dcterms:created xsi:type="dcterms:W3CDTF">2024-03-11T19:25:20Z</dcterms:created>
  <dcterms:modified xsi:type="dcterms:W3CDTF">2024-03-18T23:40:57Z</dcterms:modified>
</cp:coreProperties>
</file>