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6" r:id="rId11"/>
    <p:sldId id="265" r:id="rId12"/>
    <p:sldId id="267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6296" autoAdjust="0"/>
  </p:normalViewPr>
  <p:slideViewPr>
    <p:cSldViewPr snapToGrid="0">
      <p:cViewPr>
        <p:scale>
          <a:sx n="100" d="100"/>
          <a:sy n="100" d="100"/>
        </p:scale>
        <p:origin x="999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76465C4-B257-4580-B81C-4C50D7CC0D59}" type="datetimeFigureOut">
              <a:rPr lang="ru-RU" smtClean="0"/>
              <a:t>вт, 15.07.2025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E5345E-B0A7-4243-8826-04886003707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1344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latin typeface="Bahnschrift" panose="020B0502040204020203" pitchFamily="34" charset="0"/>
              </a:rPr>
              <a:t>Топ признаки соответствуют паттернам молекул </a:t>
            </a:r>
            <a:r>
              <a:rPr lang="en-US" sz="1200" dirty="0">
                <a:latin typeface="Bahnschrift" panose="020B0502040204020203" pitchFamily="34" charset="0"/>
              </a:rPr>
              <a:t>BACE1 </a:t>
            </a:r>
            <a:r>
              <a:rPr lang="ru-RU" sz="1200" dirty="0">
                <a:latin typeface="Bahnschrift" panose="020B0502040204020203" pitchFamily="34" charset="0"/>
              </a:rPr>
              <a:t>и </a:t>
            </a:r>
            <a:r>
              <a:rPr lang="en-US" sz="1200" dirty="0" err="1">
                <a:latin typeface="Bahnschrift" panose="020B0502040204020203" pitchFamily="34" charset="0"/>
              </a:rPr>
              <a:t>AChE</a:t>
            </a:r>
            <a:r>
              <a:rPr lang="ru-RU" sz="1200" dirty="0">
                <a:latin typeface="Bahnschrift" panose="020B0502040204020203" pitchFamily="34" charset="0"/>
              </a:rPr>
              <a:t>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5345E-B0A7-4243-8826-04886003707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51256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Все нетоксичны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E5345E-B0A7-4243-8826-04886003707E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474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BA721F-C940-EE9D-66F9-0E40D4E37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B3B9A5B-BD23-5E8A-D61A-D98A7B9F5E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33CAAD4-9297-0E42-0065-B56D0E0F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9A4C3BB-17E7-62FC-8172-62616427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18DFCE3-C4DC-CEB7-2C26-ECA9523C6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33679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BACB25-FC62-F239-F260-ABC65D410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B477CFB-5D68-63E6-D149-062FA2389E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6C1A269-CC1B-6B23-3FB9-94682B556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017F6B-3091-D2E3-3221-6F828A8EE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9D48D6B-F725-0A88-F6FD-E28655264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81954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ACCA651-0F68-E479-F09F-819476E2E2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8D4488A-77F3-5FDF-86B3-156A1893C5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0D93838-8A00-3A68-88C9-800DAFE3B9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F0D88E4-F9E1-74CD-FBFC-BE2580686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31846D8-159F-268F-3DB9-5CE7DE23DD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5708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73C6C2-8550-5ED6-E403-9050F1A61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5C39B00-32C5-C6EE-293E-D218356DA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2CA16-E78F-DAB5-100B-5C59ACCAA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994D7A-CB4D-E6E1-5E2E-95C3A7696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B03527A-61B3-06AF-C67A-0D6AAD57B7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27640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D74966-2DFA-017B-6E95-B5105A85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C4789E8-1E01-A716-EB1A-05BBC99955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A14A63-73E5-A360-F474-12C4C16D6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AD214D-481F-856D-8F8B-41AECC05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5A4155-1141-271B-69CC-7207696C2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67813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E2233B-863D-4B78-0C54-D8CEFE83D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CD6D65-8B71-878B-C649-F42F1CB4BA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FC40A5C-309D-A3A9-6AB6-673618E4A5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5ABD0668-4C04-0882-71B0-DE9EBBE6F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29706B9-78ED-437F-D8AD-53337928B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450FCF-CBC5-14E2-EAF2-2E4031D6E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731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EE1715C-44AC-8B94-4F53-D4C719AB7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4682A8A-01ED-FCD1-29C6-9DD7A718A8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2351B52-A2E1-BAAE-F00E-A25497A30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5199F63-0244-F32A-4726-C911A0591D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FC61B13-2F4A-F4B9-B47C-9A7D8045694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CF9C1D-E46E-C82D-BA79-ED372D7CF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6E1B897-4F2C-7F87-C7AA-B37F37C56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84C5A3B-3AE0-A5F5-5E91-90CED5ED1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9705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BAEE4-3BA2-F0A3-B1F9-7447B9A379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C1DCC1C-D970-4E59-FDF4-0811A3F0C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A2107A71-A277-836C-19C6-FDF42C9E7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DF87743-5A76-66A3-44C9-068224F8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2471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7E6D2CFB-7D32-950A-64FC-2E8259571B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75AE3B4-D88C-026A-5381-6F36F1464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2CAC234-72CD-0E24-90BD-2F304AEF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59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7C0336-C78E-8AFF-4603-1944397FB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25631ED-EF55-554F-4462-99B8A44D64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59E988-833C-25BC-7422-0761E73FA3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759B75-BC45-5B28-5F82-E61DCF7D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8CFB960-7DAE-28EB-3B4B-BA036B5E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89534DA-D5B9-C59B-F3C0-B2F5B68CC4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0059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031ED5-E3B6-2319-6729-189039B728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AB411102-A36E-A9CE-10BC-EA99B3F7139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42B31B6-58E2-B0F2-9A48-4DC221C59E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9449C3A-9C8B-3373-2EB5-1ABB3DF1F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C020302-88B8-876B-D3C1-BA46AC5E5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D1B3B9C-FDC4-E533-B235-9B0F1A5CE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E782CA-79F2-38A3-31F9-670FE3AEC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39BA80C-BD91-1861-44A4-F670008F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A69A738-EE32-9E2F-80BD-6A64C4693C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0A6DB1-56EB-474F-8F12-3001BA31CA68}" type="datetimeFigureOut">
              <a:rPr lang="ru-RU" smtClean="0"/>
              <a:t>пн, 14.07.2025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867F88-58FB-CAAF-C745-BA3A224B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4DEE71D-443D-022D-3ADF-4E88BE2A0E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780017-7B3D-49BD-AAC8-63271539E29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830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136FF-C028-32B0-6138-9686C98A78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6426"/>
          </a:xfrm>
        </p:spPr>
        <p:txBody>
          <a:bodyPr/>
          <a:lstStyle/>
          <a:p>
            <a:r>
              <a:rPr lang="en-US" dirty="0" err="1">
                <a:latin typeface="Bahnschrift" panose="020B0502040204020203" pitchFamily="34" charset="0"/>
              </a:rPr>
              <a:t>DataCon</a:t>
            </a:r>
            <a:r>
              <a:rPr lang="en-US" dirty="0">
                <a:latin typeface="Bahnschrift" panose="020B0502040204020203" pitchFamily="34" charset="0"/>
              </a:rPr>
              <a:t> 2025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4489BAF6-9408-134D-98E3-E0DB009F0E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686026" y="4454554"/>
            <a:ext cx="3981974" cy="803245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Команда К1</a:t>
            </a:r>
          </a:p>
        </p:txBody>
      </p:sp>
    </p:spTree>
    <p:extLst>
      <p:ext uri="{BB962C8B-B14F-4D97-AF65-F5344CB8AC3E}">
        <p14:creationId xmlns:p14="http://schemas.microsoft.com/office/powerpoint/2010/main" val="388050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E8F91-CF4C-F0F1-FFC5-C5454A1F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525" y="365125"/>
            <a:ext cx="4548188" cy="1325563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Итоги </a:t>
            </a:r>
            <a:r>
              <a:rPr lang="en-US" sz="4400" dirty="0">
                <a:latin typeface="Bahnschrift" panose="020B0502040204020203" pitchFamily="34" charset="0"/>
              </a:rPr>
              <a:t>Reinvent4</a:t>
            </a:r>
            <a:r>
              <a:rPr lang="ru-RU" sz="4400" dirty="0">
                <a:latin typeface="Bahnschrift" panose="020B0502040204020203" pitchFamily="34" charset="0"/>
              </a:rPr>
              <a:t>. Топ 2</a:t>
            </a:r>
            <a:endParaRPr lang="ru-RU" dirty="0">
              <a:latin typeface="Bahnschrift" panose="020B0502040204020203" pitchFamily="34" charset="0"/>
            </a:endParaRP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EBED31C3-9DFA-6309-FC7E-D380C4E4C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0799629"/>
              </p:ext>
            </p:extLst>
          </p:nvPr>
        </p:nvGraphicFramePr>
        <p:xfrm>
          <a:off x="838200" y="3858786"/>
          <a:ext cx="10515600" cy="27736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452367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80653953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1788633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000" b="1" dirty="0"/>
                        <a:t>Показатель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1"/>
                        <a:t>Значение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1"/>
                        <a:t>Оценка</a:t>
                      </a:r>
                      <a:endParaRPr lang="ru-RU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5133112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BACE1 </a:t>
                      </a:r>
                      <a:r>
                        <a:rPr lang="ru-RU" sz="2000" b="1"/>
                        <a:t>активность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6.25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5269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AChE </a:t>
                      </a:r>
                      <a:r>
                        <a:rPr lang="ru-RU" sz="2000" b="1"/>
                        <a:t>активность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6.15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35989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SA</a:t>
                      </a:r>
                      <a:r>
                        <a:rPr lang="ru-RU" sz="2000" b="1" dirty="0"/>
                        <a:t> </a:t>
                      </a:r>
                      <a:r>
                        <a:rPr lang="en-US" sz="2000" b="1" dirty="0"/>
                        <a:t>(</a:t>
                      </a:r>
                      <a:r>
                        <a:rPr lang="ru-RU" sz="2000" b="1" dirty="0" err="1"/>
                        <a:t>синт</a:t>
                      </a:r>
                      <a:r>
                        <a:rPr lang="ru-RU" sz="2000" b="1" dirty="0"/>
                        <a:t>. доступность)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1.88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хорошая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5315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QED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0.65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✅ допустимая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031549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BBB </a:t>
                      </a:r>
                      <a:r>
                        <a:rPr lang="ru-RU" sz="2000" b="1" dirty="0"/>
                        <a:t>проникновение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✅ проникает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0333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hERG</a:t>
                      </a:r>
                      <a:r>
                        <a:rPr lang="en-US" sz="2000" b="1" dirty="0"/>
                        <a:t> alert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✅ риска 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85439"/>
                  </a:ext>
                </a:extLst>
              </a:tr>
            </a:tbl>
          </a:graphicData>
        </a:graphic>
      </p:graphicFrame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E40A087A-5427-126C-7042-4F0C89361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2874" y="1595438"/>
            <a:ext cx="3369152" cy="1960644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2F2C0AEF-CEF0-CC63-B0EC-78B9803926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2655" y="336550"/>
            <a:ext cx="3257862" cy="2361668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2ADA6FA0-94DE-5BAA-CCE1-2D66442831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39104" y="321050"/>
            <a:ext cx="3257862" cy="2354103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9EFF580E-A75C-48A2-B073-E0B355E488DD}"/>
              </a:ext>
            </a:extLst>
          </p:cNvPr>
          <p:cNvSpPr txBox="1">
            <a:spLocks/>
          </p:cNvSpPr>
          <p:nvPr/>
        </p:nvSpPr>
        <p:spPr>
          <a:xfrm>
            <a:off x="5419726" y="2830407"/>
            <a:ext cx="6677240" cy="496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latin typeface="Bahnschrift" panose="020B0502040204020203" pitchFamily="34" charset="0"/>
              </a:rPr>
              <a:t>AChE</a:t>
            </a:r>
            <a:r>
              <a:rPr lang="en-US" sz="2400" dirty="0">
                <a:latin typeface="Bahnschrift" panose="020B0502040204020203" pitchFamily="34" charset="0"/>
              </a:rPr>
              <a:t>                                      BACE1</a:t>
            </a:r>
            <a:endParaRPr lang="ru-R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9646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04EBF647-D8EB-0D24-DFA1-6EF2A87C9F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362" y="1362075"/>
            <a:ext cx="3585364" cy="2198792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E8F91-CF4C-F0F1-FFC5-C5454A1F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940" y="365125"/>
            <a:ext cx="4488623" cy="1325563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Итоги </a:t>
            </a:r>
            <a:r>
              <a:rPr lang="en-US" sz="4400" dirty="0">
                <a:latin typeface="Bahnschrift" panose="020B0502040204020203" pitchFamily="34" charset="0"/>
              </a:rPr>
              <a:t>Reinvent4</a:t>
            </a:r>
            <a:r>
              <a:rPr lang="ru-RU" sz="4400" dirty="0">
                <a:latin typeface="Bahnschrift" panose="020B0502040204020203" pitchFamily="34" charset="0"/>
              </a:rPr>
              <a:t>. Топ 3</a:t>
            </a:r>
            <a:endParaRPr lang="ru-RU" dirty="0">
              <a:latin typeface="Bahnschrift" panose="020B0502040204020203" pitchFamily="34" charset="0"/>
            </a:endParaRP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A02CDF40-6B50-2CB3-A0F7-CE65548C0C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5616975"/>
              </p:ext>
            </p:extLst>
          </p:nvPr>
        </p:nvGraphicFramePr>
        <p:xfrm>
          <a:off x="838200" y="3794438"/>
          <a:ext cx="10515600" cy="27736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32668656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00648470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351788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000" b="1" dirty="0"/>
                        <a:t>Показатель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1"/>
                        <a:t>Значение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1"/>
                        <a:t>Оценка</a:t>
                      </a:r>
                      <a:endParaRPr lang="ru-RU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0162726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BACE1 </a:t>
                      </a:r>
                      <a:r>
                        <a:rPr lang="ru-RU" sz="2000" b="1"/>
                        <a:t>активность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6.17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76752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AChE </a:t>
                      </a:r>
                      <a:r>
                        <a:rPr lang="ru-RU" sz="2000" b="1"/>
                        <a:t>активность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5.36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3817382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SA</a:t>
                      </a:r>
                      <a:r>
                        <a:rPr lang="ru-RU" sz="2000" b="1" dirty="0"/>
                        <a:t> </a:t>
                      </a:r>
                      <a:r>
                        <a:rPr lang="en-US" sz="2000" b="1" dirty="0"/>
                        <a:t>(</a:t>
                      </a:r>
                      <a:r>
                        <a:rPr lang="ru-RU" sz="2000" b="1" dirty="0" err="1"/>
                        <a:t>синт</a:t>
                      </a:r>
                      <a:r>
                        <a:rPr lang="ru-RU" sz="2000" b="1" dirty="0"/>
                        <a:t>. доступность)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1.70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хорошая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379498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QED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0.88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82975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BBB </a:t>
                      </a:r>
                      <a:r>
                        <a:rPr lang="ru-RU" sz="2000" b="1" dirty="0"/>
                        <a:t>проникновение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✅ проникает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6574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hERG</a:t>
                      </a:r>
                      <a:r>
                        <a:rPr lang="en-US" sz="2000" b="1" dirty="0"/>
                        <a:t> alert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False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✅ риска нет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7461932"/>
                  </a:ext>
                </a:extLst>
              </a:tr>
            </a:tbl>
          </a:graphicData>
        </a:graphic>
      </p:graphicFrame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C64A76E-9A5B-8346-94C5-6D2965A431B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7" t="30881" r="21895"/>
          <a:stretch/>
        </p:blipFill>
        <p:spPr>
          <a:xfrm>
            <a:off x="4881563" y="400051"/>
            <a:ext cx="3452812" cy="2381384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7679DE42-DAF3-3522-702E-4DECBE2B8F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58213" y="400051"/>
            <a:ext cx="3240847" cy="2374370"/>
          </a:xfrm>
          <a:prstGeom prst="rect">
            <a:avLst/>
          </a:prstGeom>
        </p:spPr>
      </p:pic>
      <p:sp>
        <p:nvSpPr>
          <p:cNvPr id="17" name="Объект 2">
            <a:extLst>
              <a:ext uri="{FF2B5EF4-FFF2-40B4-BE49-F238E27FC236}">
                <a16:creationId xmlns:a16="http://schemas.microsoft.com/office/drawing/2014/main" id="{D0DEECF6-BB08-2DB5-2068-AE5826CA6543}"/>
              </a:ext>
            </a:extLst>
          </p:cNvPr>
          <p:cNvSpPr txBox="1">
            <a:spLocks/>
          </p:cNvSpPr>
          <p:nvPr/>
        </p:nvSpPr>
        <p:spPr>
          <a:xfrm>
            <a:off x="5014913" y="2830407"/>
            <a:ext cx="7082053" cy="496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latin typeface="Bahnschrift" panose="020B0502040204020203" pitchFamily="34" charset="0"/>
              </a:rPr>
              <a:t>AChE</a:t>
            </a:r>
            <a:r>
              <a:rPr lang="en-US" sz="2400" dirty="0">
                <a:latin typeface="Bahnschrift" panose="020B0502040204020203" pitchFamily="34" charset="0"/>
              </a:rPr>
              <a:t>                                      BACE1</a:t>
            </a:r>
            <a:endParaRPr lang="ru-R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891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E8F91-CF4C-F0F1-FFC5-C5454A1F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Молекулярный докинг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7F078-E771-850C-E54D-A2B51E7D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906125" cy="4801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Bahnschrift" panose="020B0502040204020203" pitchFamily="34" charset="0"/>
              </a:rPr>
              <a:t>Пример для </a:t>
            </a:r>
            <a:r>
              <a:rPr lang="pt-BR" sz="2400" dirty="0">
                <a:latin typeface="Bahnschrift" panose="020B0502040204020203" pitchFamily="34" charset="0"/>
              </a:rPr>
              <a:t>Cc1ccc(CNC(=O)CN(c2ccc(C)cc2)S(=O)(=O)c2ccccc2)cc1</a:t>
            </a:r>
            <a:r>
              <a:rPr lang="ru-RU" sz="2400" dirty="0">
                <a:latin typeface="Bahnschrift" panose="020B0502040204020203" pitchFamily="34" charset="0"/>
              </a:rPr>
              <a:t> (топ 2):</a:t>
            </a: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Bahnschrift" panose="020B0502040204020203" pitchFamily="34" charset="0"/>
              </a:rPr>
              <a:t>Белок </a:t>
            </a:r>
            <a:r>
              <a:rPr lang="en-US" sz="2400" dirty="0">
                <a:latin typeface="Bahnschrift" panose="020B0502040204020203" pitchFamily="34" charset="0"/>
              </a:rPr>
              <a:t>4EY7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82C19B9-1437-BF4B-378F-7B29205E70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801" b="7397"/>
          <a:stretch/>
        </p:blipFill>
        <p:spPr>
          <a:xfrm>
            <a:off x="4948990" y="2712465"/>
            <a:ext cx="6795334" cy="3914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12724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E8F91-CF4C-F0F1-FFC5-C5454A1F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Выбор мишени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7F078-E771-850C-E54D-A2B51E7D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23938"/>
            <a:ext cx="9895514" cy="23656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" panose="020B0502040204020203" pitchFamily="34" charset="0"/>
              </a:rPr>
              <a:t>Производятся и применяются в основном лекарства, направленные на </a:t>
            </a:r>
            <a:r>
              <a:rPr lang="ru-RU" sz="2400" b="1" dirty="0">
                <a:latin typeface="Bahnschrift" panose="020B0502040204020203" pitchFamily="34" charset="0"/>
              </a:rPr>
              <a:t>одну</a:t>
            </a:r>
            <a:r>
              <a:rPr lang="ru-RU" sz="2400" dirty="0">
                <a:latin typeface="Bahnschrift" panose="020B0502040204020203" pitchFamily="34" charset="0"/>
              </a:rPr>
              <a:t> мишень (проверено, экон. эффективно, безопасно)</a:t>
            </a:r>
            <a:endParaRPr lang="en-US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400" dirty="0">
                <a:latin typeface="Bahnschrift" panose="020B0502040204020203" pitchFamily="34" charset="0"/>
              </a:rPr>
              <a:t>Тренд современных публикаций – </a:t>
            </a:r>
            <a:r>
              <a:rPr lang="ru-RU" sz="2400" dirty="0" err="1">
                <a:latin typeface="Bahnschrift" panose="020B0502040204020203" pitchFamily="34" charset="0"/>
              </a:rPr>
              <a:t>лиганды</a:t>
            </a:r>
            <a:r>
              <a:rPr lang="ru-RU" sz="2400" dirty="0">
                <a:latin typeface="Bahnschrift" panose="020B0502040204020203" pitchFamily="34" charset="0"/>
              </a:rPr>
              <a:t>, воздействующие на </a:t>
            </a:r>
            <a:r>
              <a:rPr lang="ru-RU" sz="2400" b="1" dirty="0">
                <a:latin typeface="Bahnschrift" panose="020B0502040204020203" pitchFamily="34" charset="0"/>
              </a:rPr>
              <a:t>несколько</a:t>
            </a:r>
            <a:r>
              <a:rPr lang="ru-RU" sz="2400" dirty="0">
                <a:latin typeface="Bahnschrift" panose="020B0502040204020203" pitchFamily="34" charset="0"/>
              </a:rPr>
              <a:t> мишеней</a:t>
            </a:r>
          </a:p>
          <a:p>
            <a:pPr marL="0" indent="0" algn="ctr">
              <a:buNone/>
            </a:pPr>
            <a:r>
              <a:rPr lang="ru-RU" sz="2400" dirty="0">
                <a:latin typeface="Bahnschrift" panose="020B0502040204020203" pitchFamily="34" charset="0"/>
              </a:rPr>
              <a:t>Берем мишени </a:t>
            </a:r>
            <a:r>
              <a:rPr lang="en-US" sz="2400" dirty="0" err="1">
                <a:latin typeface="Bahnschrift" panose="020B0502040204020203" pitchFamily="34" charset="0"/>
              </a:rPr>
              <a:t>AChE</a:t>
            </a:r>
            <a:r>
              <a:rPr lang="en-US" sz="2400" dirty="0">
                <a:latin typeface="Bahnschrift" panose="020B0502040204020203" pitchFamily="34" charset="0"/>
              </a:rPr>
              <a:t> </a:t>
            </a:r>
            <a:r>
              <a:rPr lang="ru-RU" sz="2400" dirty="0">
                <a:latin typeface="Bahnschrift" panose="020B0502040204020203" pitchFamily="34" charset="0"/>
              </a:rPr>
              <a:t>и </a:t>
            </a:r>
            <a:r>
              <a:rPr lang="en-US" sz="2400" dirty="0">
                <a:latin typeface="Bahnschrift" panose="020B0502040204020203" pitchFamily="34" charset="0"/>
              </a:rPr>
              <a:t>BACE1: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3D3767FF-446F-849D-0A6B-5077F026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8524470"/>
              </p:ext>
            </p:extLst>
          </p:nvPr>
        </p:nvGraphicFramePr>
        <p:xfrm>
          <a:off x="1145097" y="3879565"/>
          <a:ext cx="9542478" cy="2728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71239">
                  <a:extLst>
                    <a:ext uri="{9D8B030D-6E8A-4147-A177-3AD203B41FA5}">
                      <a16:colId xmlns:a16="http://schemas.microsoft.com/office/drawing/2014/main" val="136895860"/>
                    </a:ext>
                  </a:extLst>
                </a:gridCol>
                <a:gridCol w="4771239">
                  <a:extLst>
                    <a:ext uri="{9D8B030D-6E8A-4147-A177-3AD203B41FA5}">
                      <a16:colId xmlns:a16="http://schemas.microsoft.com/office/drawing/2014/main" val="151397423"/>
                    </a:ext>
                  </a:extLst>
                </a:gridCol>
              </a:tblGrid>
              <a:tr h="682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>
                          <a:latin typeface="Bahnschrift" panose="020B0502040204020203" pitchFamily="34" charset="0"/>
                        </a:rPr>
                        <a:t>BACE1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="1" dirty="0" err="1">
                          <a:latin typeface="Bahnschrift" panose="020B0502040204020203" pitchFamily="34" charset="0"/>
                        </a:rPr>
                        <a:t>AChE</a:t>
                      </a:r>
                      <a:endParaRPr lang="en-US" sz="2400" b="1" dirty="0">
                        <a:latin typeface="Bahnschrift" panose="020B050204020402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5361041"/>
                  </a:ext>
                </a:extLst>
              </a:tr>
              <a:tr h="6820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Bahnschrift" panose="020B0502040204020203" pitchFamily="34" charset="0"/>
                        </a:rPr>
                        <a:t>Основа </a:t>
                      </a:r>
                      <a:r>
                        <a:rPr lang="ru-RU" sz="2400" b="1" dirty="0">
                          <a:latin typeface="Bahnschrift" panose="020B0502040204020203" pitchFamily="34" charset="0"/>
                        </a:rPr>
                        <a:t>амилоидной гипотезы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 err="1">
                          <a:latin typeface="Bahnschrift" panose="020B0502040204020203" pitchFamily="34" charset="0"/>
                        </a:rPr>
                        <a:t>Симпт</a:t>
                      </a:r>
                      <a:r>
                        <a:rPr lang="ru-RU" sz="2400" dirty="0">
                          <a:latin typeface="Bahnschrift" panose="020B0502040204020203" pitchFamily="34" charset="0"/>
                        </a:rPr>
                        <a:t>. терапия БА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56155881"/>
                  </a:ext>
                </a:extLst>
              </a:tr>
              <a:tr h="68205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Bahnschrift" panose="020B0502040204020203" pitchFamily="34" charset="0"/>
                        </a:rPr>
                        <a:t>Огромные выборки молекул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38111"/>
                  </a:ext>
                </a:extLst>
              </a:tr>
              <a:tr h="682053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dirty="0">
                          <a:latin typeface="Bahnschrift" panose="020B0502040204020203" pitchFamily="34" charset="0"/>
                        </a:rPr>
                        <a:t>Хорошо исследованы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8622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95721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E8F91-CF4C-F0F1-FFC5-C5454A1F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Источники данных</a:t>
            </a:r>
          </a:p>
        </p:txBody>
      </p:sp>
      <p:pic>
        <p:nvPicPr>
          <p:cNvPr id="1026" name="Picture 2" descr="ChEMBL is 10 years old in 2019!">
            <a:extLst>
              <a:ext uri="{FF2B5EF4-FFF2-40B4-BE49-F238E27FC236}">
                <a16:creationId xmlns:a16="http://schemas.microsoft.com/office/drawing/2014/main" id="{84367D15-CA4D-FEE5-BC42-7017CE1B41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3809" y="2191162"/>
            <a:ext cx="5028239" cy="1352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indingDB Dataset | Papers With Code">
            <a:extLst>
              <a:ext uri="{FF2B5EF4-FFF2-40B4-BE49-F238E27FC236}">
                <a16:creationId xmlns:a16="http://schemas.microsoft.com/office/drawing/2014/main" id="{EF9A2AFE-75E9-F5D7-0433-0EF3DE6616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409" y="3806328"/>
            <a:ext cx="4060745" cy="22610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095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E8F91-CF4C-F0F1-FFC5-C5454A1F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Предобработка данных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7F078-E771-850C-E54D-A2B51E7D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515599" cy="435133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Берем </a:t>
            </a:r>
            <a:r>
              <a:rPr lang="en-US" sz="2400" dirty="0">
                <a:latin typeface="Bahnschrift" panose="020B0502040204020203" pitchFamily="34" charset="0"/>
              </a:rPr>
              <a:t>Ki </a:t>
            </a:r>
            <a:r>
              <a:rPr lang="ru-RU" sz="2400" dirty="0">
                <a:latin typeface="Bahnschrift" panose="020B0502040204020203" pitchFamily="34" charset="0"/>
              </a:rPr>
              <a:t>и </a:t>
            </a:r>
            <a:r>
              <a:rPr lang="en-US" sz="2400" dirty="0">
                <a:latin typeface="Bahnschrift" panose="020B0502040204020203" pitchFamily="34" charset="0"/>
              </a:rPr>
              <a:t>IC50, </a:t>
            </a:r>
            <a:r>
              <a:rPr lang="ru-RU" sz="2400" dirty="0">
                <a:latin typeface="Bahnschrift" panose="020B0502040204020203" pitchFamily="34" charset="0"/>
              </a:rPr>
              <a:t>преобразуем в </a:t>
            </a:r>
            <a:r>
              <a:rPr lang="ru-RU" sz="2400" dirty="0" err="1">
                <a:latin typeface="Bahnschrift" panose="020B0502040204020203" pitchFamily="34" charset="0"/>
              </a:rPr>
              <a:t>нМ</a:t>
            </a:r>
            <a:r>
              <a:rPr lang="ru-RU" sz="2400" dirty="0">
                <a:latin typeface="Bahnschrift" panose="020B0502040204020203" pitchFamily="34" charset="0"/>
              </a:rPr>
              <a:t>, логарифмируем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Канонизируем </a:t>
            </a:r>
            <a:r>
              <a:rPr lang="en-US" sz="2400" dirty="0">
                <a:latin typeface="Bahnschrift" panose="020B0502040204020203" pitchFamily="34" charset="0"/>
              </a:rPr>
              <a:t>Smiles</a:t>
            </a:r>
            <a:endParaRPr lang="ru-RU" sz="24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Удаляем дубликаты (при нескольких замерах предпочитаем </a:t>
            </a:r>
            <a:r>
              <a:rPr lang="en-US" sz="2400" dirty="0">
                <a:latin typeface="Bahnschrift" panose="020B0502040204020203" pitchFamily="34" charset="0"/>
              </a:rPr>
              <a:t>Ki</a:t>
            </a:r>
            <a:r>
              <a:rPr lang="ru-RU" sz="2400" dirty="0">
                <a:latin typeface="Bahnschrift" panose="020B0502040204020203" pitchFamily="34" charset="0"/>
              </a:rPr>
              <a:t> и берем медианное значение)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Отбираем признаки при помощи </a:t>
            </a:r>
            <a:r>
              <a:rPr lang="en-US" sz="2400" dirty="0">
                <a:latin typeface="Bahnschrift" panose="020B0502040204020203" pitchFamily="34" charset="0"/>
              </a:rPr>
              <a:t>RFECV</a:t>
            </a:r>
            <a:endParaRPr lang="ru-RU" sz="24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24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400" b="1" dirty="0">
                <a:latin typeface="Bahnschrift" panose="020B0502040204020203" pitchFamily="34" charset="0"/>
              </a:rPr>
              <a:t>Итог:</a:t>
            </a:r>
          </a:p>
          <a:p>
            <a:r>
              <a:rPr lang="ru-RU" sz="2400" dirty="0">
                <a:latin typeface="Bahnschrift" panose="020B0502040204020203" pitchFamily="34" charset="0"/>
              </a:rPr>
              <a:t>22 тыс. строк по </a:t>
            </a:r>
            <a:r>
              <a:rPr lang="en-US" sz="2400" dirty="0">
                <a:latin typeface="Bahnschrift" panose="020B0502040204020203" pitchFamily="34" charset="0"/>
              </a:rPr>
              <a:t>BACE1</a:t>
            </a:r>
          </a:p>
          <a:p>
            <a:r>
              <a:rPr lang="en-US" sz="2400" dirty="0">
                <a:latin typeface="Bahnschrift" panose="020B0502040204020203" pitchFamily="34" charset="0"/>
              </a:rPr>
              <a:t>14 </a:t>
            </a:r>
            <a:r>
              <a:rPr lang="ru-RU" sz="2400" dirty="0">
                <a:latin typeface="Bahnschrift" panose="020B0502040204020203" pitchFamily="34" charset="0"/>
              </a:rPr>
              <a:t>тыс. строк по </a:t>
            </a:r>
            <a:r>
              <a:rPr lang="en-US" sz="2400" dirty="0" err="1">
                <a:latin typeface="Bahnschrift" panose="020B0502040204020203" pitchFamily="34" charset="0"/>
              </a:rPr>
              <a:t>AChE</a:t>
            </a:r>
            <a:endParaRPr lang="ru-RU" sz="24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endParaRPr lang="ru-R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62134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E8F91-CF4C-F0F1-FFC5-C5454A1F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Модели</a:t>
            </a:r>
            <a:r>
              <a:rPr lang="en-US" dirty="0">
                <a:latin typeface="Bahnschrift" panose="020B0502040204020203" pitchFamily="34" charset="0"/>
              </a:rPr>
              <a:t> </a:t>
            </a:r>
            <a:r>
              <a:rPr lang="ru-RU" dirty="0">
                <a:latin typeface="Bahnschrift" panose="020B0502040204020203" pitchFamily="34" charset="0"/>
              </a:rPr>
              <a:t>МО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7F078-E771-850C-E54D-A2B51E7D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00725" cy="119062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" panose="020B0502040204020203" pitchFamily="34" charset="0"/>
              </a:rPr>
              <a:t>Градиентный </a:t>
            </a:r>
            <a:r>
              <a:rPr lang="ru-RU" sz="2400" dirty="0" err="1">
                <a:latin typeface="Bahnschrift" panose="020B0502040204020203" pitchFamily="34" charset="0"/>
              </a:rPr>
              <a:t>бустинг</a:t>
            </a:r>
            <a:endParaRPr lang="ru-RU" sz="2400" dirty="0">
              <a:latin typeface="Bahnschrift" panose="020B0502040204020203" pitchFamily="34" charset="0"/>
            </a:endParaRPr>
          </a:p>
          <a:p>
            <a:endParaRPr lang="ru-RU" sz="2400" dirty="0">
              <a:latin typeface="Bahnschrift" panose="020B0502040204020203" pitchFamily="34" charset="0"/>
            </a:endParaRPr>
          </a:p>
          <a:p>
            <a:endParaRPr lang="ru-RU" sz="2400" dirty="0">
              <a:latin typeface="Bahnschrift" panose="020B0502040204020203" pitchFamily="34" charset="0"/>
            </a:endParaRPr>
          </a:p>
          <a:p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9B80111-1222-4C25-65E3-9984C03936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411" y="1655797"/>
            <a:ext cx="1899389" cy="853115"/>
          </a:xfrm>
          <a:prstGeom prst="rect">
            <a:avLst/>
          </a:prstGeom>
        </p:spPr>
      </p:pic>
      <p:sp>
        <p:nvSpPr>
          <p:cNvPr id="6" name="Объект 2">
            <a:extLst>
              <a:ext uri="{FF2B5EF4-FFF2-40B4-BE49-F238E27FC236}">
                <a16:creationId xmlns:a16="http://schemas.microsoft.com/office/drawing/2014/main" id="{EAED69FB-F181-11B6-49B1-D7C9F1813F95}"/>
              </a:ext>
            </a:extLst>
          </p:cNvPr>
          <p:cNvSpPr txBox="1">
            <a:spLocks/>
          </p:cNvSpPr>
          <p:nvPr/>
        </p:nvSpPr>
        <p:spPr>
          <a:xfrm>
            <a:off x="655641" y="2779981"/>
            <a:ext cx="5071845" cy="18729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Bahnschrift" panose="020B0502040204020203" pitchFamily="34" charset="0"/>
              </a:rPr>
              <a:t>Метрики на </a:t>
            </a:r>
            <a:r>
              <a:rPr lang="en-US" sz="2400" b="1" dirty="0">
                <a:latin typeface="Bahnschrift" panose="020B0502040204020203" pitchFamily="34" charset="0"/>
              </a:rPr>
              <a:t>BACE1</a:t>
            </a:r>
          </a:p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MAE: 0.5228</a:t>
            </a:r>
          </a:p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RMSE: 0.7098</a:t>
            </a:r>
          </a:p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R2: 0.7067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sp>
        <p:nvSpPr>
          <p:cNvPr id="9" name="Объект 2">
            <a:extLst>
              <a:ext uri="{FF2B5EF4-FFF2-40B4-BE49-F238E27FC236}">
                <a16:creationId xmlns:a16="http://schemas.microsoft.com/office/drawing/2014/main" id="{726696CE-C86C-4AC0-D206-FFD48BC263E5}"/>
              </a:ext>
            </a:extLst>
          </p:cNvPr>
          <p:cNvSpPr txBox="1">
            <a:spLocks/>
          </p:cNvSpPr>
          <p:nvPr/>
        </p:nvSpPr>
        <p:spPr>
          <a:xfrm>
            <a:off x="655642" y="4924040"/>
            <a:ext cx="5071845" cy="1872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sz="2400" b="1" dirty="0">
                <a:latin typeface="Bahnschrift" panose="020B0502040204020203" pitchFamily="34" charset="0"/>
              </a:rPr>
              <a:t>Метрики на </a:t>
            </a:r>
            <a:r>
              <a:rPr lang="en-US" sz="2400" b="1" dirty="0" err="1">
                <a:latin typeface="Bahnschrift" panose="020B0502040204020203" pitchFamily="34" charset="0"/>
              </a:rPr>
              <a:t>AchE</a:t>
            </a:r>
            <a:endParaRPr lang="en-US" sz="2400" b="1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pt-BR" sz="2400" dirty="0">
                <a:latin typeface="Bahnschrift" panose="020B0502040204020203" pitchFamily="34" charset="0"/>
              </a:rPr>
              <a:t>MAE: 0.5300</a:t>
            </a:r>
          </a:p>
          <a:p>
            <a:pPr marL="0" indent="0">
              <a:buNone/>
            </a:pPr>
            <a:r>
              <a:rPr lang="pt-BR" sz="2400" dirty="0">
                <a:latin typeface="Bahnschrift" panose="020B0502040204020203" pitchFamily="34" charset="0"/>
              </a:rPr>
              <a:t>RMSE: 0.7398</a:t>
            </a:r>
          </a:p>
          <a:p>
            <a:pPr marL="0" indent="0">
              <a:buNone/>
            </a:pPr>
            <a:r>
              <a:rPr lang="pt-BR" sz="2400" dirty="0">
                <a:latin typeface="Bahnschrift" panose="020B0502040204020203" pitchFamily="34" charset="0"/>
              </a:rPr>
              <a:t>R2: 0.7768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66CC8804-1DE3-A5BD-CA8E-E4E4FF6657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521" y="116681"/>
            <a:ext cx="5461444" cy="2656668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6F749273-4A86-5A94-3ECB-2D914CD06E3C}"/>
              </a:ext>
            </a:extLst>
          </p:cNvPr>
          <p:cNvSpPr txBox="1">
            <a:spLocks/>
          </p:cNvSpPr>
          <p:nvPr/>
        </p:nvSpPr>
        <p:spPr>
          <a:xfrm>
            <a:off x="7120154" y="2830407"/>
            <a:ext cx="4976811" cy="496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Bahnschrift" panose="020B0502040204020203" pitchFamily="34" charset="0"/>
              </a:rPr>
              <a:t>BACE1</a:t>
            </a:r>
            <a:endParaRPr lang="ru-RU" sz="2400" dirty="0">
              <a:latin typeface="Bahnschrift" panose="020B0502040204020203" pitchFamily="34" charset="0"/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AAC74EB-343A-247F-E55C-60FE2E2274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3676659"/>
            <a:ext cx="6042374" cy="2572543"/>
          </a:xfrm>
          <a:prstGeom prst="rect">
            <a:avLst/>
          </a:prstGeom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F3C89262-7E0A-8458-69CF-64C1A7767862}"/>
              </a:ext>
            </a:extLst>
          </p:cNvPr>
          <p:cNvSpPr txBox="1">
            <a:spLocks/>
          </p:cNvSpPr>
          <p:nvPr/>
        </p:nvSpPr>
        <p:spPr>
          <a:xfrm>
            <a:off x="7167554" y="6244431"/>
            <a:ext cx="4976811" cy="496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latin typeface="Bahnschrift" panose="020B0502040204020203" pitchFamily="34" charset="0"/>
              </a:rPr>
              <a:t>AChE</a:t>
            </a:r>
            <a:endParaRPr lang="ru-R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59939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E8F91-CF4C-F0F1-FFC5-C5454A1F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Генерация молекул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7F078-E771-850C-E54D-A2B51E7D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2557" y="2618762"/>
            <a:ext cx="4654492" cy="38741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Плюсы: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Простота настройки</a:t>
            </a:r>
          </a:p>
          <a:p>
            <a:pPr marL="0" indent="0">
              <a:buNone/>
            </a:pPr>
            <a:endParaRPr lang="ru-RU" sz="2000" dirty="0">
              <a:latin typeface="Bahnschrift" panose="020B0502040204020203" pitchFamily="34" charset="0"/>
            </a:endParaRPr>
          </a:p>
          <a:p>
            <a:pPr marL="0" indent="0">
              <a:buNone/>
            </a:pPr>
            <a:r>
              <a:rPr lang="ru-RU" sz="2000" b="1" dirty="0">
                <a:solidFill>
                  <a:srgbClr val="C00000"/>
                </a:solidFill>
                <a:latin typeface="Bahnschrift" panose="020B0502040204020203" pitchFamily="34" charset="0"/>
              </a:rPr>
              <a:t>Минусы:</a:t>
            </a:r>
          </a:p>
          <a:p>
            <a:r>
              <a:rPr lang="en-US" sz="2000" dirty="0">
                <a:latin typeface="Bahnschrift" panose="020B0502040204020203" pitchFamily="34" charset="0"/>
              </a:rPr>
              <a:t>&lt;50 </a:t>
            </a:r>
            <a:r>
              <a:rPr lang="ru-RU" sz="2000" dirty="0">
                <a:latin typeface="Bahnschrift" panose="020B0502040204020203" pitchFamily="34" charset="0"/>
              </a:rPr>
              <a:t>мол. за прогон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10-50% мусора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Однообразные молекулы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Скорость работы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4A4E55F-D4E0-9332-D727-A5290316D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9713" y="1617232"/>
            <a:ext cx="3314243" cy="854616"/>
          </a:xfrm>
          <a:prstGeom prst="rect">
            <a:avLst/>
          </a:prstGeom>
        </p:spPr>
      </p:pic>
      <p:pic>
        <p:nvPicPr>
          <p:cNvPr id="3074" name="Picture 2" descr="DeepSeek AI by APIpie: Overview &amp; Key Features | APIpie">
            <a:extLst>
              <a:ext uri="{FF2B5EF4-FFF2-40B4-BE49-F238E27FC236}">
                <a16:creationId xmlns:a16="http://schemas.microsoft.com/office/drawing/2014/main" id="{2E8728E4-E4A6-AABF-2BDD-1006C2C8E5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8378" y="1617232"/>
            <a:ext cx="3434406" cy="731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Объект 2">
            <a:extLst>
              <a:ext uri="{FF2B5EF4-FFF2-40B4-BE49-F238E27FC236}">
                <a16:creationId xmlns:a16="http://schemas.microsoft.com/office/drawing/2014/main" id="{AC3F8EF3-07A1-D168-D401-9CEEF51C13C9}"/>
              </a:ext>
            </a:extLst>
          </p:cNvPr>
          <p:cNvSpPr txBox="1">
            <a:spLocks/>
          </p:cNvSpPr>
          <p:nvPr/>
        </p:nvSpPr>
        <p:spPr>
          <a:xfrm>
            <a:off x="7109670" y="2618761"/>
            <a:ext cx="4654492" cy="41763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chemeClr val="accent6">
                    <a:lumMod val="75000"/>
                  </a:schemeClr>
                </a:solidFill>
                <a:latin typeface="Bahnschrift" panose="020B0502040204020203" pitchFamily="34" charset="0"/>
              </a:rPr>
              <a:t>Плюсы: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Много мол. за прогон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0% мусора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Разнообразные молекулы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Скорость работы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Выпущена</a:t>
            </a:r>
            <a:r>
              <a:rPr lang="en-US" sz="2000" dirty="0">
                <a:latin typeface="Bahnschrift" panose="020B0502040204020203" pitchFamily="34" charset="0"/>
              </a:rPr>
              <a:t> AstraZeneca</a:t>
            </a:r>
            <a:r>
              <a:rPr lang="ru-RU" sz="2000" dirty="0">
                <a:latin typeface="Bahnschrift" panose="020B0502040204020203" pitchFamily="34" charset="0"/>
              </a:rPr>
              <a:t> в 2024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000" b="1" dirty="0">
              <a:solidFill>
                <a:srgbClr val="C00000"/>
              </a:solidFill>
              <a:latin typeface="Bahnschrift" panose="020B0502040204020203" pitchFamily="34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ru-RU" sz="2000" b="1" dirty="0">
                <a:solidFill>
                  <a:srgbClr val="C00000"/>
                </a:solidFill>
                <a:latin typeface="Bahnschrift" panose="020B0502040204020203" pitchFamily="34" charset="0"/>
              </a:rPr>
              <a:t>Минусы:</a:t>
            </a:r>
          </a:p>
          <a:p>
            <a:r>
              <a:rPr lang="ru-RU" sz="2000" dirty="0">
                <a:latin typeface="Bahnschrift" panose="020B0502040204020203" pitchFamily="34" charset="0"/>
              </a:rPr>
              <a:t>Сложность настройки</a:t>
            </a:r>
          </a:p>
        </p:txBody>
      </p:sp>
    </p:spTree>
    <p:extLst>
      <p:ext uri="{BB962C8B-B14F-4D97-AF65-F5344CB8AC3E}">
        <p14:creationId xmlns:p14="http://schemas.microsoft.com/office/powerpoint/2010/main" val="9810607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E8F91-CF4C-F0F1-FFC5-C5454A1F9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Отбор молекул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7F078-E771-850C-E54D-A2B51E7D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94339" cy="480167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Bahnschrift" panose="020B0502040204020203" pitchFamily="34" charset="0"/>
              </a:rPr>
              <a:t>Основные метрики: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400" dirty="0">
                <a:latin typeface="Bahnschrift" panose="020B0502040204020203" pitchFamily="34" charset="0"/>
              </a:rPr>
              <a:t>Активность</a:t>
            </a:r>
            <a:r>
              <a:rPr lang="en-US" sz="2400" dirty="0">
                <a:latin typeface="Bahnschrift" panose="020B0502040204020203" pitchFamily="34" charset="0"/>
              </a:rPr>
              <a:t> &gt;5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hnschrift" panose="020B0502040204020203" pitchFamily="34" charset="0"/>
              </a:rPr>
              <a:t>SA &lt;6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hnschrift" panose="020B0502040204020203" pitchFamily="34" charset="0"/>
              </a:rPr>
              <a:t>QED &gt;0.6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hnschrift" panose="020B0502040204020203" pitchFamily="34" charset="0"/>
              </a:rPr>
              <a:t>Lipinski</a:t>
            </a:r>
            <a:r>
              <a:rPr lang="ru-RU" sz="2400" dirty="0"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violations &lt;= 1</a:t>
            </a:r>
            <a:endParaRPr lang="ru-RU" sz="24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Bahnschrift" panose="020B0502040204020203" pitchFamily="34" charset="0"/>
              </a:rPr>
              <a:t>Brenk</a:t>
            </a:r>
            <a:r>
              <a:rPr lang="en-US" sz="2400" dirty="0">
                <a:latin typeface="Bahnschrift" panose="020B0502040204020203" pitchFamily="34" charset="0"/>
              </a:rPr>
              <a:t> alerts</a:t>
            </a:r>
            <a:r>
              <a:rPr lang="ru-RU" sz="2400" dirty="0"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= 0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hnschrift" panose="020B0502040204020203" pitchFamily="34" charset="0"/>
              </a:rPr>
              <a:t>ADME/BBB</a:t>
            </a:r>
            <a:r>
              <a:rPr lang="ru-RU" sz="2400" dirty="0">
                <a:latin typeface="Bahnschrift" panose="020B0502040204020203" pitchFamily="34" charset="0"/>
              </a:rPr>
              <a:t> профиль</a:t>
            </a:r>
          </a:p>
        </p:txBody>
      </p:sp>
      <p:sp>
        <p:nvSpPr>
          <p:cNvPr id="5" name="Объект 2">
            <a:extLst>
              <a:ext uri="{FF2B5EF4-FFF2-40B4-BE49-F238E27FC236}">
                <a16:creationId xmlns:a16="http://schemas.microsoft.com/office/drawing/2014/main" id="{D8211738-9811-B11E-EC06-8B593C50B9E6}"/>
              </a:ext>
            </a:extLst>
          </p:cNvPr>
          <p:cNvSpPr txBox="1">
            <a:spLocks/>
          </p:cNvSpPr>
          <p:nvPr/>
        </p:nvSpPr>
        <p:spPr>
          <a:xfrm>
            <a:off x="6096001" y="1825625"/>
            <a:ext cx="5295550" cy="48016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b="1" dirty="0">
                <a:latin typeface="Bahnschrift" panose="020B0502040204020203" pitchFamily="34" charset="0"/>
              </a:rPr>
              <a:t>Дополнительные:</a:t>
            </a:r>
            <a:endParaRPr lang="en-US" sz="2400" b="1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 err="1">
                <a:latin typeface="Bahnschrift" panose="020B0502040204020203" pitchFamily="34" charset="0"/>
              </a:rPr>
              <a:t>hERG</a:t>
            </a:r>
            <a:r>
              <a:rPr lang="ru-RU" sz="2400" dirty="0"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alert</a:t>
            </a:r>
            <a:endParaRPr lang="ru-RU" sz="24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hnschrift" panose="020B0502040204020203" pitchFamily="34" charset="0"/>
              </a:rPr>
              <a:t>PAINS</a:t>
            </a:r>
            <a:r>
              <a:rPr lang="ru-RU" sz="2400" dirty="0">
                <a:latin typeface="Bahnschrift" panose="020B0502040204020203" pitchFamily="34" charset="0"/>
              </a:rPr>
              <a:t> </a:t>
            </a:r>
            <a:r>
              <a:rPr lang="en-US" sz="2400" dirty="0">
                <a:latin typeface="Bahnschrift" panose="020B0502040204020203" pitchFamily="34" charset="0"/>
              </a:rPr>
              <a:t>alert</a:t>
            </a:r>
            <a:endParaRPr lang="ru-RU" sz="2400" dirty="0">
              <a:latin typeface="Bahnschrift" panose="020B0502040204020203" pitchFamily="34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400" dirty="0">
                <a:latin typeface="Bahnschrift" panose="020B0502040204020203" pitchFamily="34" charset="0"/>
              </a:rPr>
              <a:t>AD</a:t>
            </a:r>
            <a:r>
              <a:rPr lang="ru-RU" sz="2400" dirty="0">
                <a:latin typeface="Bahnschrift" panose="020B0502040204020203" pitchFamily="34" charset="0"/>
              </a:rPr>
              <a:t> </a:t>
            </a:r>
            <a:r>
              <a:rPr lang="ru-RU" sz="2400" dirty="0" err="1">
                <a:latin typeface="Bahnschrift" panose="020B0502040204020203" pitchFamily="34" charset="0"/>
              </a:rPr>
              <a:t>чекер</a:t>
            </a:r>
            <a:endParaRPr lang="ru-R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325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F0BD51F-0AF3-0086-6118-73350398B3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4495" y="1177825"/>
            <a:ext cx="2452687" cy="2061771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E8F91-CF4C-F0F1-FFC5-C5454A1F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52219"/>
            <a:ext cx="10515600" cy="1325563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Итоги </a:t>
            </a:r>
            <a:r>
              <a:rPr lang="en-US" sz="4400" dirty="0" err="1">
                <a:latin typeface="Bahnschrift" panose="020B0502040204020203" pitchFamily="34" charset="0"/>
              </a:rPr>
              <a:t>Deepseek</a:t>
            </a:r>
            <a:endParaRPr lang="ru-RU" dirty="0">
              <a:latin typeface="Bahnschrift" panose="020B0502040204020203" pitchFamily="34" charset="0"/>
            </a:endParaRPr>
          </a:p>
        </p:txBody>
      </p:sp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8519714B-F42C-54E2-BF3A-0E0CE6FA6F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11242"/>
              </p:ext>
            </p:extLst>
          </p:nvPr>
        </p:nvGraphicFramePr>
        <p:xfrm>
          <a:off x="838200" y="3853218"/>
          <a:ext cx="10515600" cy="27736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469784133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9355894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958516436"/>
                    </a:ext>
                  </a:extLst>
                </a:gridCol>
              </a:tblGrid>
              <a:tr h="324326">
                <a:tc>
                  <a:txBody>
                    <a:bodyPr/>
                    <a:lstStyle/>
                    <a:p>
                      <a:r>
                        <a:rPr lang="ru-RU" sz="2000" b="1" dirty="0"/>
                        <a:t>Показатель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1" dirty="0"/>
                        <a:t>Значение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1"/>
                        <a:t>Оценка</a:t>
                      </a:r>
                      <a:endParaRPr lang="ru-RU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64609946"/>
                  </a:ext>
                </a:extLst>
              </a:tr>
              <a:tr h="324326">
                <a:tc>
                  <a:txBody>
                    <a:bodyPr/>
                    <a:lstStyle/>
                    <a:p>
                      <a:r>
                        <a:rPr lang="en-US" sz="2000" b="1"/>
                        <a:t>BACE1 </a:t>
                      </a:r>
                      <a:r>
                        <a:rPr lang="ru-RU" sz="2000" b="1"/>
                        <a:t>активность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5.83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07006570"/>
                  </a:ext>
                </a:extLst>
              </a:tr>
              <a:tr h="324326">
                <a:tc>
                  <a:txBody>
                    <a:bodyPr/>
                    <a:lstStyle/>
                    <a:p>
                      <a:r>
                        <a:rPr lang="en-US" sz="2000" b="1"/>
                        <a:t>AChE </a:t>
                      </a:r>
                      <a:r>
                        <a:rPr lang="ru-RU" sz="2000" b="1"/>
                        <a:t>активность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6.09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8211635"/>
                  </a:ext>
                </a:extLst>
              </a:tr>
              <a:tr h="324326">
                <a:tc>
                  <a:txBody>
                    <a:bodyPr/>
                    <a:lstStyle/>
                    <a:p>
                      <a:r>
                        <a:rPr lang="en-US" sz="2000" b="1" dirty="0"/>
                        <a:t>SA</a:t>
                      </a:r>
                      <a:r>
                        <a:rPr lang="ru-RU" sz="2000" b="1" dirty="0"/>
                        <a:t> </a:t>
                      </a:r>
                      <a:r>
                        <a:rPr lang="en-US" sz="2000" b="1" dirty="0"/>
                        <a:t>(</a:t>
                      </a:r>
                      <a:r>
                        <a:rPr lang="ru-RU" sz="2000" b="1" dirty="0" err="1"/>
                        <a:t>синт</a:t>
                      </a:r>
                      <a:r>
                        <a:rPr lang="ru-RU" sz="2000" b="1" dirty="0"/>
                        <a:t>. доступность)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1.46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хорошая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36565458"/>
                  </a:ext>
                </a:extLst>
              </a:tr>
              <a:tr h="324326">
                <a:tc>
                  <a:txBody>
                    <a:bodyPr/>
                    <a:lstStyle/>
                    <a:p>
                      <a:r>
                        <a:rPr lang="en-US" sz="2000" b="1"/>
                        <a:t>QED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0.94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128596"/>
                  </a:ext>
                </a:extLst>
              </a:tr>
              <a:tr h="324326">
                <a:tc>
                  <a:txBody>
                    <a:bodyPr/>
                    <a:lstStyle/>
                    <a:p>
                      <a:r>
                        <a:rPr lang="en-US" sz="2000" b="1" dirty="0"/>
                        <a:t>BBB </a:t>
                      </a:r>
                      <a:r>
                        <a:rPr lang="ru-RU" sz="2000" b="1" dirty="0"/>
                        <a:t>проникновение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✅ проникает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01887969"/>
                  </a:ext>
                </a:extLst>
              </a:tr>
              <a:tr h="324326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hERG</a:t>
                      </a:r>
                      <a:r>
                        <a:rPr lang="en-US" sz="2000" b="1" dirty="0"/>
                        <a:t> alert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❌ есть риск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5898473"/>
                  </a:ext>
                </a:extLst>
              </a:tr>
            </a:tbl>
          </a:graphicData>
        </a:graphic>
      </p:graphicFrame>
      <p:sp>
        <p:nvSpPr>
          <p:cNvPr id="15" name="Объект 2">
            <a:extLst>
              <a:ext uri="{FF2B5EF4-FFF2-40B4-BE49-F238E27FC236}">
                <a16:creationId xmlns:a16="http://schemas.microsoft.com/office/drawing/2014/main" id="{33B6F2FE-9FA1-C832-650A-CFB456E42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90888"/>
            <a:ext cx="10515600" cy="323155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dirty="0">
                <a:latin typeface="Bahnschrift" panose="020B0502040204020203" pitchFamily="34" charset="0"/>
              </a:rPr>
              <a:t>1 молекула из </a:t>
            </a:r>
            <a:r>
              <a:rPr lang="en-US" sz="2400" dirty="0">
                <a:latin typeface="Bahnschrift" panose="020B0502040204020203" pitchFamily="34" charset="0"/>
              </a:rPr>
              <a:t>~</a:t>
            </a:r>
            <a:r>
              <a:rPr lang="ru-RU" sz="2400" dirty="0">
                <a:latin typeface="Bahnschrift" panose="020B0502040204020203" pitchFamily="34" charset="0"/>
              </a:rPr>
              <a:t>400</a:t>
            </a: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Bahnschrift" panose="020B0502040204020203" pitchFamily="34" charset="0"/>
            </a:endParaRP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F71D8CC6-1E8A-6064-361A-91932D345E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81588" y="365125"/>
            <a:ext cx="3386136" cy="2479340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73C1122B-90F8-040F-5E8E-7BA0F84B3B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0125" y="365125"/>
            <a:ext cx="3452813" cy="2447714"/>
          </a:xfrm>
          <a:prstGeom prst="rect">
            <a:avLst/>
          </a:prstGeom>
        </p:spPr>
      </p:pic>
      <p:sp>
        <p:nvSpPr>
          <p:cNvPr id="20" name="Объект 2">
            <a:extLst>
              <a:ext uri="{FF2B5EF4-FFF2-40B4-BE49-F238E27FC236}">
                <a16:creationId xmlns:a16="http://schemas.microsoft.com/office/drawing/2014/main" id="{0758B980-FD4C-C6BB-641B-250FD793B0A2}"/>
              </a:ext>
            </a:extLst>
          </p:cNvPr>
          <p:cNvSpPr txBox="1">
            <a:spLocks/>
          </p:cNvSpPr>
          <p:nvPr/>
        </p:nvSpPr>
        <p:spPr>
          <a:xfrm>
            <a:off x="5419726" y="2830407"/>
            <a:ext cx="6677240" cy="496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latin typeface="Bahnschrift" panose="020B0502040204020203" pitchFamily="34" charset="0"/>
              </a:rPr>
              <a:t>AChE</a:t>
            </a:r>
            <a:r>
              <a:rPr lang="en-US" sz="2400" dirty="0">
                <a:latin typeface="Bahnschrift" panose="020B0502040204020203" pitchFamily="34" charset="0"/>
              </a:rPr>
              <a:t>, 4EY7                        BACE1, 1W51</a:t>
            </a:r>
            <a:endParaRPr lang="ru-R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9640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209562-7507-A7AF-D1A1-CDB3BA2D20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865" b="2546"/>
          <a:stretch/>
        </p:blipFill>
        <p:spPr>
          <a:xfrm>
            <a:off x="1412517" y="1025611"/>
            <a:ext cx="2645133" cy="2323929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9E8F91-CF4C-F0F1-FFC5-C5454A1F9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051" y="365125"/>
            <a:ext cx="5086350" cy="1325563"/>
          </a:xfrm>
        </p:spPr>
        <p:txBody>
          <a:bodyPr/>
          <a:lstStyle/>
          <a:p>
            <a:r>
              <a:rPr lang="ru-RU" dirty="0">
                <a:latin typeface="Bahnschrift" panose="020B0502040204020203" pitchFamily="34" charset="0"/>
              </a:rPr>
              <a:t>Итоги </a:t>
            </a:r>
            <a:r>
              <a:rPr lang="en-US" sz="4400" dirty="0">
                <a:latin typeface="Bahnschrift" panose="020B0502040204020203" pitchFamily="34" charset="0"/>
              </a:rPr>
              <a:t>Reinvent4</a:t>
            </a:r>
            <a:r>
              <a:rPr lang="ru-RU" sz="4400" dirty="0">
                <a:latin typeface="Bahnschrift" panose="020B0502040204020203" pitchFamily="34" charset="0"/>
              </a:rPr>
              <a:t>. Топ 1</a:t>
            </a:r>
            <a:endParaRPr lang="ru-RU" dirty="0">
              <a:latin typeface="Bahnschrift" panose="020B0502040204020203" pitchFamily="34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507F078-E771-850C-E54D-A2B51E7D3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27295"/>
            <a:ext cx="10515600" cy="31951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Bahnschrift" panose="020B0502040204020203" pitchFamily="34" charset="0"/>
              </a:rPr>
              <a:t>5</a:t>
            </a:r>
            <a:r>
              <a:rPr lang="ru-RU" sz="2400" dirty="0">
                <a:latin typeface="Bahnschrift" panose="020B0502040204020203" pitchFamily="34" charset="0"/>
              </a:rPr>
              <a:t>1 молекула из </a:t>
            </a:r>
            <a:r>
              <a:rPr lang="en-US" sz="2400" dirty="0">
                <a:latin typeface="Bahnschrift" panose="020B0502040204020203" pitchFamily="34" charset="0"/>
              </a:rPr>
              <a:t>~50000</a:t>
            </a:r>
            <a:endParaRPr lang="ru-RU" sz="2400" dirty="0">
              <a:latin typeface="Bahnschrift" panose="020B0502040204020203" pitchFamily="34" charset="0"/>
            </a:endParaRPr>
          </a:p>
          <a:p>
            <a:pPr marL="457200" indent="-457200">
              <a:buFont typeface="+mj-lt"/>
              <a:buAutoNum type="arabicPeriod"/>
            </a:pPr>
            <a:endParaRPr lang="en-US" sz="2400" dirty="0">
              <a:latin typeface="Bahnschrift" panose="020B0502040204020203" pitchFamily="34" charset="0"/>
            </a:endParaRPr>
          </a:p>
        </p:txBody>
      </p:sp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70EBEA88-71CD-DEC1-5302-AC0392BB2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748523"/>
              </p:ext>
            </p:extLst>
          </p:nvPr>
        </p:nvGraphicFramePr>
        <p:xfrm>
          <a:off x="838200" y="3830212"/>
          <a:ext cx="10515600" cy="2773680"/>
        </p:xfrm>
        <a:graphic>
          <a:graphicData uri="http://schemas.openxmlformats.org/drawingml/2006/table">
            <a:tbl>
              <a:tblPr>
                <a:tableStyleId>{3B4B98B0-60AC-42C2-AFA5-B58CD77FA1E5}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88378487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009319799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71867821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ru-RU" sz="2000" b="1" dirty="0"/>
                        <a:t>Показатель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1"/>
                        <a:t>Значение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b="1"/>
                        <a:t>Оценка</a:t>
                      </a:r>
                      <a:endParaRPr lang="ru-RU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43511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BACE1 </a:t>
                      </a:r>
                      <a:r>
                        <a:rPr lang="ru-RU" sz="2000" b="1"/>
                        <a:t>активность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6.55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0243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AChE </a:t>
                      </a:r>
                      <a:r>
                        <a:rPr lang="ru-RU" sz="2000" b="1"/>
                        <a:t>активность</a:t>
                      </a:r>
                      <a:endParaRPr lang="ru-RU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5.37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8792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SA</a:t>
                      </a:r>
                      <a:r>
                        <a:rPr lang="ru-RU" sz="2000" b="1" dirty="0"/>
                        <a:t> </a:t>
                      </a:r>
                      <a:r>
                        <a:rPr lang="en-US" sz="2000" b="1" dirty="0"/>
                        <a:t>(</a:t>
                      </a:r>
                      <a:r>
                        <a:rPr lang="ru-RU" sz="2000" b="1" dirty="0" err="1"/>
                        <a:t>синт</a:t>
                      </a:r>
                      <a:r>
                        <a:rPr lang="ru-RU" sz="2000" b="1" dirty="0"/>
                        <a:t>. доступность)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1.82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хорошая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378697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/>
                        <a:t>QED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0.84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/>
                        <a:t>✅ высокая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4939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/>
                        <a:t>BBB </a:t>
                      </a:r>
                      <a:r>
                        <a:rPr lang="ru-RU" sz="2000" b="1" dirty="0"/>
                        <a:t>проникновение</a:t>
                      </a:r>
                      <a:endParaRPr lang="ru-RU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✅ проникает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450867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2000" b="1" dirty="0" err="1"/>
                        <a:t>hERG</a:t>
                      </a:r>
                      <a:r>
                        <a:rPr lang="en-US" sz="2000" b="1" dirty="0"/>
                        <a:t> alert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True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sz="2000" dirty="0"/>
                        <a:t>❌ есть риск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4189461"/>
                  </a:ext>
                </a:extLst>
              </a:tr>
            </a:tbl>
          </a:graphicData>
        </a:graphic>
      </p:graphicFrame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918739-E894-D829-E53A-C174BD887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1694" y="365125"/>
            <a:ext cx="3270769" cy="2364411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1FD157FD-E60F-6306-DE5D-E394A41B9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0646" y="365125"/>
            <a:ext cx="3275520" cy="2364411"/>
          </a:xfrm>
          <a:prstGeom prst="rect">
            <a:avLst/>
          </a:prstGeom>
        </p:spPr>
      </p:pic>
      <p:sp>
        <p:nvSpPr>
          <p:cNvPr id="15" name="Объект 2">
            <a:extLst>
              <a:ext uri="{FF2B5EF4-FFF2-40B4-BE49-F238E27FC236}">
                <a16:creationId xmlns:a16="http://schemas.microsoft.com/office/drawing/2014/main" id="{590F54A4-1B0F-CA93-1C3F-1D3A5BBA5BE4}"/>
              </a:ext>
            </a:extLst>
          </p:cNvPr>
          <p:cNvSpPr txBox="1">
            <a:spLocks/>
          </p:cNvSpPr>
          <p:nvPr/>
        </p:nvSpPr>
        <p:spPr>
          <a:xfrm>
            <a:off x="5419726" y="2830407"/>
            <a:ext cx="6677240" cy="4968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latin typeface="Bahnschrift" panose="020B0502040204020203" pitchFamily="34" charset="0"/>
              </a:rPr>
              <a:t>AChE</a:t>
            </a:r>
            <a:r>
              <a:rPr lang="en-US" sz="2400" dirty="0">
                <a:latin typeface="Bahnschrift" panose="020B0502040204020203" pitchFamily="34" charset="0"/>
              </a:rPr>
              <a:t>                                      BACE1</a:t>
            </a:r>
            <a:endParaRPr lang="ru-RU" sz="2400" dirty="0">
              <a:latin typeface="Bahnschrif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3874172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1603</TotalTime>
  <Words>444</Words>
  <Application>Microsoft Office PowerPoint</Application>
  <PresentationFormat>Широкоэкранный</PresentationFormat>
  <Paragraphs>166</Paragraphs>
  <Slides>12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Bahnschrift</vt:lpstr>
      <vt:lpstr>Тема Office</vt:lpstr>
      <vt:lpstr>DataCon 2025</vt:lpstr>
      <vt:lpstr>Выбор мишени</vt:lpstr>
      <vt:lpstr>Источники данных</vt:lpstr>
      <vt:lpstr>Предобработка данных</vt:lpstr>
      <vt:lpstr>Модели МО</vt:lpstr>
      <vt:lpstr>Генерация молекул</vt:lpstr>
      <vt:lpstr>Отбор молекул</vt:lpstr>
      <vt:lpstr>Итоги Deepseek</vt:lpstr>
      <vt:lpstr>Итоги Reinvent4. Топ 1</vt:lpstr>
      <vt:lpstr>Итоги Reinvent4. Топ 2</vt:lpstr>
      <vt:lpstr>Итоги Reinvent4. Топ 3</vt:lpstr>
      <vt:lpstr>Молекулярный докинг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 Frolov</dc:creator>
  <cp:lastModifiedBy>Petr Frolov</cp:lastModifiedBy>
  <cp:revision>95</cp:revision>
  <dcterms:created xsi:type="dcterms:W3CDTF">2025-07-13T17:34:34Z</dcterms:created>
  <dcterms:modified xsi:type="dcterms:W3CDTF">2025-07-15T19:34:34Z</dcterms:modified>
</cp:coreProperties>
</file>