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FDqbgOHTutknX5SqIZz9jsc4D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3a6693b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63a6693b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tsikkodia" type="title">
  <p:cSld name="TITLE">
    <p:spTree>
      <p:nvGrpSpPr>
        <p:cNvPr id="11" name="Shape 11"/>
        <p:cNvGrpSpPr/>
        <p:nvPr/>
      </p:nvGrpSpPr>
      <p:grpSpPr>
        <a:xfrm>
          <a:off x="0" y="0"/>
          <a:ext cx="0" cy="0"/>
          <a:chOff x="0" y="0"/>
          <a:chExt cx="0" cy="0"/>
        </a:xfrm>
      </p:grpSpPr>
      <p:sp>
        <p:nvSpPr>
          <p:cNvPr id="12" name="Google Shape;12;p10"/>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 name="Google Shape;13;p10"/>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0"/>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5" name="Google Shape;15;p1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amakuva ja kuvateksti">
  <p:cSld name="Panoraamakuva ja kuvateksti">
    <p:spTree>
      <p:nvGrpSpPr>
        <p:cNvPr id="75" name="Shape 75"/>
        <p:cNvGrpSpPr/>
        <p:nvPr/>
      </p:nvGrpSpPr>
      <p:grpSpPr>
        <a:xfrm>
          <a:off x="0" y="0"/>
          <a:ext cx="0" cy="0"/>
          <a:chOff x="0" y="0"/>
          <a:chExt cx="0" cy="0"/>
        </a:xfrm>
      </p:grpSpPr>
      <p:sp>
        <p:nvSpPr>
          <p:cNvPr id="76" name="Google Shape;76;p19"/>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8" name="Google Shape;78;p19"/>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9" name="Google Shape;79;p1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inaus ja kuvateksti">
  <p:cSld name="Lainaus ja kuvateksti">
    <p:spTree>
      <p:nvGrpSpPr>
        <p:cNvPr id="82" name="Shape 82"/>
        <p:cNvGrpSpPr/>
        <p:nvPr/>
      </p:nvGrpSpPr>
      <p:grpSpPr>
        <a:xfrm>
          <a:off x="0" y="0"/>
          <a:ext cx="0" cy="0"/>
          <a:chOff x="0" y="0"/>
          <a:chExt cx="0" cy="0"/>
        </a:xfrm>
      </p:grpSpPr>
      <p:sp>
        <p:nvSpPr>
          <p:cNvPr id="83" name="Google Shape;83;p20"/>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4" name="Google Shape;84;p20"/>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6" name="Google Shape;86;p20"/>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2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imikortti">
  <p:cSld name="Nimikortti">
    <p:spTree>
      <p:nvGrpSpPr>
        <p:cNvPr id="90" name="Shape 90"/>
        <p:cNvGrpSpPr/>
        <p:nvPr/>
      </p:nvGrpSpPr>
      <p:grpSpPr>
        <a:xfrm>
          <a:off x="0" y="0"/>
          <a:ext cx="0" cy="0"/>
          <a:chOff x="0" y="0"/>
          <a:chExt cx="0" cy="0"/>
        </a:xfrm>
      </p:grpSpPr>
      <p:sp>
        <p:nvSpPr>
          <p:cNvPr id="91" name="Google Shape;91;p21"/>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2" name="Google Shape;92;p21"/>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4" name="Google Shape;94;p2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tsikko ja pystysuora teksti" type="vertTx">
  <p:cSld name="VERTICAL_TEXT">
    <p:spTree>
      <p:nvGrpSpPr>
        <p:cNvPr id="97" name="Shape 97"/>
        <p:cNvGrpSpPr/>
        <p:nvPr/>
      </p:nvGrpSpPr>
      <p:grpSpPr>
        <a:xfrm>
          <a:off x="0" y="0"/>
          <a:ext cx="0" cy="0"/>
          <a:chOff x="0" y="0"/>
          <a:chExt cx="0" cy="0"/>
        </a:xfrm>
      </p:grpSpPr>
      <p:sp>
        <p:nvSpPr>
          <p:cNvPr id="98" name="Google Shape;98;p22"/>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9" name="Google Shape;99;p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2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ystysuora otsikko ja teksti" type="vertTitleAndTx">
  <p:cSld name="VERTICAL_TITLE_AND_VERTICAL_TEXT">
    <p:spTree>
      <p:nvGrpSpPr>
        <p:cNvPr id="104" name="Shape 104"/>
        <p:cNvGrpSpPr/>
        <p:nvPr/>
      </p:nvGrpSpPr>
      <p:grpSpPr>
        <a:xfrm>
          <a:off x="0" y="0"/>
          <a:ext cx="0" cy="0"/>
          <a:chOff x="0" y="0"/>
          <a:chExt cx="0" cy="0"/>
        </a:xfrm>
      </p:grpSpPr>
      <p:sp>
        <p:nvSpPr>
          <p:cNvPr id="105" name="Google Shape;105;p23"/>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6" name="Google Shape;106;p23"/>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3"/>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2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tsikko ja sisältö" type="obj">
  <p:cSld name="OBJECT">
    <p:spTree>
      <p:nvGrpSpPr>
        <p:cNvPr id="18" name="Shape 18"/>
        <p:cNvGrpSpPr/>
        <p:nvPr/>
      </p:nvGrpSpPr>
      <p:grpSpPr>
        <a:xfrm>
          <a:off x="0" y="0"/>
          <a:ext cx="0" cy="0"/>
          <a:chOff x="0" y="0"/>
          <a:chExt cx="0" cy="0"/>
        </a:xfrm>
      </p:grpSpPr>
      <p:sp>
        <p:nvSpPr>
          <p:cNvPr id="19" name="Google Shape;19;p11"/>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0" name="Google Shape;20;p1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2" name="Google Shape;22;p1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hjä" type="blank">
  <p:cSld name="BLANK">
    <p:spTree>
      <p:nvGrpSpPr>
        <p:cNvPr id="25" name="Shape 25"/>
        <p:cNvGrpSpPr/>
        <p:nvPr/>
      </p:nvGrpSpPr>
      <p:grpSpPr>
        <a:xfrm>
          <a:off x="0" y="0"/>
          <a:ext cx="0" cy="0"/>
          <a:chOff x="0" y="0"/>
          <a:chExt cx="0" cy="0"/>
        </a:xfrm>
      </p:grpSpPr>
      <p:sp>
        <p:nvSpPr>
          <p:cNvPr id="26" name="Google Shape;26;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san ylätunniste" type="secHead">
  <p:cSld name="SECTION_HEADER">
    <p:spTree>
      <p:nvGrpSpPr>
        <p:cNvPr id="29" name="Shape 29"/>
        <p:cNvGrpSpPr/>
        <p:nvPr/>
      </p:nvGrpSpPr>
      <p:grpSpPr>
        <a:xfrm>
          <a:off x="0" y="0"/>
          <a:ext cx="0" cy="0"/>
          <a:chOff x="0" y="0"/>
          <a:chExt cx="0" cy="0"/>
        </a:xfrm>
      </p:grpSpPr>
      <p:sp>
        <p:nvSpPr>
          <p:cNvPr id="30" name="Google Shape;30;p13"/>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1" name="Google Shape;31;p13"/>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33" name="Google Shape;33;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aksi sisältökohdetta" type="twoObj">
  <p:cSld name="TWO_OBJECTS">
    <p:spTree>
      <p:nvGrpSpPr>
        <p:cNvPr id="36" name="Shape 36"/>
        <p:cNvGrpSpPr/>
        <p:nvPr/>
      </p:nvGrpSpPr>
      <p:grpSpPr>
        <a:xfrm>
          <a:off x="0" y="0"/>
          <a:ext cx="0" cy="0"/>
          <a:chOff x="0" y="0"/>
          <a:chExt cx="0" cy="0"/>
        </a:xfrm>
      </p:grpSpPr>
      <p:sp>
        <p:nvSpPr>
          <p:cNvPr id="37" name="Google Shape;37;p1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8" name="Google Shape;38;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0" name="Google Shape;40;p14"/>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1" name="Google Shape;41;p1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ailu" type="twoTxTwoObj">
  <p:cSld name="TWO_OBJECTS_WITH_TEXT">
    <p:spTree>
      <p:nvGrpSpPr>
        <p:cNvPr id="44" name="Shape 44"/>
        <p:cNvGrpSpPr/>
        <p:nvPr/>
      </p:nvGrpSpPr>
      <p:grpSpPr>
        <a:xfrm>
          <a:off x="0" y="0"/>
          <a:ext cx="0" cy="0"/>
          <a:chOff x="0" y="0"/>
          <a:chExt cx="0" cy="0"/>
        </a:xfrm>
      </p:grpSpPr>
      <p:sp>
        <p:nvSpPr>
          <p:cNvPr id="45" name="Google Shape;45;p1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6" name="Google Shape;46;p1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8" name="Google Shape;48;p15"/>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9" name="Google Shape;49;p15"/>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50" name="Google Shape;50;p15"/>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1" name="Google Shape;51;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ain otsikko" type="titleOnly">
  <p:cSld name="TITLE_ONLY">
    <p:spTree>
      <p:nvGrpSpPr>
        <p:cNvPr id="54" name="Shape 54"/>
        <p:cNvGrpSpPr/>
        <p:nvPr/>
      </p:nvGrpSpPr>
      <p:grpSpPr>
        <a:xfrm>
          <a:off x="0" y="0"/>
          <a:ext cx="0" cy="0"/>
          <a:chOff x="0" y="0"/>
          <a:chExt cx="0" cy="0"/>
        </a:xfrm>
      </p:grpSpPr>
      <p:sp>
        <p:nvSpPr>
          <p:cNvPr id="55" name="Google Shape;55;p16"/>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6" name="Google Shape;56;p1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uvatekstillinen sisältö" type="objTx">
  <p:cSld name="OBJECT_WITH_CAPTION_TEXT">
    <p:spTree>
      <p:nvGrpSpPr>
        <p:cNvPr id="60" name="Shape 60"/>
        <p:cNvGrpSpPr/>
        <p:nvPr/>
      </p:nvGrpSpPr>
      <p:grpSpPr>
        <a:xfrm>
          <a:off x="0" y="0"/>
          <a:ext cx="0" cy="0"/>
          <a:chOff x="0" y="0"/>
          <a:chExt cx="0" cy="0"/>
        </a:xfrm>
      </p:grpSpPr>
      <p:sp>
        <p:nvSpPr>
          <p:cNvPr id="61" name="Google Shape;61;p17"/>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2" name="Google Shape;62;p17"/>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4" name="Google Shape;64;p17"/>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1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uvatekstillinen kuva" type="picTx">
  <p:cSld name="PICTURE_WITH_CAPTION_TEXT">
    <p:spTree>
      <p:nvGrpSpPr>
        <p:cNvPr id="68" name="Shape 68"/>
        <p:cNvGrpSpPr/>
        <p:nvPr/>
      </p:nvGrpSpPr>
      <p:grpSpPr>
        <a:xfrm>
          <a:off x="0" y="0"/>
          <a:ext cx="0" cy="0"/>
          <a:chOff x="0" y="0"/>
          <a:chExt cx="0" cy="0"/>
        </a:xfrm>
      </p:grpSpPr>
      <p:sp>
        <p:nvSpPr>
          <p:cNvPr id="69" name="Google Shape;69;p18"/>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1" name="Google Shape;71;p18"/>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18"/>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i-F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9"/>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Google Shape;8;p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i-F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pi.dropboxapi.com/2/users/get_space_usage" TargetMode="External"/><Relationship Id="rId4" Type="http://schemas.openxmlformats.org/officeDocument/2006/relationships/hyperlink" Target="https://api.dropboxapi.com/2/users/get_space_us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pi.dropboxapi.com/2/file_requests/count" TargetMode="External"/><Relationship Id="rId4" Type="http://schemas.openxmlformats.org/officeDocument/2006/relationships/hyperlink" Target="https://api.dropboxapi.com/2/file_requests/count" TargetMode="External"/><Relationship Id="rId5" Type="http://schemas.openxmlformats.org/officeDocument/2006/relationships/hyperlink" Target="https://api.dropboxapi.com/2/file_requests/count" TargetMode="External"/><Relationship Id="rId6" Type="http://schemas.openxmlformats.org/officeDocument/2006/relationships/image" Target="../media/image7.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pi.dropboxapi.com/2/files/create_folder_v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fi-FI"/>
              <a:t>TIES4560 Demo 2</a:t>
            </a:r>
            <a:endParaRPr/>
          </a:p>
        </p:txBody>
      </p:sp>
      <p:sp>
        <p:nvSpPr>
          <p:cNvPr id="116" name="Google Shape;116;p1"/>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fi-FI"/>
              <a:t>Suvi Kaasalainen, </a:t>
            </a:r>
            <a:endParaRPr/>
          </a:p>
          <a:p>
            <a:pPr indent="0" lvl="0" marL="0" rtl="0" algn="l">
              <a:spcBef>
                <a:spcPts val="0"/>
              </a:spcBef>
              <a:spcAft>
                <a:spcPts val="0"/>
              </a:spcAft>
              <a:buSzPts val="1800"/>
              <a:buNone/>
            </a:pPr>
            <a:r>
              <a:rPr lang="fi-FI"/>
              <a:t>Leevi Liimatainen, </a:t>
            </a:r>
            <a:endParaRPr/>
          </a:p>
          <a:p>
            <a:pPr indent="0" lvl="0" marL="0" rtl="0" algn="l">
              <a:spcBef>
                <a:spcPts val="0"/>
              </a:spcBef>
              <a:spcAft>
                <a:spcPts val="0"/>
              </a:spcAft>
              <a:buSzPts val="1800"/>
              <a:buNone/>
            </a:pPr>
            <a:r>
              <a:rPr lang="fi-FI"/>
              <a:t>Petra Puumala, </a:t>
            </a:r>
            <a:endParaRPr/>
          </a:p>
          <a:p>
            <a:pPr indent="0" lvl="0" marL="0" rtl="0" algn="l">
              <a:spcBef>
                <a:spcPts val="0"/>
              </a:spcBef>
              <a:spcAft>
                <a:spcPts val="0"/>
              </a:spcAft>
              <a:buSzPts val="1800"/>
              <a:buNone/>
            </a:pPr>
            <a:r>
              <a:rPr lang="fi-FI"/>
              <a:t>Teemu Vähä-Impola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i-FI"/>
              <a:t>Task 2.1 - Web Service with Web API</a:t>
            </a:r>
            <a:endParaRPr/>
          </a:p>
        </p:txBody>
      </p:sp>
      <p:sp>
        <p:nvSpPr>
          <p:cNvPr id="122" name="Google Shape;122;p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fi-FI"/>
              <a:t>Background and Business logic are continued from Task 1: Room Reservation Service </a:t>
            </a:r>
            <a:endParaRPr/>
          </a:p>
          <a:p>
            <a:pPr indent="-342900" lvl="0" marL="342900" rtl="0" algn="l">
              <a:spcBef>
                <a:spcPts val="960"/>
              </a:spcBef>
              <a:spcAft>
                <a:spcPts val="0"/>
              </a:spcAft>
              <a:buSzPts val="1800"/>
              <a:buChar char="🞆"/>
            </a:pPr>
            <a:r>
              <a:rPr lang="fi-FI"/>
              <a:t>We implemented Capacity service as our own SOAP service</a:t>
            </a:r>
            <a:endParaRPr/>
          </a:p>
          <a:p>
            <a:pPr indent="-342900" lvl="0" marL="342900" rtl="0" algn="l">
              <a:spcBef>
                <a:spcPts val="960"/>
              </a:spcBef>
              <a:spcAft>
                <a:spcPts val="0"/>
              </a:spcAft>
              <a:buSzPts val="1800"/>
              <a:buChar char="🞆"/>
            </a:pPr>
            <a:r>
              <a:rPr lang="fi-FI"/>
              <a:t>Service provides functionalities mainly to service owner</a:t>
            </a:r>
            <a:endParaRPr/>
          </a:p>
          <a:p>
            <a:pPr indent="-342900" lvl="0" marL="342900" rtl="0" algn="l">
              <a:spcBef>
                <a:spcPts val="960"/>
              </a:spcBef>
              <a:spcAft>
                <a:spcPts val="0"/>
              </a:spcAft>
              <a:buSzPts val="1800"/>
              <a:buChar char="🞆"/>
            </a:pPr>
            <a:r>
              <a:rPr lang="fi-FI"/>
              <a:t>Functionalities: get all rooms, add, update and delete room</a:t>
            </a:r>
            <a:endParaRPr/>
          </a:p>
          <a:p>
            <a:pPr indent="-342900" lvl="0" marL="342900" rtl="0" algn="l">
              <a:spcBef>
                <a:spcPts val="960"/>
              </a:spcBef>
              <a:spcAft>
                <a:spcPts val="0"/>
              </a:spcAft>
              <a:buSzPts val="1800"/>
              <a:buChar char="🞆"/>
            </a:pPr>
            <a:r>
              <a:rPr lang="fi-FI"/>
              <a:t>We used Postman as API client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i-FI"/>
              <a:t>Use cases</a:t>
            </a:r>
            <a:endParaRPr/>
          </a:p>
        </p:txBody>
      </p:sp>
      <p:sp>
        <p:nvSpPr>
          <p:cNvPr id="128" name="Google Shape;128;p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fi-FI"/>
              <a:t> http://localhost:5000/rooms</a:t>
            </a:r>
            <a:endParaRPr/>
          </a:p>
          <a:p>
            <a:pPr indent="-342900" lvl="0" marL="342900" rtl="0" algn="l">
              <a:spcBef>
                <a:spcPts val="960"/>
              </a:spcBef>
              <a:spcAft>
                <a:spcPts val="0"/>
              </a:spcAft>
              <a:buSzPts val="1800"/>
              <a:buChar char="🞆"/>
            </a:pPr>
            <a:r>
              <a:rPr lang="fi-FI"/>
              <a:t> http://localhost:5000/room (GET to get a room/POST to add a room)</a:t>
            </a:r>
            <a:endParaRPr/>
          </a:p>
          <a:p>
            <a:pPr indent="-342900" lvl="0" marL="342900" rtl="0" algn="l">
              <a:spcBef>
                <a:spcPts val="960"/>
              </a:spcBef>
              <a:spcAft>
                <a:spcPts val="0"/>
              </a:spcAft>
              <a:buSzPts val="1800"/>
              <a:buChar char="🞆"/>
            </a:pPr>
            <a:r>
              <a:rPr lang="fi-FI"/>
              <a:t> http://localhost:5000/update</a:t>
            </a:r>
            <a:endParaRPr/>
          </a:p>
          <a:p>
            <a:pPr indent="-342900" lvl="0" marL="342900" rtl="0" algn="l">
              <a:spcBef>
                <a:spcPts val="960"/>
              </a:spcBef>
              <a:spcAft>
                <a:spcPts val="0"/>
              </a:spcAft>
              <a:buSzPts val="1800"/>
              <a:buChar char="🞆"/>
            </a:pPr>
            <a:r>
              <a:rPr lang="fi-FI"/>
              <a:t> http://localhost:5000/delete</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fi-FI"/>
              <a:t>Parameters 'id', 'name' and 'cap'(= room capacity)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i-FI"/>
              <a:t>Task 2.2 – A Simple REST Client Exercise	</a:t>
            </a:r>
            <a:endParaRPr/>
          </a:p>
        </p:txBody>
      </p:sp>
      <p:sp>
        <p:nvSpPr>
          <p:cNvPr id="134" name="Google Shape;134;p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fi-FI"/>
              <a:t>Dropbox web client</a:t>
            </a:r>
            <a:endParaRPr/>
          </a:p>
          <a:p>
            <a:pPr indent="-342900" lvl="0" marL="342900" rtl="0" algn="l">
              <a:spcBef>
                <a:spcPts val="960"/>
              </a:spcBef>
              <a:spcAft>
                <a:spcPts val="0"/>
              </a:spcAft>
              <a:buSzPts val="1800"/>
              <a:buChar char="🞆"/>
            </a:pPr>
            <a:r>
              <a:rPr lang="fi-FI"/>
              <a:t>Connect to your app in Dropbox via user authentication.</a:t>
            </a:r>
            <a:endParaRPr/>
          </a:p>
          <a:p>
            <a:pPr indent="-342900" lvl="0" marL="342900" rtl="0" algn="l">
              <a:spcBef>
                <a:spcPts val="960"/>
              </a:spcBef>
              <a:spcAft>
                <a:spcPts val="0"/>
              </a:spcAft>
              <a:buSzPts val="1800"/>
              <a:buChar char="🞆"/>
            </a:pPr>
            <a:r>
              <a:rPr lang="fi-FI"/>
              <a:t>Get information about the user’s account </a:t>
            </a:r>
            <a:endParaRPr/>
          </a:p>
          <a:p>
            <a:pPr indent="-342900" lvl="0" marL="342900" rtl="0" algn="l">
              <a:spcBef>
                <a:spcPts val="960"/>
              </a:spcBef>
              <a:spcAft>
                <a:spcPts val="0"/>
              </a:spcAft>
              <a:buSzPts val="1800"/>
              <a:buChar char="🞆"/>
            </a:pPr>
            <a:r>
              <a:rPr lang="fi-FI"/>
              <a:t>Upload an image to the folder of your Dropbox app</a:t>
            </a:r>
            <a:endParaRPr/>
          </a:p>
          <a:p>
            <a:pPr indent="-342900" lvl="0" marL="342900" rtl="0" algn="l">
              <a:spcBef>
                <a:spcPts val="960"/>
              </a:spcBef>
              <a:spcAft>
                <a:spcPts val="0"/>
              </a:spcAft>
              <a:buSzPts val="1800"/>
              <a:buChar char="🞆"/>
            </a:pPr>
            <a:r>
              <a:rPr b="1" lang="fi-FI"/>
              <a:t>Extra actions: </a:t>
            </a:r>
            <a:endParaRPr/>
          </a:p>
          <a:p>
            <a:pPr indent="-285750" lvl="1" marL="742950" rtl="0" algn="l">
              <a:spcBef>
                <a:spcPts val="920"/>
              </a:spcBef>
              <a:spcAft>
                <a:spcPts val="0"/>
              </a:spcAft>
              <a:buSzPts val="1600"/>
              <a:buChar char="🞆"/>
            </a:pPr>
            <a:r>
              <a:rPr lang="fi-FI"/>
              <a:t>/get_space_usage</a:t>
            </a:r>
            <a:endParaRPr/>
          </a:p>
          <a:p>
            <a:pPr indent="-285750" lvl="1" marL="742950" rtl="0" algn="l">
              <a:spcBef>
                <a:spcPts val="920"/>
              </a:spcBef>
              <a:spcAft>
                <a:spcPts val="0"/>
              </a:spcAft>
              <a:buSzPts val="1600"/>
              <a:buChar char="🞆"/>
            </a:pPr>
            <a:r>
              <a:rPr lang="fi-FI"/>
              <a:t>/count</a:t>
            </a:r>
            <a:endParaRPr/>
          </a:p>
          <a:p>
            <a:pPr indent="-285750" lvl="1" marL="742950" rtl="0" algn="l">
              <a:spcBef>
                <a:spcPts val="920"/>
              </a:spcBef>
              <a:spcAft>
                <a:spcPts val="0"/>
              </a:spcAft>
              <a:buSzPts val="1600"/>
              <a:buChar char="🞆"/>
            </a:pPr>
            <a:r>
              <a:rPr lang="fi-FI"/>
              <a:t>/create_folder</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i-FI"/>
              <a:t>Extra actions: </a:t>
            </a:r>
            <a:r>
              <a:rPr b="0" lang="fi-FI"/>
              <a:t>/get_space_usage</a:t>
            </a:r>
            <a:endParaRPr/>
          </a:p>
        </p:txBody>
      </p:sp>
      <p:sp>
        <p:nvSpPr>
          <p:cNvPr id="140" name="Google Shape;140;p5"/>
          <p:cNvSpPr txBox="1"/>
          <p:nvPr>
            <p:ph idx="1" type="body"/>
          </p:nvPr>
        </p:nvSpPr>
        <p:spPr>
          <a:xfrm>
            <a:off x="818712" y="2222287"/>
            <a:ext cx="10858938"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fi-FI"/>
              <a:t>Get the space usage information for the current user's account.</a:t>
            </a:r>
            <a:endParaRPr u="sng">
              <a:solidFill>
                <a:schemeClr val="hlink"/>
              </a:solidFill>
              <a:hlinkClick r:id="rId3"/>
            </a:endParaRPr>
          </a:p>
          <a:p>
            <a:pPr indent="-342900" lvl="0" marL="342900" rtl="0" algn="l">
              <a:spcBef>
                <a:spcPts val="960"/>
              </a:spcBef>
              <a:spcAft>
                <a:spcPts val="0"/>
              </a:spcAft>
              <a:buSzPts val="1800"/>
              <a:buChar char="🞆"/>
            </a:pPr>
            <a:r>
              <a:rPr lang="fi-FI" u="sng">
                <a:solidFill>
                  <a:schemeClr val="hlink"/>
                </a:solidFill>
                <a:hlinkClick r:id="rId4"/>
              </a:rPr>
              <a:t>https://api.dropboxapi.com/2/users/get_space_usage</a:t>
            </a:r>
            <a:endParaRPr/>
          </a:p>
          <a:p>
            <a:pPr indent="-342900" lvl="0" marL="342900" rtl="0" algn="l">
              <a:spcBef>
                <a:spcPts val="960"/>
              </a:spcBef>
              <a:spcAft>
                <a:spcPts val="0"/>
              </a:spcAft>
              <a:buSzPts val="1800"/>
              <a:buChar char="🞆"/>
            </a:pPr>
            <a:r>
              <a:rPr lang="fi-FI"/>
              <a:t>POST</a:t>
            </a:r>
            <a:endParaRPr/>
          </a:p>
          <a:p>
            <a:pPr indent="-342900" lvl="0" marL="342900" rtl="0" algn="l">
              <a:spcBef>
                <a:spcPts val="960"/>
              </a:spcBef>
              <a:spcAft>
                <a:spcPts val="0"/>
              </a:spcAft>
              <a:buSzPts val="1800"/>
              <a:buChar char="🞆"/>
            </a:pPr>
            <a:r>
              <a:rPr lang="fi-FI"/>
              <a:t>Parse-function removes unwanted characters from string and splits the result in half to an array. In first index of the array is used data and the second index includes information about allocated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44" name="Shape 144"/>
        <p:cNvGrpSpPr/>
        <p:nvPr/>
      </p:nvGrpSpPr>
      <p:grpSpPr>
        <a:xfrm>
          <a:off x="0" y="0"/>
          <a:ext cx="0" cy="0"/>
          <a:chOff x="0" y="0"/>
          <a:chExt cx="0" cy="0"/>
        </a:xfrm>
      </p:grpSpPr>
      <p:sp>
        <p:nvSpPr>
          <p:cNvPr id="145" name="Google Shape;145;p6"/>
          <p:cNvSpPr/>
          <p:nvPr/>
        </p:nvSpPr>
        <p:spPr>
          <a:xfrm>
            <a:off x="0" y="0"/>
            <a:ext cx="12192000" cy="6858000"/>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46" name="Google Shape;146;p6"/>
          <p:cNvPicPr preferRelativeResize="0"/>
          <p:nvPr/>
        </p:nvPicPr>
        <p:blipFill>
          <a:blip r:embed="rId4">
            <a:alphaModFix/>
          </a:blip>
          <a:stretch>
            <a:fillRect/>
          </a:stretch>
        </p:blipFill>
        <p:spPr>
          <a:xfrm>
            <a:off x="187550" y="146538"/>
            <a:ext cx="7258050" cy="3209925"/>
          </a:xfrm>
          <a:prstGeom prst="rect">
            <a:avLst/>
          </a:prstGeom>
          <a:noFill/>
          <a:ln>
            <a:noFill/>
          </a:ln>
        </p:spPr>
      </p:pic>
      <p:pic>
        <p:nvPicPr>
          <p:cNvPr id="147" name="Google Shape;147;p6"/>
          <p:cNvPicPr preferRelativeResize="0"/>
          <p:nvPr/>
        </p:nvPicPr>
        <p:blipFill>
          <a:blip r:embed="rId5">
            <a:alphaModFix/>
          </a:blip>
          <a:stretch>
            <a:fillRect/>
          </a:stretch>
        </p:blipFill>
        <p:spPr>
          <a:xfrm>
            <a:off x="7756363" y="1303800"/>
            <a:ext cx="3924300" cy="1181100"/>
          </a:xfrm>
          <a:prstGeom prst="rect">
            <a:avLst/>
          </a:prstGeom>
          <a:noFill/>
          <a:ln>
            <a:noFill/>
          </a:ln>
        </p:spPr>
      </p:pic>
      <p:pic>
        <p:nvPicPr>
          <p:cNvPr id="148" name="Google Shape;148;p6"/>
          <p:cNvPicPr preferRelativeResize="0"/>
          <p:nvPr/>
        </p:nvPicPr>
        <p:blipFill>
          <a:blip r:embed="rId6">
            <a:alphaModFix/>
          </a:blip>
          <a:stretch>
            <a:fillRect/>
          </a:stretch>
        </p:blipFill>
        <p:spPr>
          <a:xfrm>
            <a:off x="7601250" y="3099913"/>
            <a:ext cx="4352925" cy="1466850"/>
          </a:xfrm>
          <a:prstGeom prst="rect">
            <a:avLst/>
          </a:prstGeom>
          <a:noFill/>
          <a:ln>
            <a:noFill/>
          </a:ln>
        </p:spPr>
      </p:pic>
      <p:pic>
        <p:nvPicPr>
          <p:cNvPr id="149" name="Google Shape;149;p6"/>
          <p:cNvPicPr preferRelativeResize="0"/>
          <p:nvPr/>
        </p:nvPicPr>
        <p:blipFill>
          <a:blip r:embed="rId7">
            <a:alphaModFix/>
          </a:blip>
          <a:stretch>
            <a:fillRect/>
          </a:stretch>
        </p:blipFill>
        <p:spPr>
          <a:xfrm>
            <a:off x="6991638" y="5181788"/>
            <a:ext cx="4962525" cy="619125"/>
          </a:xfrm>
          <a:prstGeom prst="rect">
            <a:avLst/>
          </a:prstGeom>
          <a:noFill/>
          <a:ln>
            <a:noFill/>
          </a:ln>
        </p:spPr>
      </p:pic>
      <p:pic>
        <p:nvPicPr>
          <p:cNvPr id="150" name="Google Shape;150;p6"/>
          <p:cNvPicPr preferRelativeResize="0"/>
          <p:nvPr/>
        </p:nvPicPr>
        <p:blipFill>
          <a:blip r:embed="rId8">
            <a:alphaModFix/>
          </a:blip>
          <a:stretch>
            <a:fillRect/>
          </a:stretch>
        </p:blipFill>
        <p:spPr>
          <a:xfrm>
            <a:off x="187550" y="3514373"/>
            <a:ext cx="6078400" cy="304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7"/>
          <p:cNvSpPr txBox="1"/>
          <p:nvPr>
            <p:ph type="title"/>
          </p:nvPr>
        </p:nvSpPr>
        <p:spPr>
          <a:xfrm>
            <a:off x="810000" y="433334"/>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i-FI"/>
              <a:t>Extra actions: </a:t>
            </a:r>
            <a:r>
              <a:rPr b="0" lang="fi-FI"/>
              <a:t>/count</a:t>
            </a:r>
            <a:endParaRPr/>
          </a:p>
        </p:txBody>
      </p:sp>
      <p:sp>
        <p:nvSpPr>
          <p:cNvPr id="156" name="Google Shape;156;p7"/>
          <p:cNvSpPr txBox="1"/>
          <p:nvPr>
            <p:ph idx="1" type="body"/>
          </p:nvPr>
        </p:nvSpPr>
        <p:spPr>
          <a:xfrm>
            <a:off x="818712" y="2222287"/>
            <a:ext cx="3915213"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400"/>
              <a:buChar char="🞆"/>
            </a:pPr>
            <a:r>
              <a:rPr lang="fi-FI" sz="1400" u="sng">
                <a:solidFill>
                  <a:schemeClr val="hlink"/>
                </a:solidFill>
                <a:hlinkClick r:id="rId3"/>
              </a:rPr>
              <a:t>https://api.dropboxapi.com/2/</a:t>
            </a:r>
            <a:br>
              <a:rPr lang="fi-FI" sz="1400" u="sng">
                <a:solidFill>
                  <a:schemeClr val="hlink"/>
                </a:solidFill>
                <a:hlinkClick r:id="rId4"/>
              </a:rPr>
            </a:br>
            <a:r>
              <a:rPr lang="fi-FI" sz="1400" u="sng">
                <a:solidFill>
                  <a:schemeClr val="hlink"/>
                </a:solidFill>
                <a:hlinkClick r:id="rId5"/>
              </a:rPr>
              <a:t>file_requests/count</a:t>
            </a:r>
            <a:endParaRPr sz="1400"/>
          </a:p>
          <a:p>
            <a:pPr indent="-342900" lvl="0" marL="342900" rtl="0" algn="l">
              <a:spcBef>
                <a:spcPts val="880"/>
              </a:spcBef>
              <a:spcAft>
                <a:spcPts val="0"/>
              </a:spcAft>
              <a:buSzPts val="1400"/>
              <a:buChar char="🞆"/>
            </a:pPr>
            <a:r>
              <a:rPr lang="fi-FI" sz="1400"/>
              <a:t>Returns the total number of file requests owned by this user. Includes both open and closed file requests.</a:t>
            </a:r>
            <a:endParaRPr/>
          </a:p>
          <a:p>
            <a:pPr indent="-342900" lvl="0" marL="342900" rtl="0" algn="l">
              <a:spcBef>
                <a:spcPts val="880"/>
              </a:spcBef>
              <a:spcAft>
                <a:spcPts val="0"/>
              </a:spcAft>
              <a:buSzPts val="1400"/>
              <a:buChar char="🞆"/>
            </a:pPr>
            <a:r>
              <a:rPr lang="fi-FI" sz="1400"/>
              <a:t>Has also a parse-function to get only the number out of the string returned.</a:t>
            </a:r>
            <a:endParaRPr/>
          </a:p>
          <a:p>
            <a:pPr indent="0" lvl="0" marL="0" rtl="0" algn="l">
              <a:spcBef>
                <a:spcPts val="880"/>
              </a:spcBef>
              <a:spcAft>
                <a:spcPts val="0"/>
              </a:spcAft>
              <a:buSzPts val="1400"/>
              <a:buNone/>
            </a:pPr>
            <a:r>
              <a:t/>
            </a:r>
            <a:endParaRPr sz="1400"/>
          </a:p>
          <a:p>
            <a:pPr indent="-254000" lvl="0" marL="342900" rtl="0" algn="l">
              <a:spcBef>
                <a:spcPts val="880"/>
              </a:spcBef>
              <a:spcAft>
                <a:spcPts val="0"/>
              </a:spcAft>
              <a:buSzPts val="1400"/>
              <a:buNone/>
            </a:pPr>
            <a:r>
              <a:t/>
            </a:r>
            <a:endParaRPr sz="1400"/>
          </a:p>
          <a:p>
            <a:pPr indent="-254000" lvl="0" marL="342900" rtl="0" algn="l">
              <a:spcBef>
                <a:spcPts val="880"/>
              </a:spcBef>
              <a:spcAft>
                <a:spcPts val="0"/>
              </a:spcAft>
              <a:buSzPts val="1400"/>
              <a:buNone/>
            </a:pPr>
            <a:r>
              <a:t/>
            </a:r>
            <a:endParaRPr sz="1400"/>
          </a:p>
        </p:txBody>
      </p:sp>
      <p:pic>
        <p:nvPicPr>
          <p:cNvPr id="157" name="Google Shape;157;p7"/>
          <p:cNvPicPr preferRelativeResize="0"/>
          <p:nvPr/>
        </p:nvPicPr>
        <p:blipFill rotWithShape="1">
          <a:blip r:embed="rId6">
            <a:alphaModFix/>
          </a:blip>
          <a:srcRect b="0" l="0" r="0" t="0"/>
          <a:stretch/>
        </p:blipFill>
        <p:spPr>
          <a:xfrm>
            <a:off x="4896768" y="2222287"/>
            <a:ext cx="7010431" cy="3092663"/>
          </a:xfrm>
          <a:prstGeom prst="rect">
            <a:avLst/>
          </a:prstGeom>
          <a:noFill/>
          <a:ln cap="flat" cmpd="sng" w="9525">
            <a:solidFill>
              <a:srgbClr val="00635D"/>
            </a:solidFill>
            <a:prstDash val="solid"/>
            <a:round/>
            <a:headEnd len="sm" w="sm" type="none"/>
            <a:tailEnd len="sm" w="sm" type="none"/>
          </a:ln>
        </p:spPr>
      </p:pic>
      <p:pic>
        <p:nvPicPr>
          <p:cNvPr id="158" name="Google Shape;158;p7"/>
          <p:cNvPicPr preferRelativeResize="0"/>
          <p:nvPr/>
        </p:nvPicPr>
        <p:blipFill rotWithShape="1">
          <a:blip r:embed="rId7">
            <a:alphaModFix/>
          </a:blip>
          <a:srcRect b="0" l="0" r="0" t="0"/>
          <a:stretch/>
        </p:blipFill>
        <p:spPr>
          <a:xfrm>
            <a:off x="5905500" y="5455195"/>
            <a:ext cx="5002811" cy="1136352"/>
          </a:xfrm>
          <a:prstGeom prst="rect">
            <a:avLst/>
          </a:prstGeom>
          <a:noFill/>
          <a:ln cap="flat" cmpd="sng" w="9525">
            <a:solidFill>
              <a:srgbClr val="00635D"/>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i-FI"/>
              <a:t>Extra actions: </a:t>
            </a:r>
            <a:r>
              <a:rPr b="0" lang="fi-FI"/>
              <a:t>/create_folder</a:t>
            </a:r>
            <a:endParaRPr b="0"/>
          </a:p>
        </p:txBody>
      </p:sp>
      <p:sp>
        <p:nvSpPr>
          <p:cNvPr id="164" name="Google Shape;164;p8"/>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fi-FI" u="sng">
                <a:solidFill>
                  <a:schemeClr val="hlink"/>
                </a:solidFill>
                <a:hlinkClick r:id="rId3"/>
              </a:rPr>
              <a:t>https://api.dropboxapi.com/2/files/create_folder_v2</a:t>
            </a:r>
            <a:endParaRPr/>
          </a:p>
          <a:p>
            <a:pPr indent="-342900" lvl="0" marL="342900" rtl="0" algn="l">
              <a:spcBef>
                <a:spcPts val="960"/>
              </a:spcBef>
              <a:spcAft>
                <a:spcPts val="0"/>
              </a:spcAft>
              <a:buSzPts val="1800"/>
              <a:buChar char="🞆"/>
            </a:pPr>
            <a:r>
              <a:rPr lang="fi-FI"/>
              <a:t>Create a folder at a given path.</a:t>
            </a:r>
            <a:endParaRPr/>
          </a:p>
          <a:p>
            <a:pPr indent="-342900" lvl="0" marL="342900" rtl="0" algn="l">
              <a:spcBef>
                <a:spcPts val="960"/>
              </a:spcBef>
              <a:spcAft>
                <a:spcPts val="0"/>
              </a:spcAft>
              <a:buSzPts val="1800"/>
              <a:buChar char="🞆"/>
            </a:pPr>
            <a:r>
              <a:rPr lang="fi-FI"/>
              <a:t>POST</a:t>
            </a:r>
            <a:endParaRPr/>
          </a:p>
          <a:p>
            <a:pPr indent="-342900" lvl="0" marL="342900" rtl="0" algn="l">
              <a:spcBef>
                <a:spcPts val="960"/>
              </a:spcBef>
              <a:spcAft>
                <a:spcPts val="0"/>
              </a:spcAft>
              <a:buSzPts val="1800"/>
              <a:buChar char="🞆"/>
            </a:pPr>
            <a:r>
              <a:rPr lang="fi-FI"/>
              <a:t>In this case parsing not needed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g63a6693bff_0_0"/>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fi-FI"/>
              <a:t>Extra actions: </a:t>
            </a:r>
            <a:r>
              <a:rPr b="0" lang="fi-FI"/>
              <a:t>/create_folder</a:t>
            </a:r>
            <a:endParaRPr b="0"/>
          </a:p>
        </p:txBody>
      </p:sp>
      <p:sp>
        <p:nvSpPr>
          <p:cNvPr id="170" name="Google Shape;170;g63a6693bff_0_0"/>
          <p:cNvSpPr txBox="1"/>
          <p:nvPr>
            <p:ph idx="1" type="body"/>
          </p:nvPr>
        </p:nvSpPr>
        <p:spPr>
          <a:xfrm>
            <a:off x="818712" y="22222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0" lvl="0" marL="0" rtl="0" algn="l">
              <a:spcBef>
                <a:spcPts val="960"/>
              </a:spcBef>
              <a:spcAft>
                <a:spcPts val="0"/>
              </a:spcAft>
              <a:buNone/>
            </a:pPr>
            <a:r>
              <a:t/>
            </a:r>
            <a:endParaRPr/>
          </a:p>
        </p:txBody>
      </p:sp>
      <p:sp>
        <p:nvSpPr>
          <p:cNvPr id="171" name="Google Shape;171;g63a6693bff_0_0"/>
          <p:cNvSpPr/>
          <p:nvPr/>
        </p:nvSpPr>
        <p:spPr>
          <a:xfrm>
            <a:off x="-75" y="-150"/>
            <a:ext cx="12192000" cy="6858000"/>
          </a:xfrm>
          <a:prstGeom prst="rect">
            <a:avLst/>
          </a:prstGeom>
          <a:blipFill rotWithShape="1">
            <a:blip r:embed="rId3">
              <a:alphaModFix/>
            </a:blip>
            <a:tile algn="tl" flip="none" tx="0" sx="99997" ty="0" sy="99997"/>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72" name="Google Shape;172;g63a6693bff_0_0"/>
          <p:cNvPicPr preferRelativeResize="0"/>
          <p:nvPr/>
        </p:nvPicPr>
        <p:blipFill>
          <a:blip r:embed="rId4">
            <a:alphaModFix/>
          </a:blip>
          <a:stretch>
            <a:fillRect/>
          </a:stretch>
        </p:blipFill>
        <p:spPr>
          <a:xfrm>
            <a:off x="2444875" y="447200"/>
            <a:ext cx="7302251" cy="4061925"/>
          </a:xfrm>
          <a:prstGeom prst="rect">
            <a:avLst/>
          </a:prstGeom>
          <a:noFill/>
          <a:ln>
            <a:noFill/>
          </a:ln>
        </p:spPr>
      </p:pic>
      <p:pic>
        <p:nvPicPr>
          <p:cNvPr id="173" name="Google Shape;173;g63a6693bff_0_0"/>
          <p:cNvPicPr preferRelativeResize="0"/>
          <p:nvPr/>
        </p:nvPicPr>
        <p:blipFill>
          <a:blip r:embed="rId5">
            <a:alphaModFix/>
          </a:blip>
          <a:stretch>
            <a:fillRect/>
          </a:stretch>
        </p:blipFill>
        <p:spPr>
          <a:xfrm>
            <a:off x="479200" y="4716725"/>
            <a:ext cx="5354941" cy="1460425"/>
          </a:xfrm>
          <a:prstGeom prst="rect">
            <a:avLst/>
          </a:prstGeom>
          <a:noFill/>
          <a:ln>
            <a:noFill/>
          </a:ln>
        </p:spPr>
      </p:pic>
      <p:pic>
        <p:nvPicPr>
          <p:cNvPr id="174" name="Google Shape;174;g63a6693bff_0_0"/>
          <p:cNvPicPr preferRelativeResize="0"/>
          <p:nvPr/>
        </p:nvPicPr>
        <p:blipFill>
          <a:blip r:embed="rId6">
            <a:alphaModFix/>
          </a:blip>
          <a:stretch>
            <a:fillRect/>
          </a:stretch>
        </p:blipFill>
        <p:spPr>
          <a:xfrm>
            <a:off x="6468875" y="4716725"/>
            <a:ext cx="5249976" cy="146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inaus">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2019-09-22T10:07:52Z</dcterms:created>
  <dc:creator>Petra Puumala</dc:creator>
</cp:coreProperties>
</file>