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aveat"/>
      <p:regular r:id="rId20"/>
      <p:bold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6SlEFeuKAVNXHc/QaZ5N4Gw9e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Caveat-bold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39a5463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339a54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f1ee2ed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f1ee2e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3e13e2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3e13e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39a5463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39a546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f1ee2e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64f1ee2ed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f1ee2ed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f1ee2e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f65663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f6566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f656634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f65663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f656634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f65663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f656634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f65663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6566344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f65663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inaus ja kuvateksti">
  <p:cSld name="Lainaus ja kuvateksti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imikortti">
  <p:cSld name="Nimikortti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 ja pystysuora teksti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ystysuora otsikko ja teksti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0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 ja sisältö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amakuva ja kuvateksti">
  <p:cSld name="Panoraamakuva ja kuvateksti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san ylätunniste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ksi sisältökohdetta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ailu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in otsikk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uvatekstillinen sisältö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uvatekstillinen kuv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stroomservice2.eu-gb.mybluemix.ne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ycalculator666.appspot.com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oaproomservice.herokuapp.com/MyRoomService/roomservice?wsdl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jettyroomservice.herokuapp.com/room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urconvertter.herokuapp.com/" TargetMode="External"/><Relationship Id="rId4" Type="http://schemas.openxmlformats.org/officeDocument/2006/relationships/hyperlink" Target="https://myrestroom.herokuapp.com/ro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fi-FI"/>
              <a:t>TIES4560 Demo 5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810001" y="5202316"/>
            <a:ext cx="10572000" cy="16556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i-FI"/>
              <a:t>Suvi Kaasalainen,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Leevi Liimatainen,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Petra Puumala,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Teemu Vähä-Impola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39a5463d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IBM Cloud Platform</a:t>
            </a:r>
            <a:endParaRPr/>
          </a:p>
        </p:txBody>
      </p:sp>
      <p:sp>
        <p:nvSpPr>
          <p:cNvPr id="176" name="Google Shape;176;g6339a5463d_0_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/>
              <a:t>Task 4 was deployed to IBM Cloud: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Step 1) register to IBM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Step 2) download and install the IBM Cloud 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Step 3) login from command line: </a:t>
            </a:r>
            <a:r>
              <a:rPr b="1" i="1" lang="fi-FI"/>
              <a:t>ibmcloud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Step 4) run command </a:t>
            </a:r>
            <a:r>
              <a:rPr b="1" i="1" lang="fi-FI"/>
              <a:t>ibmcloud target --cf</a:t>
            </a:r>
            <a:r>
              <a:rPr lang="fi-FI"/>
              <a:t> to identify the org and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Step 5) change directory where your code is located and then use command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fi-FI"/>
              <a:t>ibmcloud cf push</a:t>
            </a:r>
            <a:r>
              <a:rPr lang="fi-FI"/>
              <a:t>. Either use a manifest file or type flag </a:t>
            </a:r>
            <a:r>
              <a:rPr b="1" i="1" lang="fi-FI"/>
              <a:t>-m 256M</a:t>
            </a:r>
            <a:r>
              <a:rPr lang="fi-FI"/>
              <a:t>. (Free account memory limit will make pushing fail without this).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Step 6) use service </a:t>
            </a:r>
            <a:r>
              <a:rPr lang="fi-FI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https://restroomservice2.eu-gb.mybluemix.net/</a:t>
            </a:r>
            <a:r>
              <a:rPr lang="fi-FI"/>
              <a:t> for example from Postman.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f1ee2ed7_0_3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Google Cloud Platform</a:t>
            </a:r>
            <a:endParaRPr/>
          </a:p>
        </p:txBody>
      </p:sp>
      <p:sp>
        <p:nvSpPr>
          <p:cNvPr id="182" name="Google Shape;182;g64f1ee2ed7_0_30"/>
          <p:cNvSpPr txBox="1"/>
          <p:nvPr>
            <p:ph idx="1" type="body"/>
          </p:nvPr>
        </p:nvSpPr>
        <p:spPr>
          <a:xfrm>
            <a:off x="404575" y="2052475"/>
            <a:ext cx="4864800" cy="454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/>
              <a:t>For educational purposes, we deployed Task 4 to Google Cloud as well.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/>
              <a:t>Within four days, the billing graph looked quite alarming: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/>
              <a:t>- </a:t>
            </a:r>
            <a:r>
              <a:rPr lang="fi-FI"/>
              <a:t>17.23€</a:t>
            </a:r>
            <a:r>
              <a:rPr lang="fi-FI"/>
              <a:t> spent with almost no traffic at all.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/>
              <a:t>- The free trial period ends when all the free credits are used or after 12 months have passed.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/>
              <a:t>- After trial period, some minor functions will be available for no cost.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/>
              <a:t>- Actual usage of Google Cloud seems costly, but pricing is on par with AWS.</a:t>
            </a:r>
            <a:endParaRPr/>
          </a:p>
        </p:txBody>
      </p:sp>
      <p:pic>
        <p:nvPicPr>
          <p:cNvPr id="183" name="Google Shape;183;g64f1ee2ed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275" y="1658888"/>
            <a:ext cx="6589087" cy="513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3e13e205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Heroku</a:t>
            </a:r>
            <a:endParaRPr/>
          </a:p>
        </p:txBody>
      </p:sp>
      <p:pic>
        <p:nvPicPr>
          <p:cNvPr id="189" name="Google Shape;189;g633e13e20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25" y="2884538"/>
            <a:ext cx="97155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39a5463d_0_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IBM Cloud Platform</a:t>
            </a:r>
            <a:endParaRPr/>
          </a:p>
        </p:txBody>
      </p:sp>
      <p:pic>
        <p:nvPicPr>
          <p:cNvPr id="195" name="Google Shape;195;g6339a5463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825" y="2979425"/>
            <a:ext cx="5615301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6339a5463d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00" y="2627000"/>
            <a:ext cx="57813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6339a5463d_0_8"/>
          <p:cNvSpPr txBox="1"/>
          <p:nvPr>
            <p:ph idx="1" type="body"/>
          </p:nvPr>
        </p:nvSpPr>
        <p:spPr>
          <a:xfrm>
            <a:off x="1462908" y="3331850"/>
            <a:ext cx="3722100" cy="36366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fi-FI" sz="4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in camp IBM...</a:t>
            </a:r>
            <a:endParaRPr b="1" sz="4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/>
              <a:t>JMeter measurement</a:t>
            </a:r>
            <a:endParaRPr/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818700" y="2309025"/>
            <a:ext cx="10554600" cy="2388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In all the cases 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We used in testing GET-request to get list of all rooms in our service.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i-FI"/>
              <a:t>As thread properties we used: number of threads: 25, Ramp-up period: 2, Loop count: 100 → total number of requests 2500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Cloud performance was compared to locally-run service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-"/>
            </a:pPr>
            <a:r>
              <a:rPr lang="fi-FI"/>
              <a:t>Results were best (like expected) </a:t>
            </a:r>
            <a:r>
              <a:rPr lang="fi-FI"/>
              <a:t>when running locally. T</a:t>
            </a:r>
            <a:r>
              <a:rPr lang="fi-FI"/>
              <a:t>hroughput was highest and response times lowest.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2nd best performance was when REST web service was run on Google cloud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3rd best on IBM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4th on Heroku</a:t>
            </a:r>
            <a:endParaRPr/>
          </a:p>
        </p:txBody>
      </p:sp>
      <p:pic>
        <p:nvPicPr>
          <p:cNvPr id="204" name="Google Shape;20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4898875"/>
            <a:ext cx="96393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3874878" y="87199"/>
            <a:ext cx="444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5" y="376450"/>
            <a:ext cx="5496450" cy="26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834" y="376450"/>
            <a:ext cx="5496442" cy="26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109625" y="3061350"/>
            <a:ext cx="144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6361825" y="3061350"/>
            <a:ext cx="144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25" y="3584550"/>
            <a:ext cx="5496442" cy="26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1834" y="3584550"/>
            <a:ext cx="5496442" cy="26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256650" y="6269450"/>
            <a:ext cx="82125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IBM													     Heroku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818700" y="447200"/>
            <a:ext cx="111399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/>
              <a:t>Task-5.1: Application deployment to Cloud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Different tasks were deployed to different cloud platforms: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Task-1: Web client to remote SOAP web service - </a:t>
            </a:r>
            <a:r>
              <a:rPr b="1" lang="fi-FI"/>
              <a:t>Google Cloud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Task-2:  Jetty based Web service (including deployment of own SOAP web service implementation) - </a:t>
            </a:r>
            <a:r>
              <a:rPr b="1" lang="fi-FI"/>
              <a:t>Heroku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Task-4: REST web service - </a:t>
            </a:r>
            <a:r>
              <a:rPr b="1" lang="fi-FI"/>
              <a:t>IBM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f1ee2ed7_0_13"/>
          <p:cNvSpPr txBox="1"/>
          <p:nvPr>
            <p:ph idx="1" type="body"/>
          </p:nvPr>
        </p:nvSpPr>
        <p:spPr>
          <a:xfrm>
            <a:off x="818700" y="1929750"/>
            <a:ext cx="10554600" cy="4721100"/>
          </a:xfrm>
          <a:prstGeom prst="rect">
            <a:avLst/>
          </a:prstGeom>
          <a:noFill/>
          <a:ln>
            <a:noFill/>
          </a:ln>
          <a:effectLst>
            <a:outerShdw blurRad="50800" dist="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Task-1 was deployed to Google Cloud Platform: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First step was to sign in and enable Google Cloud Platform with your Google account.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Free 365-day trial period with about 300 euros worth of credits (everything is billed).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Billing has to be enabled before deploying apps.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After signing in the first project can created in one of three ways: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Through web browser on the cloud platform (used in this task),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Through Google CLI (needed if you want to deploy from Git or a Maven project) OR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Through Eclipse’s Google Cloud Tools.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After creating the project, the easiest way to deploy an app was to use Eclipse’s Google Cloud Tools, found through Marketplace: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This way you can deploy a the app as </a:t>
            </a:r>
            <a:r>
              <a:rPr b="1" lang="fi-FI"/>
              <a:t>WAR/executable JAR</a:t>
            </a:r>
            <a:r>
              <a:rPr lang="fi-FI"/>
              <a:t> file (</a:t>
            </a:r>
            <a:r>
              <a:rPr lang="fi-FI"/>
              <a:t>also requires an app.yaml file).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Deployment takes about 5 - 10 minutes if no errors occur.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Biggest issue with deployment was compatibility of Java versions (required Java 8).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Problem was solved by applying Java 8 to Task-1 and then exporting it as WAR-file.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 u="sng">
                <a:solidFill>
                  <a:schemeClr val="hlink"/>
                </a:solidFill>
                <a:hlinkClick r:id="rId3"/>
              </a:rPr>
              <a:t>https://mycalculator666.appspot.com/</a:t>
            </a:r>
            <a:r>
              <a:rPr lang="fi-FI"/>
              <a:t> (mycalculator was already in use)</a:t>
            </a:r>
            <a:endParaRPr/>
          </a:p>
        </p:txBody>
      </p:sp>
      <p:sp>
        <p:nvSpPr>
          <p:cNvPr id="124" name="Google Shape;124;g64f1ee2ed7_0_1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Google Cloud Platform</a:t>
            </a:r>
            <a:endParaRPr/>
          </a:p>
        </p:txBody>
      </p:sp>
      <p:pic>
        <p:nvPicPr>
          <p:cNvPr id="125" name="Google Shape;125;g64f1ee2ed7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8799" y="6223500"/>
            <a:ext cx="264550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64f1ee2ed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88" y="120475"/>
            <a:ext cx="33051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64f1ee2ed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7950" y="1861250"/>
            <a:ext cx="3132675" cy="408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64f1ee2ed7_0_2"/>
          <p:cNvCxnSpPr/>
          <p:nvPr/>
        </p:nvCxnSpPr>
        <p:spPr>
          <a:xfrm>
            <a:off x="3907588" y="5627163"/>
            <a:ext cx="9078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g64f1ee2ed7_0_2"/>
          <p:cNvCxnSpPr/>
          <p:nvPr/>
        </p:nvCxnSpPr>
        <p:spPr>
          <a:xfrm>
            <a:off x="1130150" y="2364500"/>
            <a:ext cx="9078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g64f1ee2ed7_0_2"/>
          <p:cNvSpPr txBox="1"/>
          <p:nvPr>
            <p:ph type="title"/>
          </p:nvPr>
        </p:nvSpPr>
        <p:spPr>
          <a:xfrm>
            <a:off x="3966775" y="447200"/>
            <a:ext cx="74151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Google Cloud Platform</a:t>
            </a:r>
            <a:endParaRPr/>
          </a:p>
        </p:txBody>
      </p:sp>
      <p:pic>
        <p:nvPicPr>
          <p:cNvPr id="135" name="Google Shape;135;g64f1ee2ed7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400" y="4391075"/>
            <a:ext cx="7111049" cy="22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64f1ee2ed7_0_2"/>
          <p:cNvSpPr txBox="1"/>
          <p:nvPr>
            <p:ph idx="1" type="body"/>
          </p:nvPr>
        </p:nvSpPr>
        <p:spPr>
          <a:xfrm>
            <a:off x="5318650" y="3815050"/>
            <a:ext cx="5867100" cy="453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fi-FI" sz="2400"/>
              <a:t>Result</a:t>
            </a:r>
            <a:r>
              <a:rPr lang="fi-FI"/>
              <a:t>: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f6566344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Heroku Platform</a:t>
            </a:r>
            <a:endParaRPr/>
          </a:p>
        </p:txBody>
      </p:sp>
      <p:sp>
        <p:nvSpPr>
          <p:cNvPr id="142" name="Google Shape;142;g64f6566344_0_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/>
              <a:t>Task 2 was deployed to Heroku: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Register to 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Install Heroku 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Also requires Git and Apache Maven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Heroku uses OpenJDK 8 to run applications by default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We changed our applications to run on Java 8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Other option is to specify Java version in system.properties file in your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Free dynos sleep after 30 minutes of inactivity. This causes a delay of a few seconds for the first request upon waking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f6566344_0_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SOAP Service in Heroku</a:t>
            </a:r>
            <a:endParaRPr/>
          </a:p>
        </p:txBody>
      </p:sp>
      <p:sp>
        <p:nvSpPr>
          <p:cNvPr id="148" name="Google Shape;148;g64f6566344_0_8"/>
          <p:cNvSpPr txBox="1"/>
          <p:nvPr>
            <p:ph idx="1" type="body"/>
          </p:nvPr>
        </p:nvSpPr>
        <p:spPr>
          <a:xfrm>
            <a:off x="818700" y="2222276"/>
            <a:ext cx="10554600" cy="178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Our SOAP service was implemented as simple Java Project (didn’t use cfx)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Added MANIFEST.MF file to the project to declare main class (Exporter.java)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Changed the server and port declarations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Created jar-file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64f656634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00" y="4137850"/>
            <a:ext cx="9697925" cy="24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f6566344_0_1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Web Service with Jetty using SOAP Service</a:t>
            </a:r>
            <a:endParaRPr/>
          </a:p>
        </p:txBody>
      </p:sp>
      <p:sp>
        <p:nvSpPr>
          <p:cNvPr id="155" name="Google Shape;155;g64f6566344_0_14"/>
          <p:cNvSpPr txBox="1"/>
          <p:nvPr>
            <p:ph idx="1" type="body"/>
          </p:nvPr>
        </p:nvSpPr>
        <p:spPr>
          <a:xfrm>
            <a:off x="818700" y="2222281"/>
            <a:ext cx="10554600" cy="194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/>
              <a:t>Simple steps to deploy in Heroku CLI: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heroku create soaproomservice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heroku plugins:install heroku-cli-deploy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heroku deploy:jar &lt;path-to-jar-file&gt; --app soaproomservice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 u="sng">
                <a:solidFill>
                  <a:schemeClr val="hlink"/>
                </a:solidFill>
                <a:hlinkClick r:id="rId3"/>
              </a:rPr>
              <a:t>https://soaproomservice.herokuapp.com/MyRoomService/roomservice?wsdl</a:t>
            </a:r>
            <a:endParaRPr/>
          </a:p>
        </p:txBody>
      </p:sp>
      <p:pic>
        <p:nvPicPr>
          <p:cNvPr id="156" name="Google Shape;156;g64f656634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0" y="4171981"/>
            <a:ext cx="11251915" cy="2381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f6566344_0_2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Jetty Service to Heroku</a:t>
            </a:r>
            <a:endParaRPr/>
          </a:p>
        </p:txBody>
      </p:sp>
      <p:sp>
        <p:nvSpPr>
          <p:cNvPr id="162" name="Google Shape;162;g64f6566344_0_23"/>
          <p:cNvSpPr txBox="1"/>
          <p:nvPr>
            <p:ph idx="1" type="body"/>
          </p:nvPr>
        </p:nvSpPr>
        <p:spPr>
          <a:xfrm>
            <a:off x="157500" y="2174875"/>
            <a:ext cx="56103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fi-FI"/>
              <a:t>Changed server and port declarations</a:t>
            </a:r>
            <a:endParaRPr/>
          </a:p>
        </p:txBody>
      </p:sp>
      <p:pic>
        <p:nvPicPr>
          <p:cNvPr id="163" name="Google Shape;163;g64f656634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0" y="2751160"/>
            <a:ext cx="5610376" cy="370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64f6566344_0_23"/>
          <p:cNvSpPr txBox="1"/>
          <p:nvPr>
            <p:ph idx="4" type="body"/>
          </p:nvPr>
        </p:nvSpPr>
        <p:spPr>
          <a:xfrm>
            <a:off x="6187426" y="2751150"/>
            <a:ext cx="5481300" cy="310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Created runnable jar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Same 3 commands in Heroku CLI as before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heroku create jettyroomservice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heroku plugins:install heroku-cli-deploy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heroku deploy:jar &lt;path-to-jar-file&gt; --app jettyroomservice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 u="sng">
                <a:solidFill>
                  <a:schemeClr val="hlink"/>
                </a:solidFill>
                <a:hlinkClick r:id="rId4"/>
              </a:rPr>
              <a:t>https://jettyroomservice.herokuapp.com/rooms</a:t>
            </a:r>
            <a:r>
              <a:rPr lang="fi-FI"/>
              <a:t> (use with e.g. Postman)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f6566344_0_3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Task 1 and 4 to Heroku</a:t>
            </a:r>
            <a:endParaRPr/>
          </a:p>
        </p:txBody>
      </p:sp>
      <p:sp>
        <p:nvSpPr>
          <p:cNvPr id="170" name="Google Shape;170;g64f6566344_0_3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We deployed also Task 1 to Heroku: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 u="sng">
                <a:solidFill>
                  <a:schemeClr val="hlink"/>
                </a:solidFill>
                <a:hlinkClick r:id="rId3"/>
              </a:rPr>
              <a:t>https://curconvertter.herokuapp.com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and Task 4: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 u="sng">
                <a:solidFill>
                  <a:schemeClr val="hlink"/>
                </a:solidFill>
                <a:hlinkClick r:id="rId4"/>
              </a:rPr>
              <a:t>https://myrestroom.herokuapp.com/rooms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i-FI"/>
              <a:t>(e.g. with Postman, authorization needed)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fi-FI"/>
              <a:t>Deployed with war-files, no code changes needed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inau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2019-09-22T10:07:52Z</dcterms:created>
  <dc:creator>Petra Puumala</dc:creator>
</cp:coreProperties>
</file>