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9" r:id="rId2"/>
    <p:sldId id="260" r:id="rId3"/>
    <p:sldId id="264" r:id="rId4"/>
    <p:sldId id="261" r:id="rId5"/>
    <p:sldId id="262" r:id="rId6"/>
    <p:sldId id="263" r:id="rId7"/>
    <p:sldId id="280" r:id="rId8"/>
    <p:sldId id="265" r:id="rId9"/>
    <p:sldId id="266" r:id="rId10"/>
    <p:sldId id="267" r:id="rId11"/>
    <p:sldId id="269" r:id="rId12"/>
    <p:sldId id="271" r:id="rId13"/>
    <p:sldId id="272" r:id="rId14"/>
    <p:sldId id="273" r:id="rId15"/>
    <p:sldId id="270" r:id="rId16"/>
    <p:sldId id="274" r:id="rId17"/>
    <p:sldId id="275" r:id="rId18"/>
    <p:sldId id="278" r:id="rId19"/>
    <p:sldId id="276" r:id="rId20"/>
    <p:sldId id="279" r:id="rId21"/>
    <p:sldId id="277" r:id="rId22"/>
  </p:sldIdLst>
  <p:sldSz cx="12188825" cy="6858000"/>
  <p:notesSz cx="6858000" cy="9144000"/>
  <p:defaultTextStyle>
    <a:defPPr rtl="0">
      <a:defRPr lang="hr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BD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77E62E-11A2-4C2D-A1D1-AB905C625E3A}" v="2277" dt="2023-11-25T17:24:11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rednji stil 2 - Isticanj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06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93EB51-CAB9-4624-B0A5-94D78F96112E}" type="datetime1">
              <a:rPr lang="hr-HR" smtClean="0"/>
              <a:t>27.11.2023.</a:t>
            </a:fld>
            <a:endParaRPr lang="hr-HR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hr-HR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noProof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BF17EB-1BD8-4E6E-B556-4BC5E339E47E}" type="datetime1">
              <a:rPr lang="hr-HR" noProof="0" smtClean="0"/>
              <a:t>27.11.2023.</a:t>
            </a:fld>
            <a:endParaRPr lang="hr-HR" noProof="0"/>
          </a:p>
        </p:txBody>
      </p:sp>
      <p:sp>
        <p:nvSpPr>
          <p:cNvPr id="4" name="Rezervirano mjesto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r-HR" noProof="0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noProof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3B36274-F2B9-4C45-BBB4-0EDF4CD651A7}" type="slidenum">
              <a:rPr lang="hr-HR" noProof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4292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10894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548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209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r-HR" noProof="0"/>
              <a:t>Kliknite da biste uredili stil podnaslova matrice</a:t>
            </a:r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/>
              <a:t>Dodajte podnožje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6EC24C-C282-4416-BDA2-CAF8FA02CDF7}" type="datetime1">
              <a:rPr lang="hr-HR" noProof="0" smtClean="0"/>
              <a:t>27.11.2023.</a:t>
            </a:fld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/>
              <a:t>Dodajte podnožje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B61F39-097A-4538-A19B-413A266C694D}" type="datetime1">
              <a:rPr lang="hr-HR" noProof="0" smtClean="0"/>
              <a:t>27.11.2023.</a:t>
            </a:fld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/>
              <a:t>Dodajte podnožje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6B0F99-7A85-47CD-90EE-DDFDC97EA38B}" type="datetime1">
              <a:rPr lang="hr-HR" noProof="0" smtClean="0"/>
              <a:t>27.11.2023.</a:t>
            </a:fld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/>
              <a:t>Dodajte podnožje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3FBB6C-09C4-42AB-9248-F92C55B4E5C3}" type="datetime1">
              <a:rPr lang="hr-HR" noProof="0" smtClean="0"/>
              <a:t>27.11.2023.</a:t>
            </a:fld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 hasCustomPrompt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/>
              <a:t>Dodajte podnožje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BE9AE1-EBD9-4BBD-B193-275EBC102BFF}" type="datetime1">
              <a:rPr lang="hr-HR" noProof="0" smtClean="0"/>
              <a:t>27.11.2023.</a:t>
            </a:fld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/>
          <p:cNvSpPr>
            <a:spLocks noGrp="1"/>
          </p:cNvSpPr>
          <p:nvPr>
            <p:ph sz="half" idx="1" hasCustomPrompt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 hasCustomPrompt="1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/>
              <a:t>Dodajte podnožje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0DD117-177E-4C5A-A107-9B3F8F36C661}" type="datetime1">
              <a:rPr lang="hr-HR" noProof="0" smtClean="0"/>
              <a:t>27.11.2023.</a:t>
            </a:fld>
            <a:endParaRPr lang="hr-HR" noProof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 hasCustomPrompt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 hasCustomPrompt="1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5" name="Rezervirano mjesto za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6" name="Rezervirano mjesto za sadržaj 5"/>
          <p:cNvSpPr>
            <a:spLocks noGrp="1"/>
          </p:cNvSpPr>
          <p:nvPr>
            <p:ph sz="quarter" idx="4" hasCustomPrompt="1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/>
              <a:t>Dodajte podnožje</a:t>
            </a:r>
          </a:p>
        </p:txBody>
      </p: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63033F-A440-42CE-B27A-276685A4C6F1}" type="datetime1">
              <a:rPr lang="hr-HR" noProof="0" smtClean="0"/>
              <a:t>27.11.2023.</a:t>
            </a:fld>
            <a:endParaRPr lang="hr-HR" noProof="0"/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/>
              <a:t>Dodajte podnožje</a:t>
            </a:r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D95950-4560-4879-9F5B-BA62914C2ABB}" type="datetime1">
              <a:rPr lang="hr-HR" noProof="0" smtClean="0"/>
              <a:t>27.11.2023.</a:t>
            </a:fld>
            <a:endParaRPr lang="hr-HR" noProof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za podnožj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/>
              <a:t>Dodajte podnožje</a:t>
            </a:r>
          </a:p>
        </p:txBody>
      </p:sp>
      <p:sp>
        <p:nvSpPr>
          <p:cNvPr id="2" name="Rezervirano mjesto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50A9BD-6798-4E68-8399-207136E45F5E}" type="datetime1">
              <a:rPr lang="hr-HR" noProof="0" smtClean="0"/>
              <a:t>27.11.2023.</a:t>
            </a:fld>
            <a:endParaRPr lang="hr-HR" noProof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/>
          <p:cNvSpPr>
            <a:spLocks noGrp="1"/>
          </p:cNvSpPr>
          <p:nvPr>
            <p:ph idx="1" hasCustomPrompt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 hasCustomPrompt="1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9" name="Rezervirano mjesto za podnožj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/>
              <a:t>Dodajte podnožje</a:t>
            </a:r>
          </a:p>
        </p:txBody>
      </p:sp>
      <p:sp>
        <p:nvSpPr>
          <p:cNvPr id="8" name="Rezervirano mjesto za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B2A87F-1BA3-466A-85FF-446D795C3CC0}" type="datetime1">
              <a:rPr lang="hr-HR" noProof="0" smtClean="0"/>
              <a:t>27.11.2023.</a:t>
            </a:fld>
            <a:endParaRPr lang="hr-HR" noProof="0"/>
          </a:p>
        </p:txBody>
      </p:sp>
      <p:sp>
        <p:nvSpPr>
          <p:cNvPr id="10" name="Rezervirano mjesto za broj slajd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5" name="Pravokutnik 4"/>
          <p:cNvSpPr/>
          <p:nvPr/>
        </p:nvSpPr>
        <p:spPr>
          <a:xfrm>
            <a:off x="50276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3" name="Rezervirano mjesto za sliku 2" descr="Prazno rezervirano mjesto za dodavanje slike. Kliknite rezervirano mjesto i odaberite sliku koju želite dodati"/>
          <p:cNvSpPr>
            <a:spLocks noGrp="1"/>
          </p:cNvSpPr>
          <p:nvPr>
            <p:ph type="pic" idx="1" hasCustomPrompt="1"/>
          </p:nvPr>
        </p:nvSpPr>
        <p:spPr>
          <a:xfrm>
            <a:off x="54086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r-HR" noProof="0"/>
              <a:t>Kliknite ikonu da biste dodali sliku</a:t>
            </a:r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 hasCustomPrompt="1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a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Pravokutnik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rtl="0"/>
              <a:endParaRPr kumimoji="1" lang="hr-HR" sz="2400" noProof="0">
                <a:latin typeface="굴림" pitchFamily="50" charset="-127"/>
              </a:endParaRPr>
            </a:p>
          </p:txBody>
        </p:sp>
        <p:sp>
          <p:nvSpPr>
            <p:cNvPr id="9" name="Pravokutnik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rtl="0"/>
              <a:endParaRPr kumimoji="1" lang="hr-HR" sz="2400" noProof="0">
                <a:latin typeface="굴림" pitchFamily="50" charset="-127"/>
              </a:endParaRPr>
            </a:p>
          </p:txBody>
        </p:sp>
        <p:sp>
          <p:nvSpPr>
            <p:cNvPr id="10" name="Pravokutnik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hr-HR" sz="2400" noProof="0">
                <a:latin typeface="굴림" pitchFamily="50" charset="-127"/>
              </a:endParaRPr>
            </a:p>
          </p:txBody>
        </p:sp>
        <p:sp>
          <p:nvSpPr>
            <p:cNvPr id="11" name="Pravokutnik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hr-HR" sz="2400" noProof="0">
                <a:latin typeface="굴림" pitchFamily="50" charset="-127"/>
              </a:endParaRPr>
            </a:p>
          </p:txBody>
        </p:sp>
        <p:sp>
          <p:nvSpPr>
            <p:cNvPr id="12" name="Pravokutnik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hr-HR" sz="2400" noProof="0">
                <a:latin typeface="굴림" pitchFamily="50" charset="-127"/>
              </a:endParaRPr>
            </a:p>
          </p:txBody>
        </p:sp>
        <p:sp>
          <p:nvSpPr>
            <p:cNvPr id="13" name="Pravokutnik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rtl="0"/>
              <a:endParaRPr kumimoji="1" lang="hr-HR" sz="2400" noProof="0">
                <a:latin typeface="굴림" pitchFamily="50" charset="-127"/>
              </a:endParaRPr>
            </a:p>
          </p:txBody>
        </p:sp>
        <p:sp>
          <p:nvSpPr>
            <p:cNvPr id="14" name="Pravokutnik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rtl="0"/>
              <a:endParaRPr kumimoji="1" lang="hr-HR" sz="2400" noProof="0">
                <a:latin typeface="굴림" pitchFamily="50" charset="-127"/>
              </a:endParaRPr>
            </a:p>
          </p:txBody>
        </p:sp>
        <p:sp>
          <p:nvSpPr>
            <p:cNvPr id="15" name="Pravokutnik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rtl="0"/>
              <a:endParaRPr kumimoji="1" lang="hr-HR" sz="2400" noProof="0">
                <a:latin typeface="굴림" pitchFamily="50" charset="-127"/>
              </a:endParaRPr>
            </a:p>
          </p:txBody>
        </p:sp>
        <p:sp>
          <p:nvSpPr>
            <p:cNvPr id="16" name="Pravokutnik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hr-HR" sz="2400" noProof="0">
                <a:latin typeface="굴림" pitchFamily="50" charset="-127"/>
              </a:endParaRPr>
            </a:p>
          </p:txBody>
        </p:sp>
        <p:sp>
          <p:nvSpPr>
            <p:cNvPr id="17" name="Pravokutnik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rtl="0"/>
              <a:endParaRPr kumimoji="1" lang="hr-HR" sz="2400" noProof="0">
                <a:latin typeface="굴림" pitchFamily="50" charset="-127"/>
              </a:endParaRPr>
            </a:p>
          </p:txBody>
        </p:sp>
        <p:sp>
          <p:nvSpPr>
            <p:cNvPr id="18" name="Pravokutnik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hr-HR" sz="2400" noProof="0">
                <a:latin typeface="굴림" pitchFamily="50" charset="-127"/>
              </a:endParaRPr>
            </a:p>
          </p:txBody>
        </p:sp>
        <p:sp>
          <p:nvSpPr>
            <p:cNvPr id="19" name="Crta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r-HR" noProof="0"/>
            </a:p>
          </p:txBody>
        </p:sp>
        <p:sp>
          <p:nvSpPr>
            <p:cNvPr id="20" name="Crta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r-HR" noProof="0"/>
            </a:p>
          </p:txBody>
        </p:sp>
        <p:sp>
          <p:nvSpPr>
            <p:cNvPr id="21" name="Crta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r-HR" noProof="0"/>
            </a:p>
          </p:txBody>
        </p:sp>
        <p:sp>
          <p:nvSpPr>
            <p:cNvPr id="22" name="Crta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r-HR" noProof="0"/>
            </a:p>
          </p:txBody>
        </p:sp>
        <p:sp>
          <p:nvSpPr>
            <p:cNvPr id="23" name="Crta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r-HR" noProof="0"/>
            </a:p>
          </p:txBody>
        </p:sp>
        <p:sp>
          <p:nvSpPr>
            <p:cNvPr id="24" name="Crta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r-HR" noProof="0"/>
            </a:p>
          </p:txBody>
        </p:sp>
        <p:sp>
          <p:nvSpPr>
            <p:cNvPr id="25" name="Crta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r-HR" noProof="0"/>
            </a:p>
          </p:txBody>
        </p:sp>
        <p:sp>
          <p:nvSpPr>
            <p:cNvPr id="26" name="Crta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r-HR" noProof="0"/>
            </a:p>
          </p:txBody>
        </p:sp>
        <p:sp>
          <p:nvSpPr>
            <p:cNvPr id="27" name="Crta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r-HR" noProof="0"/>
            </a:p>
          </p:txBody>
        </p:sp>
        <p:sp>
          <p:nvSpPr>
            <p:cNvPr id="30" name="Crta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r-HR" noProof="0"/>
            </a:p>
          </p:txBody>
        </p:sp>
        <p:sp>
          <p:nvSpPr>
            <p:cNvPr id="31" name="Crta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r-HR" noProof="0"/>
            </a:p>
          </p:txBody>
        </p:sp>
      </p:grpSp>
      <p:sp>
        <p:nvSpPr>
          <p:cNvPr id="2" name="Rezervirano mjesto za naslov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/>
              <a:t>Dodajte podnožje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9A99ADB3-7821-4386-9E38-BD555BC9E545}" type="datetime1">
              <a:rPr lang="hr-HR" noProof="0" smtClean="0"/>
              <a:t>27.11.2023.</a:t>
            </a:fld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5137D0E-4A4F-4307-8994-C1891D747D59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iedelight.com/activity-selection-problem-using-dynamic" TargetMode="External"/><Relationship Id="rId2" Type="http://schemas.openxmlformats.org/officeDocument/2006/relationships/hyperlink" Target="https://pages.cs.wisc.edu/~vernon/cs367/notes/3.COMPLEXIT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free-vector/thank-you-your-attention-sign-illustration_40479267.htm" TargetMode="External"/><Relationship Id="rId5" Type="http://schemas.openxmlformats.org/officeDocument/2006/relationships/hyperlink" Target="https://www.educative.io/answers/what-is-the-activity-selection-problem" TargetMode="External"/><Relationship Id="rId4" Type="http://schemas.openxmlformats.org/officeDocument/2006/relationships/hyperlink" Target="https://www.techiedelight.com/activity-selection-problem-using-dynamic-programmin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11.png"/><Relationship Id="rId7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16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hr-HR" sz="6600" b="1" dirty="0"/>
              <a:t>PROBLEM IZABIRA AKTIVNOSTI</a:t>
            </a:r>
            <a:br>
              <a:rPr lang="hr-HR" sz="6600" dirty="0"/>
            </a:br>
            <a:r>
              <a:rPr lang="hr-HR" sz="4400" dirty="0"/>
              <a:t>Dinamičko programiranje</a:t>
            </a:r>
            <a:br>
              <a:rPr lang="hr-HR" sz="4400" dirty="0"/>
            </a:br>
            <a:r>
              <a:rPr lang="hr-HR" sz="4400" dirty="0"/>
              <a:t>i pohlepni pristup</a:t>
            </a:r>
            <a:endParaRPr lang="hr-HR" sz="66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2413" y="5301208"/>
            <a:ext cx="8028383" cy="718592"/>
          </a:xfrm>
        </p:spPr>
        <p:txBody>
          <a:bodyPr rtlCol="0">
            <a:normAutofit/>
          </a:bodyPr>
          <a:lstStyle/>
          <a:p>
            <a:pPr rtl="0"/>
            <a:r>
              <a:rPr lang="hr-HR" sz="2000" dirty="0"/>
              <a:t>KOLEGIJ: Oblikovanje i analiza algoritama</a:t>
            </a:r>
          </a:p>
          <a:p>
            <a:pPr rtl="0"/>
            <a:r>
              <a:rPr lang="hr-HR" sz="2000" dirty="0"/>
              <a:t>IZRADILA: Petra Salaj</a:t>
            </a:r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9CAD307-795C-07EE-1194-DD66B06E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DINAMIČKO PROGRAMIRANJE</a:t>
            </a:r>
            <a:br>
              <a:rPr lang="hr-HR" dirty="0"/>
            </a:br>
            <a:r>
              <a:rPr lang="hr-HR" dirty="0"/>
              <a:t> - teorijska analiza složenosti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zervirano mjesto sadržaja 3">
                <a:extLst>
                  <a:ext uri="{FF2B5EF4-FFF2-40B4-BE49-F238E27FC236}">
                    <a16:creationId xmlns:a16="http://schemas.microsoft.com/office/drawing/2014/main" id="{0A4B2A82-8644-2523-5032-5E858783D12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75412" y="1828800"/>
                <a:ext cx="4731568" cy="48405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r-HR" dirty="0"/>
                  <a:t>Za svaki i = 1, …, n-1, j poprima vrijednosti j = 0, …, i-1 (i vrijednosti)</a:t>
                </a:r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groupChr>
                    <m:r>
                      <a:rPr lang="hr-HR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r-H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T(n) = 1 + 2 + … + (n-1)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hr-H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hr-H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hr-H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hr-HR" dirty="0"/>
                  <a:t>Traženje </a:t>
                </a:r>
                <a:r>
                  <a:rPr lang="hr-HR" dirty="0" err="1"/>
                  <a:t>max</a:t>
                </a:r>
                <a:r>
                  <a:rPr lang="hr-HR" dirty="0"/>
                  <a:t> u pomoćnoj matrici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hr-HR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hr-H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hr-HR" dirty="0"/>
                  <a:t> još n iteracija </a:t>
                </a:r>
              </a:p>
              <a:p>
                <a:r>
                  <a:rPr lang="hr-HR" dirty="0"/>
                  <a:t>UKUPNO: </a:t>
                </a:r>
                <a:r>
                  <a:rPr lang="hr-H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T(n)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hr-HR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hr-H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hr-HR" dirty="0"/>
                  <a:t> 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r-H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r-H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r-HR" dirty="0"/>
              </a:p>
              <a:p>
                <a:r>
                  <a:rPr lang="hr-HR" dirty="0"/>
                  <a:t>Vremenska složenost: </a:t>
                </a:r>
                <a14:m>
                  <m:oMath xmlns:m="http://schemas.openxmlformats.org/officeDocument/2006/math">
                    <m:r>
                      <a:rPr lang="hr-HR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r-H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r-H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4" name="Rezervirano mjesto sadržaja 3">
                <a:extLst>
                  <a:ext uri="{FF2B5EF4-FFF2-40B4-BE49-F238E27FC236}">
                    <a16:creationId xmlns:a16="http://schemas.microsoft.com/office/drawing/2014/main" id="{0A4B2A82-8644-2523-5032-5E858783D1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75412" y="1828800"/>
                <a:ext cx="4731568" cy="4840560"/>
              </a:xfrm>
              <a:blipFill>
                <a:blip r:embed="rId2"/>
                <a:stretch>
                  <a:fillRect l="-3222" t="-1889" b="-138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ica 7">
                <a:extLst>
                  <a:ext uri="{FF2B5EF4-FFF2-40B4-BE49-F238E27FC236}">
                    <a16:creationId xmlns:a16="http://schemas.microsoft.com/office/drawing/2014/main" id="{B57E0955-6076-B556-C8F1-1579BAB87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2034977"/>
                  </p:ext>
                </p:extLst>
              </p:nvPr>
            </p:nvGraphicFramePr>
            <p:xfrm>
              <a:off x="7246540" y="2492896"/>
              <a:ext cx="2432560" cy="15605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88344">
                      <a:extLst>
                        <a:ext uri="{9D8B030D-6E8A-4147-A177-3AD203B41FA5}">
                          <a16:colId xmlns:a16="http://schemas.microsoft.com/office/drawing/2014/main" val="1393748836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176032091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i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</a:rPr>
                            <a:t>Broj iteracija 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333308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1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r-HR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767141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2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r-HR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35054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3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r-HR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04530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…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…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44691662"/>
                      </a:ext>
                    </a:extLst>
                  </a:tr>
                  <a:tr h="3429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n-1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r-HR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hr-HR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004315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ica 7">
                <a:extLst>
                  <a:ext uri="{FF2B5EF4-FFF2-40B4-BE49-F238E27FC236}">
                    <a16:creationId xmlns:a16="http://schemas.microsoft.com/office/drawing/2014/main" id="{B57E0955-6076-B556-C8F1-1579BAB87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2034977"/>
                  </p:ext>
                </p:extLst>
              </p:nvPr>
            </p:nvGraphicFramePr>
            <p:xfrm>
              <a:off x="7246540" y="2492896"/>
              <a:ext cx="2432560" cy="15605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88344">
                      <a:extLst>
                        <a:ext uri="{9D8B030D-6E8A-4147-A177-3AD203B41FA5}">
                          <a16:colId xmlns:a16="http://schemas.microsoft.com/office/drawing/2014/main" val="1393748836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1760320914"/>
                        </a:ext>
                      </a:extLst>
                    </a:gridCol>
                  </a:tblGrid>
                  <a:tr h="1856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i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</a:rPr>
                            <a:t>Broj iteracija 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33330885"/>
                      </a:ext>
                    </a:extLst>
                  </a:tr>
                  <a:tr h="2973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1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5313" t="-77551" r="-1250" b="-373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714163"/>
                      </a:ext>
                    </a:extLst>
                  </a:tr>
                  <a:tr h="2973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2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5313" t="-181250" r="-1250" b="-2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505469"/>
                      </a:ext>
                    </a:extLst>
                  </a:tr>
                  <a:tr h="2973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3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5313" t="-275510" r="-1250" b="-175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4530996"/>
                      </a:ext>
                    </a:extLst>
                  </a:tr>
                  <a:tr h="1857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…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…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44691662"/>
                      </a:ext>
                    </a:extLst>
                  </a:tr>
                  <a:tr h="2973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n-1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5313" t="-438776" r="-1250" b="-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04315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zervirano mjesto sadržaja 10">
                <a:extLst>
                  <a:ext uri="{FF2B5EF4-FFF2-40B4-BE49-F238E27FC236}">
                    <a16:creationId xmlns:a16="http://schemas.microsoft.com/office/drawing/2014/main" id="{ED1EC7DD-454F-A0B6-B083-AF884BF9BF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4120" y="5949280"/>
                <a:ext cx="5825827" cy="576064"/>
              </a:xfrm>
            </p:spPr>
            <p:txBody>
              <a:bodyPr>
                <a:normAutofit lnSpcReduction="10000"/>
              </a:bodyPr>
              <a:lstStyle/>
              <a:p>
                <a:pPr marL="279082" lvl="1" indent="0">
                  <a:buNone/>
                </a:pPr>
                <a:r>
                  <a:rPr lang="hr-HR" dirty="0"/>
                  <a:t>Prostorna složenost: </a:t>
                </a:r>
                <a14:m>
                  <m:oMath xmlns:m="http://schemas.openxmlformats.org/officeDocument/2006/math">
                    <m:r>
                      <a:rPr lang="hr-HR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r-HR" dirty="0"/>
                  <a:t> za spremanje tablice dinamičkog programiranja (</a:t>
                </a:r>
                <a:r>
                  <a:rPr lang="hr-HR" dirty="0" err="1"/>
                  <a:t>vector</a:t>
                </a:r>
                <a:r>
                  <a:rPr lang="hr-HR" dirty="0"/>
                  <a:t> </a:t>
                </a:r>
                <a:r>
                  <a:rPr lang="hr-HR" dirty="0" err="1"/>
                  <a:t>dtable</a:t>
                </a:r>
                <a:r>
                  <a:rPr lang="hr-HR" dirty="0"/>
                  <a:t>)</a:t>
                </a:r>
              </a:p>
              <a:p>
                <a:pPr marL="279082" lvl="1" indent="0">
                  <a:buNone/>
                </a:pPr>
                <a:endParaRPr lang="hr-HR" dirty="0"/>
              </a:p>
            </p:txBody>
          </p:sp>
        </mc:Choice>
        <mc:Fallback xmlns="">
          <p:sp>
            <p:nvSpPr>
              <p:cNvPr id="11" name="Rezervirano mjesto sadržaja 10">
                <a:extLst>
                  <a:ext uri="{FF2B5EF4-FFF2-40B4-BE49-F238E27FC236}">
                    <a16:creationId xmlns:a16="http://schemas.microsoft.com/office/drawing/2014/main" id="{ED1EC7DD-454F-A0B6-B083-AF884BF9B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4120" y="5949280"/>
                <a:ext cx="5825827" cy="576064"/>
              </a:xfrm>
              <a:blipFill>
                <a:blip r:embed="rId5"/>
                <a:stretch>
                  <a:fillRect t="-15957" b="-957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Rezervirano mjesto sadržaja 4" descr="Slika na kojoj se prikazuje tekst, snimka zaslona, softver, zaslon&#10;&#10;Opis je automatski generiran">
            <a:extLst>
              <a:ext uri="{FF2B5EF4-FFF2-40B4-BE49-F238E27FC236}">
                <a16:creationId xmlns:a16="http://schemas.microsoft.com/office/drawing/2014/main" id="{A0FDF7EA-4DED-9544-7695-7D00E6321A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6" y="1724608"/>
            <a:ext cx="5825827" cy="3528392"/>
          </a:xfrm>
          <a:prstGeom prst="rect">
            <a:avLst/>
          </a:prstGeom>
        </p:spPr>
      </p:pic>
      <p:pic>
        <p:nvPicPr>
          <p:cNvPr id="14" name="Slika 13" descr="Slika na kojoj se prikazuje tekst, snimka zaslona, Font&#10;&#10;Opis je automatski generiran">
            <a:extLst>
              <a:ext uri="{FF2B5EF4-FFF2-40B4-BE49-F238E27FC236}">
                <a16:creationId xmlns:a16="http://schemas.microsoft.com/office/drawing/2014/main" id="{F3F92DFE-B669-FBAB-8D68-933295EFB2C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5" r="17235" b="67959"/>
          <a:stretch/>
        </p:blipFill>
        <p:spPr>
          <a:xfrm>
            <a:off x="765820" y="5276056"/>
            <a:ext cx="5514127" cy="46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0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slov 1">
                <a:extLst>
                  <a:ext uri="{FF2B5EF4-FFF2-40B4-BE49-F238E27FC236}">
                    <a16:creationId xmlns:a16="http://schemas.microsoft.com/office/drawing/2014/main" id="{6B02703D-B4EF-DCF3-A349-6F5857F9B5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hr-HR" dirty="0"/>
                  <a:t>POHLEPNI PRISTUP – prva odluka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3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3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hr-H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hr-HR" dirty="0"/>
              </a:p>
            </p:txBody>
          </p:sp>
        </mc:Choice>
        <mc:Fallback xmlns="">
          <p:sp>
            <p:nvSpPr>
              <p:cNvPr id="2" name="Naslov 1">
                <a:extLst>
                  <a:ext uri="{FF2B5EF4-FFF2-40B4-BE49-F238E27FC236}">
                    <a16:creationId xmlns:a16="http://schemas.microsoft.com/office/drawing/2014/main" id="{6B02703D-B4EF-DCF3-A349-6F5857F9B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51" b="-1764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1522A932-4310-5BFE-3A74-90D03FCD1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7868" y="1828800"/>
                <a:ext cx="10081120" cy="4192488"/>
              </a:xfrm>
            </p:spPr>
            <p:txBody>
              <a:bodyPr>
                <a:normAutofit/>
              </a:bodyPr>
              <a:lstStyle/>
              <a:p>
                <a:r>
                  <a:rPr lang="hr-HR" dirty="0"/>
                  <a:t>Pretp. : Aktivnosti su sortirane po vremenima završetka UZLAZNO</a:t>
                </a:r>
              </a:p>
              <a:p>
                <a:r>
                  <a:rPr lang="hr-HR" dirty="0"/>
                  <a:t>PRVA ODLUKA: odaberi aktivnost koja najranije završava (ako ih ima više s istim odaberi bilo koju)</a:t>
                </a:r>
              </a:p>
              <a:p>
                <a:pPr lvl="1"/>
                <a:r>
                  <a:rPr lang="hr-HR" dirty="0"/>
                  <a:t>Zbog poretka aktivnosti, to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1 </m:t>
                        </m:r>
                      </m:sub>
                    </m:sSub>
                  </m:oMath>
                </a14:m>
                <a:endParaRPr lang="hr-HR" dirty="0"/>
              </a:p>
              <a:p>
                <a:r>
                  <a:rPr lang="hr-HR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Umjesto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hr-H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ostaje riješiti 1 </a:t>
                </a:r>
                <a:r>
                  <a:rPr lang="hr-HR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podproblem</a:t>
                </a:r>
                <a:r>
                  <a:rPr lang="hr-HR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r-HR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- pronaći maksimalan broj kompatibilnih aktivnosti koje počinju nakon što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hr-HR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završi </a:t>
                </a:r>
              </a:p>
              <a:p>
                <a:pPr lvl="1"/>
                <a:r>
                  <a:rPr lang="hr-HR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Ne moramo provjeravati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r-HR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koje završavaju prije nego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hr-HR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počne jer vrijedi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hr-H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hr-HR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min{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hr-H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hr-HR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hr-HR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POHLEP</a:t>
                </a:r>
                <a:r>
                  <a:rPr lang="hr-HR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NI PRISTUP</a:t>
                </a:r>
                <a:r>
                  <a:rPr lang="hr-HR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 u svakom </a:t>
                </a:r>
                <a:r>
                  <a:rPr lang="hr-HR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podproblemu</a:t>
                </a:r>
                <a:r>
                  <a:rPr lang="hr-HR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hr-H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hr-HR" sz="1800" dirty="0">
                    <a:effectLst/>
                    <a:ea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hr-H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hr-H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hr-H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hr-H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hr-HR" sz="1800" b="1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hr-HR" sz="18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hr-HR" sz="1800" b="1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 </m:t>
                    </m:r>
                    <m:sSub>
                      <m:sSubPr>
                        <m:ctrlPr>
                          <a:rPr lang="hr-HR" sz="18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hr-HR" sz="18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hr-H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hr-HR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biraj aktivnost s najranijim vremenom završetka jer je ona dio nekog optimalnog rješenja</a:t>
                </a:r>
              </a:p>
              <a:p>
                <a:pPr lvl="1"/>
                <a:r>
                  <a:rPr lang="hr-HR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primjer slijedi nakon dokaza da to vrijedi…</a:t>
                </a:r>
                <a:endParaRPr lang="hr-HR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hr-HR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1522A932-4310-5BFE-3A74-90D03FCD1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868" y="1828800"/>
                <a:ext cx="10081120" cy="4192488"/>
              </a:xfrm>
              <a:blipFill>
                <a:blip r:embed="rId3"/>
                <a:stretch>
                  <a:fillRect l="-544" t="-1453" r="-968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98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6F6831DC-09F7-C9DB-4E63-766C77E56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7868" y="404664"/>
                <a:ext cx="9817224" cy="6336704"/>
              </a:xfrm>
            </p:spPr>
            <p:txBody>
              <a:bodyPr>
                <a:normAutofit fontScale="25000" lnSpcReduction="20000"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hr-HR" sz="6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hr-HR" sz="6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hr-HR" sz="6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hr-HR" sz="6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hr-HR" sz="6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hr-HR" sz="6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 </m:t>
                    </m:r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hr-HR" sz="6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skup aktivnosti koje započinju nakon što aktivnost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hr-HR" sz="6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završi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hr-HR" sz="60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TEOREM: </a:t>
                </a:r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Neka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neki </a:t>
                </a:r>
                <a:r>
                  <a:rPr lang="hr-HR" sz="60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neprazan</a:t>
                </a:r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r-HR" sz="60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podproblem</a:t>
                </a:r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hr-HR" sz="6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aktivnost koja ima najranije vrijeme završetka. Tada je aktivnost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dio nekog mogućeg maksimalnog podskupa kompatibilnih aktivnosti 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hr-HR" sz="6000" u="sng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Dokaz: </a:t>
                </a:r>
                <a:r>
                  <a:rPr lang="hr-HR" sz="6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Neka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hr-HR" sz="6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r-HR" sz="6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maksimalni podskup kompatibilnih aktivnosti 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6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 neka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hr-HR" sz="6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hr-HR" sz="6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r-HR" sz="6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aktivnost s najranijim vremenom završetka. Imamo 2 slučaja:</a:t>
                </a:r>
                <a:endParaRPr lang="hr-HR" sz="6000" kern="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21982" lvl="1" indent="-342900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hr-HR" sz="6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r-HR" sz="6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onda smo GOTOVI jer smo pokazali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r-HR" sz="6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pripada nekom maksimalnom podskupu kompatibilnih aktivnosti 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6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621982" lvl="1" indent="-342900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hr-HR" sz="6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hr-HR" sz="6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hr-HR" sz="6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Neka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6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hr-HR" sz="6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hr-HR" sz="6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hr-HR" sz="6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})∪{</m:t>
                    </m:r>
                    <m:sSub>
                      <m:sSubPr>
                        <m:ctrlP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6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hr-HR" sz="6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hr-HR" sz="6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hr-HR" sz="6000" dirty="0"/>
                  <a:t>skup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r-HR" sz="6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6000" dirty="0"/>
                  <a:t> u kojem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6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r-HR" sz="6000" dirty="0"/>
                  <a:t> zamjenjuje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6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sz="6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79082" lvl="1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hr-HR" sz="6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hr-HR" sz="60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hr-HR" sz="60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hr-HR" sz="6000" i="1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 </m:t>
                    </m:r>
                    <m:sSub>
                      <m:sSubPr>
                        <m:ctrlPr>
                          <a:rPr lang="hr-HR" sz="60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60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6000" dirty="0">
                    <a:solidFill>
                      <a:srgbClr val="00B05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je aktivnost 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koja najranije završava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hr-HR" sz="6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hr-HR" sz="6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je aktivnost 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koja najranije završava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hr-HR" sz="60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pos m:val="top"/>
                            <m:ctrlPr>
                              <a:rPr lang="hr-HR" sz="60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a:rPr lang="hr-HR" sz="60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e>
                        </m:groupChr>
                      </m:e>
                    </m:box>
                    <m:r>
                      <a:rPr lang="hr-HR" sz="6000" b="0" i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hr-HR" sz="6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79082" lvl="1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hr-HR" sz="6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 činjenice da su aktivnosti 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kompatibilne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groupChr>
                  </m:oMath>
                </a14:m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aktivnosti iz skupa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hr-HR" sz="6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 kompatibilne.</a:t>
                </a:r>
              </a:p>
              <a:p>
                <a:pPr marL="279082" lvl="1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Budući  da je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6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r-HR" sz="6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r-HR" sz="6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hr-HR" sz="6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6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r-HR" sz="6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hr-HR" sz="6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hr-HR" sz="6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možemo zaključiti da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maksimalan podskup kompatibilnih aktivnosti 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hr-HR" sz="6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koji sadrži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6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r-HR" sz="6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Čime je tvrdnja teorema dokazana.</a:t>
                </a:r>
              </a:p>
              <a:p>
                <a:pPr marL="279082" lvl="1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endParaRPr lang="hr-H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9082" lvl="1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endParaRPr lang="hr-H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21982" lvl="1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endParaRPr lang="hr-HR" sz="1600" kern="100" dirty="0"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6F6831DC-09F7-C9DB-4E63-766C77E56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868" y="404664"/>
                <a:ext cx="9817224" cy="6336704"/>
              </a:xfrm>
              <a:blipFill>
                <a:blip r:embed="rId2"/>
                <a:stretch>
                  <a:fillRect l="-186" r="-37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kstniOkvir 1">
            <a:extLst>
              <a:ext uri="{FF2B5EF4-FFF2-40B4-BE49-F238E27FC236}">
                <a16:creationId xmlns:a16="http://schemas.microsoft.com/office/drawing/2014/main" id="{30212C29-F79C-2BA8-9D2C-3D96496C788E}"/>
              </a:ext>
            </a:extLst>
          </p:cNvPr>
          <p:cNvSpPr txBox="1"/>
          <p:nvPr/>
        </p:nvSpPr>
        <p:spPr>
          <a:xfrm>
            <a:off x="10486900" y="6249393"/>
            <a:ext cx="11521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hr-H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Izvor [1]</a:t>
            </a:r>
          </a:p>
        </p:txBody>
      </p:sp>
    </p:spTree>
    <p:extLst>
      <p:ext uri="{BB962C8B-B14F-4D97-AF65-F5344CB8AC3E}">
        <p14:creationId xmlns:p14="http://schemas.microsoft.com/office/powerpoint/2010/main" val="180504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 na kojoj se prikazuje tekst, snimka zaslona, broj&#10;&#10;Opis je automatski generiran">
            <a:extLst>
              <a:ext uri="{FF2B5EF4-FFF2-40B4-BE49-F238E27FC236}">
                <a16:creationId xmlns:a16="http://schemas.microsoft.com/office/drawing/2014/main" id="{91ED55B4-8F03-EF27-368E-ACC6F1E50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8" t="15104" r="14704" b="5468"/>
          <a:stretch/>
        </p:blipFill>
        <p:spPr>
          <a:xfrm>
            <a:off x="1197868" y="407738"/>
            <a:ext cx="4320480" cy="2952329"/>
          </a:xfrm>
          <a:prstGeom prst="rect">
            <a:avLst/>
          </a:prstGeom>
        </p:spPr>
      </p:pic>
      <p:pic>
        <p:nvPicPr>
          <p:cNvPr id="5" name="Slika 4" descr="Slika na kojoj se prikazuje tekst, snimka zaslona, dijagram, broj&#10;&#10;Opis je automatski generiran">
            <a:extLst>
              <a:ext uri="{FF2B5EF4-FFF2-40B4-BE49-F238E27FC236}">
                <a16:creationId xmlns:a16="http://schemas.microsoft.com/office/drawing/2014/main" id="{DE74E900-543B-47A8-2F4B-355FB8EDC4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4" t="14645" r="5143" b="7362"/>
          <a:stretch/>
        </p:blipFill>
        <p:spPr>
          <a:xfrm>
            <a:off x="6310436" y="386384"/>
            <a:ext cx="4881103" cy="2952328"/>
          </a:xfrm>
          <a:prstGeom prst="rect">
            <a:avLst/>
          </a:prstGeom>
        </p:spPr>
      </p:pic>
      <p:pic>
        <p:nvPicPr>
          <p:cNvPr id="9" name="Slika 8" descr="Slika na kojoj se prikazuje tekst, snimka zaslona, dijagram, broj&#10;&#10;Opis je automatski generiran">
            <a:extLst>
              <a:ext uri="{FF2B5EF4-FFF2-40B4-BE49-F238E27FC236}">
                <a16:creationId xmlns:a16="http://schemas.microsoft.com/office/drawing/2014/main" id="{5E0A30F1-CE48-2128-D01E-38D5DD6A3F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2"/>
          <a:stretch/>
        </p:blipFill>
        <p:spPr>
          <a:xfrm>
            <a:off x="1989956" y="3399259"/>
            <a:ext cx="8123624" cy="3261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niOkvir 9">
                <a:extLst>
                  <a:ext uri="{FF2B5EF4-FFF2-40B4-BE49-F238E27FC236}">
                    <a16:creationId xmlns:a16="http://schemas.microsoft.com/office/drawing/2014/main" id="{4C10D402-BF07-90D6-4358-38F7DE98EF40}"/>
                  </a:ext>
                </a:extLst>
              </p:cNvPr>
              <p:cNvSpPr txBox="1"/>
              <p:nvPr/>
            </p:nvSpPr>
            <p:spPr>
              <a:xfrm>
                <a:off x="10594913" y="836712"/>
                <a:ext cx="792088" cy="38151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r-HR" dirty="0"/>
                  <a:t> </a:t>
                </a:r>
              </a:p>
            </p:txBody>
          </p:sp>
        </mc:Choice>
        <mc:Fallback xmlns="">
          <p:sp>
            <p:nvSpPr>
              <p:cNvPr id="10" name="TekstniOkvir 9">
                <a:extLst>
                  <a:ext uri="{FF2B5EF4-FFF2-40B4-BE49-F238E27FC236}">
                    <a16:creationId xmlns:a16="http://schemas.microsoft.com/office/drawing/2014/main" id="{4C10D402-BF07-90D6-4358-38F7DE98E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913" y="836712"/>
                <a:ext cx="792088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niOkvir 10">
                <a:extLst>
                  <a:ext uri="{FF2B5EF4-FFF2-40B4-BE49-F238E27FC236}">
                    <a16:creationId xmlns:a16="http://schemas.microsoft.com/office/drawing/2014/main" id="{FD5FB728-FD66-DF59-8A49-0708E2CADE4B}"/>
                  </a:ext>
                </a:extLst>
              </p:cNvPr>
              <p:cNvSpPr txBox="1"/>
              <p:nvPr/>
            </p:nvSpPr>
            <p:spPr>
              <a:xfrm>
                <a:off x="4447410" y="5661248"/>
                <a:ext cx="1584176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hr-H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hr-H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r-HR" dirty="0"/>
                  <a:t>=2</a:t>
                </a:r>
              </a:p>
            </p:txBody>
          </p:sp>
        </mc:Choice>
        <mc:Fallback xmlns="">
          <p:sp>
            <p:nvSpPr>
              <p:cNvPr id="11" name="TekstniOkvir 10">
                <a:extLst>
                  <a:ext uri="{FF2B5EF4-FFF2-40B4-BE49-F238E27FC236}">
                    <a16:creationId xmlns:a16="http://schemas.microsoft.com/office/drawing/2014/main" id="{FD5FB728-FD66-DF59-8A49-0708E2CAD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10" y="5661248"/>
                <a:ext cx="1584176" cy="369332"/>
              </a:xfrm>
              <a:prstGeom prst="rect">
                <a:avLst/>
              </a:prstGeom>
              <a:blipFill>
                <a:blip r:embed="rId6"/>
                <a:stretch>
                  <a:fillRect t="-8065" r="-2682" b="-24194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niOkvir 11">
                <a:extLst>
                  <a:ext uri="{FF2B5EF4-FFF2-40B4-BE49-F238E27FC236}">
                    <a16:creationId xmlns:a16="http://schemas.microsoft.com/office/drawing/2014/main" id="{D41DB781-8169-A3E7-99E5-C9B52358BFD8}"/>
                  </a:ext>
                </a:extLst>
              </p:cNvPr>
              <p:cNvSpPr txBox="1"/>
              <p:nvPr/>
            </p:nvSpPr>
            <p:spPr>
              <a:xfrm>
                <a:off x="8354943" y="4149080"/>
                <a:ext cx="792088" cy="38151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r-HR" dirty="0"/>
                  <a:t> </a:t>
                </a:r>
              </a:p>
            </p:txBody>
          </p:sp>
        </mc:Choice>
        <mc:Fallback xmlns="">
          <p:sp>
            <p:nvSpPr>
              <p:cNvPr id="12" name="TekstniOkvir 11">
                <a:extLst>
                  <a:ext uri="{FF2B5EF4-FFF2-40B4-BE49-F238E27FC236}">
                    <a16:creationId xmlns:a16="http://schemas.microsoft.com/office/drawing/2014/main" id="{D41DB781-8169-A3E7-99E5-C9B52358B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943" y="4149080"/>
                <a:ext cx="792088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niOkvir 12">
                <a:extLst>
                  <a:ext uri="{FF2B5EF4-FFF2-40B4-BE49-F238E27FC236}">
                    <a16:creationId xmlns:a16="http://schemas.microsoft.com/office/drawing/2014/main" id="{A44D86FC-1AE7-62D6-8DF9-32C32BBB0694}"/>
                  </a:ext>
                </a:extLst>
              </p:cNvPr>
              <p:cNvSpPr txBox="1"/>
              <p:nvPr/>
            </p:nvSpPr>
            <p:spPr>
              <a:xfrm>
                <a:off x="2422004" y="2066939"/>
                <a:ext cx="2304256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hr-HR" dirty="0"/>
                  <a:t>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r-HR" dirty="0"/>
                  <a:t>,</a:t>
                </a:r>
                <a:r>
                  <a:rPr lang="hr-HR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hr-H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r-HR" dirty="0"/>
                  <a:t>} </a:t>
                </a:r>
              </a:p>
            </p:txBody>
          </p:sp>
        </mc:Choice>
        <mc:Fallback xmlns="">
          <p:sp>
            <p:nvSpPr>
              <p:cNvPr id="13" name="TekstniOkvir 12">
                <a:extLst>
                  <a:ext uri="{FF2B5EF4-FFF2-40B4-BE49-F238E27FC236}">
                    <a16:creationId xmlns:a16="http://schemas.microsoft.com/office/drawing/2014/main" id="{A44D86FC-1AE7-62D6-8DF9-32C32BBB0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004" y="2066939"/>
                <a:ext cx="2304256" cy="369332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kstniOkvir 1">
            <a:extLst>
              <a:ext uri="{FF2B5EF4-FFF2-40B4-BE49-F238E27FC236}">
                <a16:creationId xmlns:a16="http://schemas.microsoft.com/office/drawing/2014/main" id="{4246EB2E-38EF-5C3D-555F-486D18A04C31}"/>
              </a:ext>
            </a:extLst>
          </p:cNvPr>
          <p:cNvSpPr txBox="1"/>
          <p:nvPr/>
        </p:nvSpPr>
        <p:spPr>
          <a:xfrm>
            <a:off x="10414892" y="6286950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hr-H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Izvor: </a:t>
            </a:r>
            <a:r>
              <a:rPr lang="hr-HR" sz="18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[4]</a:t>
            </a:r>
            <a:r>
              <a:rPr lang="hr-H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53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 na kojoj se prikazuje tekst, snimka zaslona, dijagram&#10;&#10;Opis je automatski generiran">
            <a:extLst>
              <a:ext uri="{FF2B5EF4-FFF2-40B4-BE49-F238E27FC236}">
                <a16:creationId xmlns:a16="http://schemas.microsoft.com/office/drawing/2014/main" id="{AAEC53BD-E8ED-A76D-9EE5-91964B069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4" t="13580" r="20118" b="15603"/>
          <a:stretch/>
        </p:blipFill>
        <p:spPr>
          <a:xfrm>
            <a:off x="837829" y="404664"/>
            <a:ext cx="4752528" cy="2520280"/>
          </a:xfrm>
          <a:prstGeom prst="rect">
            <a:avLst/>
          </a:prstGeom>
        </p:spPr>
      </p:pic>
      <p:pic>
        <p:nvPicPr>
          <p:cNvPr id="7" name="Slika 6" descr="Slika na kojoj se prikazuje tekst, snimka zaslona, dijagram&#10;&#10;Opis je automatski generiran">
            <a:extLst>
              <a:ext uri="{FF2B5EF4-FFF2-40B4-BE49-F238E27FC236}">
                <a16:creationId xmlns:a16="http://schemas.microsoft.com/office/drawing/2014/main" id="{70DDA29F-2E03-ACFA-115A-AD1CB88E1B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1" t="25033" r="20472" b="11589"/>
          <a:stretch/>
        </p:blipFill>
        <p:spPr>
          <a:xfrm>
            <a:off x="5806380" y="404664"/>
            <a:ext cx="4680521" cy="2376264"/>
          </a:xfrm>
          <a:prstGeom prst="rect">
            <a:avLst/>
          </a:prstGeom>
        </p:spPr>
      </p:pic>
      <p:pic>
        <p:nvPicPr>
          <p:cNvPr id="9" name="Slika 8" descr="Slika na kojoj se prikazuje snimka zaslona, tekst, dijagram&#10;&#10;Opis je automatski generiran">
            <a:extLst>
              <a:ext uri="{FF2B5EF4-FFF2-40B4-BE49-F238E27FC236}">
                <a16:creationId xmlns:a16="http://schemas.microsoft.com/office/drawing/2014/main" id="{03F666CF-4025-216D-D750-0718AFA5B1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t="16326" r="12525" b="8162"/>
          <a:stretch/>
        </p:blipFill>
        <p:spPr>
          <a:xfrm>
            <a:off x="945233" y="3429000"/>
            <a:ext cx="4680520" cy="2664296"/>
          </a:xfrm>
          <a:prstGeom prst="rect">
            <a:avLst/>
          </a:prstGeom>
        </p:spPr>
      </p:pic>
      <p:pic>
        <p:nvPicPr>
          <p:cNvPr id="11" name="Slika 10" descr="Slika na kojoj se prikazuje tekst, snimka zaslona, dijagram&#10;&#10;Opis je automatski generiran">
            <a:extLst>
              <a:ext uri="{FF2B5EF4-FFF2-40B4-BE49-F238E27FC236}">
                <a16:creationId xmlns:a16="http://schemas.microsoft.com/office/drawing/2014/main" id="{73D1AA11-7224-5340-0043-D547096AF8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6" t="11470" r="17896"/>
          <a:stretch/>
        </p:blipFill>
        <p:spPr>
          <a:xfrm>
            <a:off x="5806380" y="3140968"/>
            <a:ext cx="4896544" cy="3474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niOkvir 11">
                <a:extLst>
                  <a:ext uri="{FF2B5EF4-FFF2-40B4-BE49-F238E27FC236}">
                    <a16:creationId xmlns:a16="http://schemas.microsoft.com/office/drawing/2014/main" id="{948B6A0D-A4CB-D35F-4D7A-94F209FA91E2}"/>
                  </a:ext>
                </a:extLst>
              </p:cNvPr>
              <p:cNvSpPr txBox="1"/>
              <p:nvPr/>
            </p:nvSpPr>
            <p:spPr>
              <a:xfrm>
                <a:off x="5158308" y="1052736"/>
                <a:ext cx="792088" cy="38151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r-HR" dirty="0"/>
                  <a:t> </a:t>
                </a:r>
              </a:p>
            </p:txBody>
          </p:sp>
        </mc:Choice>
        <mc:Fallback xmlns="">
          <p:sp>
            <p:nvSpPr>
              <p:cNvPr id="12" name="TekstniOkvir 11">
                <a:extLst>
                  <a:ext uri="{FF2B5EF4-FFF2-40B4-BE49-F238E27FC236}">
                    <a16:creationId xmlns:a16="http://schemas.microsoft.com/office/drawing/2014/main" id="{948B6A0D-A4CB-D35F-4D7A-94F209FA9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308" y="1052736"/>
                <a:ext cx="792088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niOkvir 12">
                <a:extLst>
                  <a:ext uri="{FF2B5EF4-FFF2-40B4-BE49-F238E27FC236}">
                    <a16:creationId xmlns:a16="http://schemas.microsoft.com/office/drawing/2014/main" id="{4023583F-8DC6-5550-CDE7-A2CD3D7B9121}"/>
                  </a:ext>
                </a:extLst>
              </p:cNvPr>
              <p:cNvSpPr txBox="1"/>
              <p:nvPr/>
            </p:nvSpPr>
            <p:spPr>
              <a:xfrm>
                <a:off x="10198868" y="1021702"/>
                <a:ext cx="792088" cy="38151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r-HR" dirty="0"/>
                  <a:t> </a:t>
                </a:r>
              </a:p>
            </p:txBody>
          </p:sp>
        </mc:Choice>
        <mc:Fallback xmlns="">
          <p:sp>
            <p:nvSpPr>
              <p:cNvPr id="13" name="TekstniOkvir 12">
                <a:extLst>
                  <a:ext uri="{FF2B5EF4-FFF2-40B4-BE49-F238E27FC236}">
                    <a16:creationId xmlns:a16="http://schemas.microsoft.com/office/drawing/2014/main" id="{4023583F-8DC6-5550-CDE7-A2CD3D7B9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868" y="1021702"/>
                <a:ext cx="792088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niOkvir 13">
                <a:extLst>
                  <a:ext uri="{FF2B5EF4-FFF2-40B4-BE49-F238E27FC236}">
                    <a16:creationId xmlns:a16="http://schemas.microsoft.com/office/drawing/2014/main" id="{998549EB-1CFD-B0F1-8FAB-760202F36A7A}"/>
                  </a:ext>
                </a:extLst>
              </p:cNvPr>
              <p:cNvSpPr txBox="1"/>
              <p:nvPr/>
            </p:nvSpPr>
            <p:spPr>
              <a:xfrm>
                <a:off x="5158308" y="4005064"/>
                <a:ext cx="792088" cy="38151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r-HR" dirty="0"/>
                  <a:t> </a:t>
                </a:r>
              </a:p>
            </p:txBody>
          </p:sp>
        </mc:Choice>
        <mc:Fallback xmlns="">
          <p:sp>
            <p:nvSpPr>
              <p:cNvPr id="14" name="TekstniOkvir 13">
                <a:extLst>
                  <a:ext uri="{FF2B5EF4-FFF2-40B4-BE49-F238E27FC236}">
                    <a16:creationId xmlns:a16="http://schemas.microsoft.com/office/drawing/2014/main" id="{998549EB-1CFD-B0F1-8FAB-760202F36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308" y="4005064"/>
                <a:ext cx="792088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niOkvir 14">
                <a:extLst>
                  <a:ext uri="{FF2B5EF4-FFF2-40B4-BE49-F238E27FC236}">
                    <a16:creationId xmlns:a16="http://schemas.microsoft.com/office/drawing/2014/main" id="{A10A1CCB-3CAF-5970-3DA3-C750F19066CE}"/>
                  </a:ext>
                </a:extLst>
              </p:cNvPr>
              <p:cNvSpPr txBox="1"/>
              <p:nvPr/>
            </p:nvSpPr>
            <p:spPr>
              <a:xfrm>
                <a:off x="10306880" y="3933056"/>
                <a:ext cx="792088" cy="38151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r-HR" dirty="0"/>
                  <a:t> </a:t>
                </a:r>
              </a:p>
            </p:txBody>
          </p:sp>
        </mc:Choice>
        <mc:Fallback xmlns="">
          <p:sp>
            <p:nvSpPr>
              <p:cNvPr id="15" name="TekstniOkvir 14">
                <a:extLst>
                  <a:ext uri="{FF2B5EF4-FFF2-40B4-BE49-F238E27FC236}">
                    <a16:creationId xmlns:a16="http://schemas.microsoft.com/office/drawing/2014/main" id="{A10A1CCB-3CAF-5970-3DA3-C750F1906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880" y="3933056"/>
                <a:ext cx="792088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9FF76F35-A69B-E653-CA70-57DB6501DB1D}"/>
                  </a:ext>
                </a:extLst>
              </p:cNvPr>
              <p:cNvSpPr txBox="1"/>
              <p:nvPr/>
            </p:nvSpPr>
            <p:spPr>
              <a:xfrm>
                <a:off x="2422005" y="2807640"/>
                <a:ext cx="1584176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hr-H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hr-H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r-HR" dirty="0"/>
                  <a:t>=4</a:t>
                </a:r>
              </a:p>
            </p:txBody>
          </p:sp>
        </mc:Choice>
        <mc:Fallback xmlns=""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9FF76F35-A69B-E653-CA70-57DB6501D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005" y="2807640"/>
                <a:ext cx="1584176" cy="369332"/>
              </a:xfrm>
              <a:prstGeom prst="rect">
                <a:avLst/>
              </a:prstGeom>
              <a:blipFill>
                <a:blip r:embed="rId10"/>
                <a:stretch>
                  <a:fillRect t="-8065" r="-1908" b="-24194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nak množenja 16">
            <a:extLst>
              <a:ext uri="{FF2B5EF4-FFF2-40B4-BE49-F238E27FC236}">
                <a16:creationId xmlns:a16="http://schemas.microsoft.com/office/drawing/2014/main" id="{1E563109-30FD-B813-80D2-4F845DA1847B}"/>
              </a:ext>
            </a:extLst>
          </p:cNvPr>
          <p:cNvSpPr/>
          <p:nvPr/>
        </p:nvSpPr>
        <p:spPr>
          <a:xfrm>
            <a:off x="3934172" y="2748068"/>
            <a:ext cx="576063" cy="5220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kstniOkvir 17">
                <a:extLst>
                  <a:ext uri="{FF2B5EF4-FFF2-40B4-BE49-F238E27FC236}">
                    <a16:creationId xmlns:a16="http://schemas.microsoft.com/office/drawing/2014/main" id="{AF669DB3-0A07-FCD7-4A02-B01D1439E973}"/>
                  </a:ext>
                </a:extLst>
              </p:cNvPr>
              <p:cNvSpPr txBox="1"/>
              <p:nvPr/>
            </p:nvSpPr>
            <p:spPr>
              <a:xfrm>
                <a:off x="7822604" y="2806360"/>
                <a:ext cx="1584176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hr-H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hr-H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r-HR" dirty="0"/>
                  <a:t>=4</a:t>
                </a:r>
              </a:p>
            </p:txBody>
          </p:sp>
        </mc:Choice>
        <mc:Fallback xmlns="">
          <p:sp>
            <p:nvSpPr>
              <p:cNvPr id="18" name="TekstniOkvir 17">
                <a:extLst>
                  <a:ext uri="{FF2B5EF4-FFF2-40B4-BE49-F238E27FC236}">
                    <a16:creationId xmlns:a16="http://schemas.microsoft.com/office/drawing/2014/main" id="{AF669DB3-0A07-FCD7-4A02-B01D1439E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604" y="2806360"/>
                <a:ext cx="1584176" cy="369332"/>
              </a:xfrm>
              <a:prstGeom prst="rect">
                <a:avLst/>
              </a:prstGeom>
              <a:blipFill>
                <a:blip r:embed="rId11"/>
                <a:stretch>
                  <a:fillRect t="-6349" r="-1527" b="-23810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niOkvir 18">
                <a:extLst>
                  <a:ext uri="{FF2B5EF4-FFF2-40B4-BE49-F238E27FC236}">
                    <a16:creationId xmlns:a16="http://schemas.microsoft.com/office/drawing/2014/main" id="{6810A174-D411-719C-C89B-F6FF6AEC8AE2}"/>
                  </a:ext>
                </a:extLst>
              </p:cNvPr>
              <p:cNvSpPr txBox="1"/>
              <p:nvPr/>
            </p:nvSpPr>
            <p:spPr>
              <a:xfrm>
                <a:off x="3447511" y="5882838"/>
                <a:ext cx="1584176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hr-H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hr-H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r-HR" dirty="0"/>
                  <a:t>=7</a:t>
                </a:r>
              </a:p>
            </p:txBody>
          </p:sp>
        </mc:Choice>
        <mc:Fallback xmlns="">
          <p:sp>
            <p:nvSpPr>
              <p:cNvPr id="19" name="TekstniOkvir 18">
                <a:extLst>
                  <a:ext uri="{FF2B5EF4-FFF2-40B4-BE49-F238E27FC236}">
                    <a16:creationId xmlns:a16="http://schemas.microsoft.com/office/drawing/2014/main" id="{6810A174-D411-719C-C89B-F6FF6AEC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511" y="5882838"/>
                <a:ext cx="1584176" cy="369332"/>
              </a:xfrm>
              <a:prstGeom prst="rect">
                <a:avLst/>
              </a:prstGeom>
              <a:blipFill>
                <a:blip r:embed="rId12"/>
                <a:stretch>
                  <a:fillRect t="-6349" r="-1916" b="-2222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nak množenja 19">
            <a:extLst>
              <a:ext uri="{FF2B5EF4-FFF2-40B4-BE49-F238E27FC236}">
                <a16:creationId xmlns:a16="http://schemas.microsoft.com/office/drawing/2014/main" id="{1E6083B6-D18C-1340-382B-32DB65AA3405}"/>
              </a:ext>
            </a:extLst>
          </p:cNvPr>
          <p:cNvSpPr/>
          <p:nvPr/>
        </p:nvSpPr>
        <p:spPr>
          <a:xfrm>
            <a:off x="4921800" y="5805264"/>
            <a:ext cx="576063" cy="5220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kstniOkvir 20">
                <a:extLst>
                  <a:ext uri="{FF2B5EF4-FFF2-40B4-BE49-F238E27FC236}">
                    <a16:creationId xmlns:a16="http://schemas.microsoft.com/office/drawing/2014/main" id="{A5E521D9-01FB-1621-1939-095B7514F24D}"/>
                  </a:ext>
                </a:extLst>
              </p:cNvPr>
              <p:cNvSpPr txBox="1"/>
              <p:nvPr/>
            </p:nvSpPr>
            <p:spPr>
              <a:xfrm>
                <a:off x="8902725" y="5620598"/>
                <a:ext cx="1584176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hr-H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hr-H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r-HR" dirty="0"/>
                  <a:t>=7</a:t>
                </a:r>
              </a:p>
            </p:txBody>
          </p:sp>
        </mc:Choice>
        <mc:Fallback xmlns="">
          <p:sp>
            <p:nvSpPr>
              <p:cNvPr id="21" name="TekstniOkvir 20">
                <a:extLst>
                  <a:ext uri="{FF2B5EF4-FFF2-40B4-BE49-F238E27FC236}">
                    <a16:creationId xmlns:a16="http://schemas.microsoft.com/office/drawing/2014/main" id="{A5E521D9-01FB-1621-1939-095B7514F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725" y="5620598"/>
                <a:ext cx="1584176" cy="369332"/>
              </a:xfrm>
              <a:prstGeom prst="rect">
                <a:avLst/>
              </a:prstGeom>
              <a:blipFill>
                <a:blip r:embed="rId13"/>
                <a:stretch>
                  <a:fillRect t="-6349" r="-1908" b="-2222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kstniOkvir 1">
            <a:extLst>
              <a:ext uri="{FF2B5EF4-FFF2-40B4-BE49-F238E27FC236}">
                <a16:creationId xmlns:a16="http://schemas.microsoft.com/office/drawing/2014/main" id="{400901C4-226D-B41F-2CEC-8E6EB3CCC11D}"/>
              </a:ext>
            </a:extLst>
          </p:cNvPr>
          <p:cNvSpPr txBox="1"/>
          <p:nvPr/>
        </p:nvSpPr>
        <p:spPr>
          <a:xfrm>
            <a:off x="10463881" y="6327322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hr-H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Izvor: </a:t>
            </a:r>
            <a:r>
              <a:rPr lang="hr-HR" sz="18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[4]</a:t>
            </a:r>
            <a:r>
              <a:rPr lang="hr-H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386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B38019-0EA3-B747-8574-9496D843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890203"/>
          </a:xfrm>
        </p:spPr>
        <p:txBody>
          <a:bodyPr>
            <a:normAutofit fontScale="90000"/>
          </a:bodyPr>
          <a:lstStyle/>
          <a:p>
            <a:r>
              <a:rPr lang="hr-HR" dirty="0"/>
              <a:t>POHLEPNI PRISTUP </a:t>
            </a:r>
            <a:br>
              <a:rPr lang="hr-HR" dirty="0"/>
            </a:br>
            <a:r>
              <a:rPr lang="hr-HR" dirty="0"/>
              <a:t>– Implementacija i teorijska složenost</a:t>
            </a:r>
          </a:p>
        </p:txBody>
      </p:sp>
      <p:pic>
        <p:nvPicPr>
          <p:cNvPr id="6" name="Rezervirano mjesto sadržaja 5" descr="Slika na kojoj se prikazuje tekst, snimka zaslona, softver, Multimedijski softver&#10;&#10;Opis je automatski generiran">
            <a:extLst>
              <a:ext uri="{FF2B5EF4-FFF2-40B4-BE49-F238E27FC236}">
                <a16:creationId xmlns:a16="http://schemas.microsoft.com/office/drawing/2014/main" id="{CA0C242C-99CE-BCF8-491D-0418AF87A8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446101"/>
            <a:ext cx="7882492" cy="257992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zervirano mjesto sadržaja 3">
                <a:extLst>
                  <a:ext uri="{FF2B5EF4-FFF2-40B4-BE49-F238E27FC236}">
                    <a16:creationId xmlns:a16="http://schemas.microsoft.com/office/drawing/2014/main" id="{F557531A-5EE6-D65A-42A5-0A0A2A957B6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93812" y="4509120"/>
                <a:ext cx="10429801" cy="201622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hr-HR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ea typeface="Times New Roman" panose="02020603050405020304" pitchFamily="18" charset="0"/>
                  </a:rPr>
                  <a:t>Vremenska složenost funkcije: </a:t>
                </a:r>
                <a14:m>
                  <m:oMath xmlns:m="http://schemas.openxmlformats.org/officeDocument/2006/math">
                    <m:r>
                      <a:rPr lang="hr-HR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r-HR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lang="hr-HR" sz="18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ea typeface="Times New Roman" panose="02020603050405020304" pitchFamily="18" charset="0"/>
                </a:endParaRPr>
              </a:p>
              <a:p>
                <a:pPr lvl="1"/>
                <a:r>
                  <a:rPr lang="hr-HR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ea typeface="Times New Roman" panose="02020603050405020304" pitchFamily="18" charset="0"/>
                  </a:rPr>
                  <a:t>funkcija </a:t>
                </a:r>
                <a:r>
                  <a:rPr lang="hr-HR" sz="16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ea typeface="Times New Roman" panose="02020603050405020304" pitchFamily="18" charset="0"/>
                  </a:rPr>
                  <a:t>greedy_activity_selector</a:t>
                </a:r>
                <a:r>
                  <a:rPr lang="hr-HR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ea typeface="Times New Roman" panose="02020603050405020304" pitchFamily="18" charset="0"/>
                  </a:rPr>
                  <a:t>  prolazi skupom aktivnosti točno jednom</a:t>
                </a:r>
              </a:p>
              <a:p>
                <a:pPr lvl="1"/>
                <a:r>
                  <a:rPr lang="hr-HR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ea typeface="Times New Roman" panose="02020603050405020304" pitchFamily="18" charset="0"/>
                  </a:rPr>
                  <a:t>u for petlji varijabla m poprimi vrijednosti od m = 1, …, n-1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hr-HR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hr-HR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groupChr>
                    <m:r>
                      <a:rPr lang="hr-HR" b="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r-HR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ea typeface="Times New Roman" panose="02020603050405020304" pitchFamily="18" charset="0"/>
                  </a:rPr>
                  <a:t>T(n) = n </a:t>
                </a:r>
                <a14:m>
                  <m:oMath xmlns:m="http://schemas.openxmlformats.org/officeDocument/2006/math">
                    <m:r>
                      <a:rPr lang="hr-HR" b="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r-HR" b="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b="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b="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b="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r-H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hr-H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Prostorna složenost funkcije: </a:t>
                </a:r>
                <a14:m>
                  <m:oMath xmlns:m="http://schemas.openxmlformats.org/officeDocument/2006/math">
                    <m:r>
                      <a:rPr lang="hr-HR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hr-H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(konstantna)</a:t>
                </a:r>
              </a:p>
              <a:p>
                <a:r>
                  <a:rPr lang="hr-H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Jedini dodatni prostor za spremanje maksimalnog niza kompatibilnih aktivnosti (</a:t>
                </a:r>
                <a:r>
                  <a:rPr lang="hr-HR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vector</a:t>
                </a:r>
                <a:r>
                  <a:rPr lang="hr-H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hr-HR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odabraneAktivnosti</a:t>
                </a:r>
                <a:r>
                  <a:rPr lang="hr-H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), ali njegova veličina je najviše duljine n</a:t>
                </a:r>
              </a:p>
              <a:p>
                <a:endParaRPr lang="hr-HR" dirty="0"/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4" name="Rezervirano mjesto sadržaja 3">
                <a:extLst>
                  <a:ext uri="{FF2B5EF4-FFF2-40B4-BE49-F238E27FC236}">
                    <a16:creationId xmlns:a16="http://schemas.microsoft.com/office/drawing/2014/main" id="{F557531A-5EE6-D65A-42A5-0A0A2A957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3812" y="4509120"/>
                <a:ext cx="10429801" cy="2016224"/>
              </a:xfrm>
              <a:blipFill>
                <a:blip r:embed="rId3"/>
                <a:stretch>
                  <a:fillRect l="-468" t="-4848" b="-151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lika 7" descr="Slika na kojoj se prikazuje tekst, snimka zaslona, Font&#10;&#10;Opis je automatski generiran">
            <a:extLst>
              <a:ext uri="{FF2B5EF4-FFF2-40B4-BE49-F238E27FC236}">
                <a16:creationId xmlns:a16="http://schemas.microsoft.com/office/drawing/2014/main" id="{5FC61585-F8AC-F9DC-9C78-D5FD7F4122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4" b="33828"/>
          <a:stretch/>
        </p:blipFill>
        <p:spPr>
          <a:xfrm>
            <a:off x="4713170" y="3817674"/>
            <a:ext cx="6427907" cy="65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1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2F3E1F-3F70-71E5-EAE2-E92F79EF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EMPIRIJSKA ANALIZA </a:t>
            </a:r>
          </a:p>
        </p:txBody>
      </p:sp>
      <p:pic>
        <p:nvPicPr>
          <p:cNvPr id="6" name="Rezervirano mjesto sadržaja 5" descr="Slika na kojoj se prikazuje tekst, snimka zaslona, dizajn&#10;&#10;Opis je automatski generiran">
            <a:extLst>
              <a:ext uri="{FF2B5EF4-FFF2-40B4-BE49-F238E27FC236}">
                <a16:creationId xmlns:a16="http://schemas.microsoft.com/office/drawing/2014/main" id="{43C9E832-0B3A-0EBF-5E47-27EF8E3ECB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676400"/>
            <a:ext cx="4457440" cy="4779253"/>
          </a:xfrm>
        </p:spPr>
      </p:pic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9C462B86-C36A-D21B-E597-B126A914D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5412" y="1676400"/>
            <a:ext cx="4648201" cy="4779253"/>
          </a:xfrm>
        </p:spPr>
        <p:txBody>
          <a:bodyPr>
            <a:normAutofit/>
          </a:bodyPr>
          <a:lstStyle/>
          <a:p>
            <a:r>
              <a:rPr lang="hr-HR" sz="1800" u="sng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Procesor:</a:t>
            </a:r>
            <a:r>
              <a:rPr lang="hr-HR" sz="18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Intel(R) Core(TM) i7-1065G7 CPU @ 1.30GHz   1.50 GHz</a:t>
            </a:r>
            <a:endParaRPr lang="hr-HR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r-HR" sz="1800" u="sng" dirty="0">
                <a:effectLst/>
                <a:latin typeface="+mj-lt"/>
                <a:ea typeface="Times New Roman" panose="02020603050405020304" pitchFamily="18" charset="0"/>
              </a:rPr>
              <a:t>Instalirani RAM:</a:t>
            </a:r>
            <a:r>
              <a:rPr lang="hr-HR" sz="1800" dirty="0">
                <a:effectLst/>
                <a:latin typeface="+mj-lt"/>
                <a:ea typeface="Times New Roman" panose="02020603050405020304" pitchFamily="18" charset="0"/>
              </a:rPr>
              <a:t> 16,0 GB</a:t>
            </a:r>
          </a:p>
          <a:p>
            <a:r>
              <a:rPr lang="hr-HR" sz="1800" u="sng" dirty="0">
                <a:effectLst/>
                <a:latin typeface="+mj-lt"/>
                <a:ea typeface="Times New Roman" panose="02020603050405020304" pitchFamily="18" charset="0"/>
              </a:rPr>
              <a:t>Vrsta sustava:</a:t>
            </a:r>
            <a:r>
              <a:rPr lang="hr-HR" sz="1800" dirty="0">
                <a:effectLst/>
                <a:latin typeface="+mj-lt"/>
                <a:ea typeface="Times New Roman" panose="02020603050405020304" pitchFamily="18" charset="0"/>
              </a:rPr>
              <a:t> 64-bitni operacijski sustav, procesor x64</a:t>
            </a:r>
            <a:endParaRPr lang="hr-HR" sz="1800" dirty="0">
              <a:latin typeface="+mj-lt"/>
              <a:ea typeface="Times New Roman" panose="02020603050405020304" pitchFamily="18" charset="0"/>
            </a:endParaRPr>
          </a:p>
          <a:p>
            <a:r>
              <a:rPr lang="hr-HR" sz="1800" u="sng" dirty="0">
                <a:effectLst/>
                <a:latin typeface="+mj-lt"/>
                <a:ea typeface="Times New Roman" panose="02020603050405020304" pitchFamily="18" charset="0"/>
              </a:rPr>
              <a:t>Operacijski sustav:</a:t>
            </a:r>
            <a:r>
              <a:rPr lang="hr-HR" sz="1800" dirty="0">
                <a:effectLst/>
                <a:latin typeface="+mj-lt"/>
                <a:ea typeface="Times New Roman" panose="02020603050405020304" pitchFamily="18" charset="0"/>
              </a:rPr>
              <a:t> Linux </a:t>
            </a:r>
            <a:r>
              <a:rPr lang="hr-HR" sz="1800" dirty="0" err="1">
                <a:effectLst/>
                <a:latin typeface="+mj-lt"/>
                <a:ea typeface="Times New Roman" panose="02020603050405020304" pitchFamily="18" charset="0"/>
              </a:rPr>
              <a:t>Mint</a:t>
            </a:r>
            <a:r>
              <a:rPr lang="hr-HR" sz="1800" dirty="0">
                <a:effectLst/>
                <a:latin typeface="+mj-lt"/>
                <a:ea typeface="Times New Roman" panose="02020603050405020304" pitchFamily="18" charset="0"/>
              </a:rPr>
              <a:t> 20.2 x86_64</a:t>
            </a:r>
          </a:p>
          <a:p>
            <a:r>
              <a:rPr lang="hr-HR" sz="1800" u="sng" dirty="0">
                <a:effectLst/>
                <a:latin typeface="+mj-lt"/>
                <a:ea typeface="Times New Roman" panose="02020603050405020304" pitchFamily="18" charset="0"/>
              </a:rPr>
              <a:t>Kompajler:</a:t>
            </a:r>
            <a:r>
              <a:rPr lang="hr-HR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hr-HR" sz="1800" dirty="0" err="1">
                <a:effectLst/>
                <a:latin typeface="+mj-lt"/>
                <a:ea typeface="Times New Roman" panose="02020603050405020304" pitchFamily="18" charset="0"/>
              </a:rPr>
              <a:t>gcc</a:t>
            </a:r>
            <a:r>
              <a:rPr lang="hr-HR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hr-HR" sz="1800" dirty="0" err="1">
                <a:effectLst/>
                <a:latin typeface="+mj-lt"/>
                <a:ea typeface="Times New Roman" panose="02020603050405020304" pitchFamily="18" charset="0"/>
              </a:rPr>
              <a:t>version</a:t>
            </a:r>
            <a:r>
              <a:rPr lang="hr-HR" sz="1800" dirty="0">
                <a:effectLst/>
                <a:latin typeface="+mj-lt"/>
                <a:ea typeface="Times New Roman" panose="02020603050405020304" pitchFamily="18" charset="0"/>
              </a:rPr>
              <a:t> 9.4.0</a:t>
            </a:r>
          </a:p>
          <a:p>
            <a:r>
              <a:rPr lang="hr-HR" sz="2000" u="sng" dirty="0">
                <a:effectLst/>
                <a:latin typeface="+mj-lt"/>
                <a:ea typeface="Times New Roman" panose="02020603050405020304" pitchFamily="18" charset="0"/>
              </a:rPr>
              <a:t>Programski jezik:</a:t>
            </a:r>
            <a:r>
              <a:rPr lang="hr-HR" sz="2000" dirty="0">
                <a:effectLst/>
                <a:latin typeface="+mj-lt"/>
                <a:ea typeface="Times New Roman" panose="02020603050405020304" pitchFamily="18" charset="0"/>
              </a:rPr>
              <a:t> C++</a:t>
            </a:r>
          </a:p>
          <a:p>
            <a:r>
              <a:rPr lang="hr-HR" sz="2000" u="sng" dirty="0">
                <a:effectLst/>
                <a:latin typeface="+mj-lt"/>
                <a:ea typeface="Times New Roman" panose="02020603050405020304" pitchFamily="18" charset="0"/>
              </a:rPr>
              <a:t>Program:</a:t>
            </a:r>
            <a:r>
              <a:rPr lang="hr-HR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hr-HR" sz="2000" dirty="0" err="1">
                <a:effectLst/>
                <a:latin typeface="+mj-lt"/>
                <a:ea typeface="Times New Roman" panose="02020603050405020304" pitchFamily="18" charset="0"/>
              </a:rPr>
              <a:t>Visual</a:t>
            </a:r>
            <a:r>
              <a:rPr lang="hr-HR" sz="2000" dirty="0">
                <a:effectLst/>
                <a:latin typeface="+mj-lt"/>
                <a:ea typeface="Times New Roman" panose="02020603050405020304" pitchFamily="18" charset="0"/>
              </a:rPr>
              <a:t> studio </a:t>
            </a:r>
            <a:r>
              <a:rPr lang="hr-HR" sz="2000" dirty="0" err="1">
                <a:effectLst/>
                <a:latin typeface="+mj-lt"/>
                <a:ea typeface="Times New Roman" panose="02020603050405020304" pitchFamily="18" charset="0"/>
              </a:rPr>
              <a:t>Code</a:t>
            </a:r>
            <a:r>
              <a:rPr lang="hr-HR" sz="2000" dirty="0">
                <a:effectLst/>
                <a:latin typeface="+mj-lt"/>
                <a:ea typeface="Times New Roman" panose="02020603050405020304" pitchFamily="18" charset="0"/>
              </a:rPr>
              <a:t> 1.84</a:t>
            </a:r>
            <a:endParaRPr lang="hr-HR" sz="2000" dirty="0">
              <a:latin typeface="+mj-lt"/>
              <a:ea typeface="Times New Roman" panose="02020603050405020304" pitchFamily="18" charset="0"/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113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09C1F45-BA08-C821-445F-322DB576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620688"/>
            <a:ext cx="9601200" cy="519336"/>
          </a:xfrm>
        </p:spPr>
        <p:txBody>
          <a:bodyPr>
            <a:normAutofit fontScale="90000"/>
          </a:bodyPr>
          <a:lstStyle/>
          <a:p>
            <a:r>
              <a:rPr lang="hr-HR" dirty="0"/>
              <a:t>USPOREDBA DINAMIČKO PROG I POHLEPNI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teksta 2">
                <a:extLst>
                  <a:ext uri="{FF2B5EF4-FFF2-40B4-BE49-F238E27FC236}">
                    <a16:creationId xmlns:a16="http://schemas.microsoft.com/office/drawing/2014/main" id="{CA045642-6C11-1495-9B4F-0B8AD3B0C2C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65820" y="1828800"/>
                <a:ext cx="5401746" cy="762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hr-HR" b="1" dirty="0"/>
                  <a:t>DINAMIČKO PROGRAMIRANJE</a:t>
                </a:r>
              </a:p>
              <a:p>
                <a:r>
                  <a:rPr lang="hr-HR" dirty="0"/>
                  <a:t>- 10 puta na brojevima aktivnosti n =10,…,10 000</a:t>
                </a:r>
              </a:p>
              <a:p>
                <a:r>
                  <a:rPr lang="hr-HR" dirty="0"/>
                  <a:t>- Prosječna složenost: </a:t>
                </a:r>
                <a14:m>
                  <m:oMath xmlns:m="http://schemas.openxmlformats.org/officeDocument/2006/math">
                    <m:r>
                      <a:rPr lang="hr-HR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r-H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r-H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r-HR" dirty="0"/>
              </a:p>
            </p:txBody>
          </p:sp>
        </mc:Choice>
        <mc:Fallback xmlns="">
          <p:sp>
            <p:nvSpPr>
              <p:cNvPr id="3" name="Rezervirano mjesto teksta 2">
                <a:extLst>
                  <a:ext uri="{FF2B5EF4-FFF2-40B4-BE49-F238E27FC236}">
                    <a16:creationId xmlns:a16="http://schemas.microsoft.com/office/drawing/2014/main" id="{CA045642-6C11-1495-9B4F-0B8AD3B0C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5820" y="1828800"/>
                <a:ext cx="5401746" cy="762000"/>
              </a:xfrm>
              <a:blipFill>
                <a:blip r:embed="rId2"/>
                <a:stretch>
                  <a:fillRect l="-790" t="-4000" b="-320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zervirano mjesto teksta 4">
                <a:extLst>
                  <a:ext uri="{FF2B5EF4-FFF2-40B4-BE49-F238E27FC236}">
                    <a16:creationId xmlns:a16="http://schemas.microsoft.com/office/drawing/2014/main" id="{A3B91995-3C5F-FECC-1553-F3FEC89A2FE5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42597" y="1828800"/>
                <a:ext cx="5568439" cy="762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hr-HR" b="1" dirty="0"/>
                  <a:t>POHLEPNI PRISTUP</a:t>
                </a:r>
              </a:p>
              <a:p>
                <a:r>
                  <a:rPr lang="hr-HR" dirty="0"/>
                  <a:t>-10 puta na brojevima aktivnosti n = 10, …, 50 000</a:t>
                </a:r>
              </a:p>
              <a:p>
                <a:r>
                  <a:rPr lang="hr-HR" dirty="0"/>
                  <a:t>- Prosječna složenost: </a:t>
                </a:r>
                <a14:m>
                  <m:oMath xmlns:m="http://schemas.openxmlformats.org/officeDocument/2006/math">
                    <m:r>
                      <a:rPr lang="hr-HR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r-HR" dirty="0"/>
              </a:p>
            </p:txBody>
          </p:sp>
        </mc:Choice>
        <mc:Fallback xmlns="">
          <p:sp>
            <p:nvSpPr>
              <p:cNvPr id="5" name="Rezervirano mjesto teksta 4">
                <a:extLst>
                  <a:ext uri="{FF2B5EF4-FFF2-40B4-BE49-F238E27FC236}">
                    <a16:creationId xmlns:a16="http://schemas.microsoft.com/office/drawing/2014/main" id="{A3B91995-3C5F-FECC-1553-F3FEC89A2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42597" y="1828800"/>
                <a:ext cx="5568439" cy="762000"/>
              </a:xfrm>
              <a:blipFill>
                <a:blip r:embed="rId3"/>
                <a:stretch>
                  <a:fillRect l="-767" t="-4000" b="-320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Rezervirano mjesto sadržaja 13" descr="Slika na kojoj se prikazuje tekst, snimka zaslona, radnja, crta&#10;&#10;Opis je automatski generiran">
            <a:extLst>
              <a:ext uri="{FF2B5EF4-FFF2-40B4-BE49-F238E27FC236}">
                <a16:creationId xmlns:a16="http://schemas.microsoft.com/office/drawing/2014/main" id="{58290EF8-98F9-B589-549A-E0140110621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874" y="2848538"/>
            <a:ext cx="5509595" cy="3297810"/>
          </a:xfrm>
        </p:spPr>
      </p:pic>
      <p:pic>
        <p:nvPicPr>
          <p:cNvPr id="12" name="Rezervirano mjesto sadržaja 11" descr="Slika na kojoj se prikazuje tekst, crta, radnja, snimka zaslona&#10;&#10;Opis je automatski generiran">
            <a:extLst>
              <a:ext uri="{FF2B5EF4-FFF2-40B4-BE49-F238E27FC236}">
                <a16:creationId xmlns:a16="http://schemas.microsoft.com/office/drawing/2014/main" id="{7F692D22-05ED-5F98-45B2-57BEC1D82D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7" y="2848538"/>
            <a:ext cx="5568439" cy="33989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60D55774-9DCB-1347-3F0A-BEE7FCCF05DE}"/>
                  </a:ext>
                </a:extLst>
              </p:cNvPr>
              <p:cNvSpPr txBox="1"/>
              <p:nvPr/>
            </p:nvSpPr>
            <p:spPr>
              <a:xfrm>
                <a:off x="837828" y="1127524"/>
                <a:ext cx="9433048" cy="58477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hr-HR" sz="1600" dirty="0"/>
                  <a:t>Početna i završna vremena aktivnosti su decimalni brojevima zaokruženi na 2 decimale (tip </a:t>
                </a:r>
                <a:r>
                  <a:rPr lang="hr-HR" sz="1600" dirty="0" err="1"/>
                  <a:t>double</a:t>
                </a:r>
                <a:r>
                  <a:rPr lang="hr-HR" sz="1600" dirty="0"/>
                  <a:t>) – početna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r-H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1600" b="0" i="1" smtClean="0">
                            <a:latin typeface="Cambria Math" panose="02040503050406030204" pitchFamily="18" charset="0"/>
                          </a:rPr>
                          <m:t>0.00, 23.00</m:t>
                        </m:r>
                      </m:e>
                    </m:d>
                    <m:r>
                      <a:rPr lang="hr-H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r-HR" sz="1600" dirty="0"/>
                  <a:t>, završna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r-H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1600" i="1">
                            <a:latin typeface="Cambria Math" panose="02040503050406030204" pitchFamily="18" charset="0"/>
                          </a:rPr>
                          <m:t>0.0</m:t>
                        </m:r>
                        <m:r>
                          <a:rPr lang="hr-HR" sz="16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hr-HR" sz="1600" i="1">
                            <a:latin typeface="Cambria Math" panose="02040503050406030204" pitchFamily="18" charset="0"/>
                          </a:rPr>
                          <m:t> 2</m:t>
                        </m:r>
                        <m:r>
                          <a:rPr lang="hr-HR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hr-HR" sz="1600" i="1">
                            <a:latin typeface="Cambria Math" panose="02040503050406030204" pitchFamily="18" charset="0"/>
                          </a:rPr>
                          <m:t>.00</m:t>
                        </m:r>
                      </m:e>
                    </m:d>
                    <m:r>
                      <a:rPr lang="hr-H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r-HR" sz="1600" dirty="0"/>
                  <a:t>ali uz uvjet početno </a:t>
                </a:r>
                <a14:m>
                  <m:oMath xmlns:m="http://schemas.openxmlformats.org/officeDocument/2006/math">
                    <m:r>
                      <a:rPr lang="hr-H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hr-HR" sz="1600" dirty="0"/>
                  <a:t> završno vrijeme</a:t>
                </a:r>
              </a:p>
            </p:txBody>
          </p:sp>
        </mc:Choice>
        <mc:Fallback xmlns=""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60D55774-9DCB-1347-3F0A-BEE7FCCF0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8" y="1127524"/>
                <a:ext cx="9433048" cy="584775"/>
              </a:xfrm>
              <a:prstGeom prst="rect">
                <a:avLst/>
              </a:prstGeom>
              <a:blipFill>
                <a:blip r:embed="rId6"/>
                <a:stretch>
                  <a:fillRect t="-2041" b="-11224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80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2CE494F-EEA8-F1E4-F595-7F7185D7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12558" cy="559059"/>
          </a:xfrm>
        </p:spPr>
        <p:txBody>
          <a:bodyPr/>
          <a:lstStyle/>
          <a:p>
            <a:r>
              <a:rPr lang="hr-HR" dirty="0"/>
              <a:t>Za broj aktivnosti n=10, …, 10 000</a:t>
            </a:r>
          </a:p>
        </p:txBody>
      </p:sp>
      <p:pic>
        <p:nvPicPr>
          <p:cNvPr id="5" name="Rezervirano mjesto sadržaja 4" descr="Slika na kojoj se prikazuje tekst, radnja, snimka zaslona, crta&#10;&#10;Opis je automatski generiran">
            <a:extLst>
              <a:ext uri="{FF2B5EF4-FFF2-40B4-BE49-F238E27FC236}">
                <a16:creationId xmlns:a16="http://schemas.microsoft.com/office/drawing/2014/main" id="{28FEE8EE-7DEA-6238-7147-B9A2C192C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13" y="1092459"/>
            <a:ext cx="8964598" cy="5631904"/>
          </a:xfrm>
        </p:spPr>
      </p:pic>
    </p:spTree>
    <p:extLst>
      <p:ext uri="{BB962C8B-B14F-4D97-AF65-F5344CB8AC3E}">
        <p14:creationId xmlns:p14="http://schemas.microsoft.com/office/powerpoint/2010/main" val="34917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CBDEA74-DC76-20FB-64FA-B84BE00C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548680"/>
            <a:ext cx="9601200" cy="1143000"/>
          </a:xfrm>
        </p:spPr>
        <p:txBody>
          <a:bodyPr/>
          <a:lstStyle/>
          <a:p>
            <a:r>
              <a:rPr lang="hr-HR" dirty="0"/>
              <a:t>ZAKLJUČAK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0F7DAF3B-4E98-6C75-0E51-9E1D5AA4DF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09836" y="1844824"/>
                <a:ext cx="4824536" cy="43924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hr-HR" dirty="0">
                    <a:latin typeface="+mj-lt"/>
                  </a:rPr>
                  <a:t>Možemo riješiti dinamičkim programiranjem, ali ne moramo</a:t>
                </a:r>
              </a:p>
              <a:p>
                <a:pPr lvl="1"/>
                <a:r>
                  <a:rPr lang="hr-HR" dirty="0"/>
                  <a:t>Vremenska složenost: </a:t>
                </a:r>
                <a14:m>
                  <m:oMath xmlns:m="http://schemas.openxmlformats.org/officeDocument/2006/math">
                    <m:r>
                      <a:rPr lang="hr-HR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r-H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r-H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r-HR" dirty="0">
                  <a:latin typeface="+mj-lt"/>
                </a:endParaRPr>
              </a:p>
              <a:p>
                <a:pPr lvl="1"/>
                <a:r>
                  <a:rPr lang="hr-HR" dirty="0">
                    <a:latin typeface="+mj-lt"/>
                  </a:rPr>
                  <a:t>Daje samo broj aktivnosti u maksimalnom nizu kompatibilnih</a:t>
                </a:r>
              </a:p>
              <a:p>
                <a:r>
                  <a:rPr lang="hr-HR" dirty="0">
                    <a:latin typeface="+mj-lt"/>
                  </a:rPr>
                  <a:t>Bolji: POHLEPNI PRISTUP uz </a:t>
                </a:r>
                <a:r>
                  <a:rPr lang="hr-HR" dirty="0" err="1">
                    <a:latin typeface="+mj-lt"/>
                  </a:rPr>
                  <a:t>pretp</a:t>
                </a:r>
                <a:r>
                  <a:rPr lang="hr-HR" dirty="0">
                    <a:latin typeface="+mj-lt"/>
                  </a:rPr>
                  <a:t>. da su aktivnosti sortirane UZLAZNO po vremenima završetka</a:t>
                </a:r>
              </a:p>
              <a:p>
                <a:pPr lvl="1"/>
                <a:r>
                  <a:rPr lang="hr-HR" sz="1800" dirty="0">
                    <a:effectLst/>
                    <a:latin typeface="+mj-lt"/>
                    <a:ea typeface="Times New Roman" panose="02020603050405020304" pitchFamily="18" charset="0"/>
                  </a:rPr>
                  <a:t>uzastopno odabrati aktivnost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1800" dirty="0">
                    <a:effectLst/>
                    <a:latin typeface="+mj-lt"/>
                    <a:ea typeface="Times New Roman" panose="02020603050405020304" pitchFamily="18" charset="0"/>
                  </a:rPr>
                  <a:t> koja prva završava, uzeti u optimalno rješenje samo aktivnosti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r-HR" sz="1800" dirty="0">
                    <a:effectLst/>
                    <a:latin typeface="+mj-lt"/>
                    <a:ea typeface="Times New Roman" panose="02020603050405020304" pitchFamily="18" charset="0"/>
                  </a:rPr>
                  <a:t> kompatibilne s njom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hr-H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hr-H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 </m:t>
                    </m:r>
                    <m:sSub>
                      <m:sSubPr>
                        <m:ctrlPr>
                          <a:rPr lang="hr-H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hr-H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hr-HR" sz="1800" dirty="0">
                    <a:effectLst/>
                    <a:latin typeface="+mj-lt"/>
                    <a:ea typeface="Times New Roman" panose="02020603050405020304" pitchFamily="18" charset="0"/>
                  </a:rPr>
                  <a:t>) i ponavljati postupak dok nam ne ponestane aktivnosti</a:t>
                </a:r>
              </a:p>
              <a:p>
                <a:pPr lvl="1"/>
                <a:r>
                  <a:rPr lang="hr-HR" dirty="0"/>
                  <a:t>Vremenska složenost: </a:t>
                </a:r>
                <a14:m>
                  <m:oMath xmlns:m="http://schemas.openxmlformats.org/officeDocument/2006/math">
                    <m:r>
                      <a:rPr lang="hr-HR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r-HR" sz="1800" dirty="0"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lvl="1"/>
                <a:r>
                  <a:rPr lang="hr-HR" dirty="0">
                    <a:latin typeface="+mj-lt"/>
                    <a:ea typeface="Times New Roman" panose="02020603050405020304" pitchFamily="18" charset="0"/>
                  </a:rPr>
                  <a:t>Daje neki maksimalni niz kompatibilnih aktivnosti</a:t>
                </a:r>
                <a:endParaRPr lang="hr-HR" sz="1800" dirty="0"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lvl="1"/>
                <a:endParaRPr lang="hr-HR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0F7DAF3B-4E98-6C75-0E51-9E1D5AA4D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09836" y="1844824"/>
                <a:ext cx="4824536" cy="4392488"/>
              </a:xfrm>
              <a:blipFill>
                <a:blip r:embed="rId2"/>
                <a:stretch>
                  <a:fillRect l="-884" t="-2083" r="-1768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Rezervirano mjesto sadržaja 5" descr="Slika na kojoj se prikazuje tekst, snimka zaslona, Font, dizajn&#10;&#10;Opis je automatski generiran">
            <a:extLst>
              <a:ext uri="{FF2B5EF4-FFF2-40B4-BE49-F238E27FC236}">
                <a16:creationId xmlns:a16="http://schemas.microsoft.com/office/drawing/2014/main" id="{F2387728-33E0-6D5F-C1C5-2F17C10B38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48"/>
          <a:stretch/>
        </p:blipFill>
        <p:spPr>
          <a:xfrm>
            <a:off x="5950396" y="116632"/>
            <a:ext cx="5718791" cy="2543823"/>
          </a:xfrm>
        </p:spPr>
      </p:pic>
      <p:pic>
        <p:nvPicPr>
          <p:cNvPr id="8" name="Slika 7" descr="Slika na kojoj se prikazuje tekst, snimka zaslona, Font, dizajn&#10;&#10;Opis je automatski generiran">
            <a:extLst>
              <a:ext uri="{FF2B5EF4-FFF2-40B4-BE49-F238E27FC236}">
                <a16:creationId xmlns:a16="http://schemas.microsoft.com/office/drawing/2014/main" id="{36690257-506D-DF52-1FB9-EAD34831E0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68"/>
          <a:stretch/>
        </p:blipFill>
        <p:spPr>
          <a:xfrm>
            <a:off x="5950396" y="2687049"/>
            <a:ext cx="5718791" cy="390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slov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SADRŽAJ</a:t>
            </a:r>
          </a:p>
        </p:txBody>
      </p:sp>
      <p:sp>
        <p:nvSpPr>
          <p:cNvPr id="14" name="Rezervirano mjesto za sadržaj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lvl="0" rtl="0"/>
            <a:r>
              <a:rPr lang="hr-HR" dirty="0"/>
              <a:t>1. OPIS PROBLEMA</a:t>
            </a:r>
          </a:p>
          <a:p>
            <a:pPr lvl="0" rtl="0"/>
            <a:r>
              <a:rPr lang="hr-HR" dirty="0"/>
              <a:t>2. DINAMIČKO PROGRAMIRANJE</a:t>
            </a:r>
          </a:p>
          <a:p>
            <a:pPr lvl="1"/>
            <a:r>
              <a:rPr lang="hr-HR" dirty="0"/>
              <a:t>princip optimalnosti</a:t>
            </a:r>
          </a:p>
          <a:p>
            <a:pPr lvl="1"/>
            <a:r>
              <a:rPr lang="hr-HR" dirty="0"/>
              <a:t>Implementacija </a:t>
            </a:r>
          </a:p>
          <a:p>
            <a:pPr lvl="1"/>
            <a:r>
              <a:rPr lang="hr-HR" dirty="0"/>
              <a:t>Teorijska analiza</a:t>
            </a:r>
          </a:p>
          <a:p>
            <a:pPr lvl="0" rtl="0"/>
            <a:r>
              <a:rPr lang="hr-HR" dirty="0"/>
              <a:t>4. POHLEPNI PRISTUP</a:t>
            </a:r>
          </a:p>
          <a:p>
            <a:pPr lvl="1"/>
            <a:r>
              <a:rPr lang="hr-HR" dirty="0"/>
              <a:t>Prva odluka i primjer</a:t>
            </a:r>
          </a:p>
          <a:p>
            <a:pPr lvl="1"/>
            <a:r>
              <a:rPr lang="hr-HR" dirty="0"/>
              <a:t>Implementacija</a:t>
            </a:r>
          </a:p>
          <a:p>
            <a:pPr lvl="1"/>
            <a:r>
              <a:rPr lang="hr-HR" dirty="0"/>
              <a:t>Teorijska analiza </a:t>
            </a:r>
          </a:p>
          <a:p>
            <a:r>
              <a:rPr lang="hr-HR" dirty="0"/>
              <a:t>5. EMPIRIJSKA ANALIZA</a:t>
            </a:r>
          </a:p>
          <a:p>
            <a:r>
              <a:rPr lang="hr-HR" dirty="0"/>
              <a:t>6. LITERATURA</a:t>
            </a:r>
          </a:p>
          <a:p>
            <a:pPr lvl="0" rtl="0"/>
            <a:endParaRPr lang="hr-HR" dirty="0"/>
          </a:p>
          <a:p>
            <a:pPr marL="279082" lvl="1" indent="0">
              <a:buNone/>
            </a:pPr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5107F18-D7CA-844E-15A1-1A16C752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35FC387-EABB-A2B7-756C-510D15C3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sz="18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[1] </a:t>
            </a:r>
            <a:r>
              <a:rPr lang="hr-HR" sz="1800" dirty="0" err="1">
                <a:effectLst/>
                <a:ea typeface="Times New Roman" panose="02020603050405020304" pitchFamily="18" charset="0"/>
              </a:rPr>
              <a:t>Cormen</a:t>
            </a:r>
            <a:r>
              <a:rPr lang="hr-HR" sz="1800" dirty="0">
                <a:effectLst/>
                <a:ea typeface="Times New Roman" panose="02020603050405020304" pitchFamily="18" charset="0"/>
              </a:rPr>
              <a:t>, T. H., </a:t>
            </a:r>
            <a:r>
              <a:rPr lang="hr-HR" sz="1800" dirty="0" err="1">
                <a:effectLst/>
                <a:ea typeface="Times New Roman" panose="02020603050405020304" pitchFamily="18" charset="0"/>
              </a:rPr>
              <a:t>Leiserson</a:t>
            </a:r>
            <a:r>
              <a:rPr lang="hr-HR" sz="1800" dirty="0">
                <a:effectLst/>
                <a:ea typeface="Times New Roman" panose="02020603050405020304" pitchFamily="18" charset="0"/>
              </a:rPr>
              <a:t> C. E., </a:t>
            </a:r>
            <a:r>
              <a:rPr lang="hr-HR" sz="1800" dirty="0" err="1">
                <a:effectLst/>
                <a:ea typeface="Times New Roman" panose="02020603050405020304" pitchFamily="18" charset="0"/>
              </a:rPr>
              <a:t>Rivest</a:t>
            </a:r>
            <a:r>
              <a:rPr lang="hr-HR" sz="1800" dirty="0">
                <a:effectLst/>
                <a:ea typeface="Times New Roman" panose="02020603050405020304" pitchFamily="18" charset="0"/>
              </a:rPr>
              <a:t>, R. L., Stein, C. </a:t>
            </a:r>
            <a:r>
              <a:rPr lang="hr-HR" sz="1800" dirty="0" err="1">
                <a:effectLst/>
                <a:ea typeface="Times New Roman" panose="02020603050405020304" pitchFamily="18" charset="0"/>
              </a:rPr>
              <a:t>Introduciton</a:t>
            </a:r>
            <a:r>
              <a:rPr lang="hr-HR" sz="1800" dirty="0">
                <a:effectLst/>
                <a:ea typeface="Times New Roman" panose="02020603050405020304" pitchFamily="18" charset="0"/>
              </a:rPr>
              <a:t> to </a:t>
            </a:r>
            <a:r>
              <a:rPr lang="hr-HR" sz="1800" dirty="0" err="1">
                <a:effectLst/>
                <a:ea typeface="Times New Roman" panose="02020603050405020304" pitchFamily="18" charset="0"/>
              </a:rPr>
              <a:t>algorithms</a:t>
            </a:r>
            <a:r>
              <a:rPr lang="hr-HR" sz="1800" dirty="0">
                <a:effectLst/>
                <a:ea typeface="Times New Roman" panose="02020603050405020304" pitchFamily="18" charset="0"/>
              </a:rPr>
              <a:t> 4th </a:t>
            </a:r>
            <a:r>
              <a:rPr lang="hr-HR" sz="1800" dirty="0" err="1">
                <a:effectLst/>
                <a:ea typeface="Times New Roman" panose="02020603050405020304" pitchFamily="18" charset="0"/>
              </a:rPr>
              <a:t>edition</a:t>
            </a:r>
            <a:r>
              <a:rPr lang="hr-HR" sz="1800" dirty="0">
                <a:effectLst/>
                <a:ea typeface="Times New Roman" panose="02020603050405020304" pitchFamily="18" charset="0"/>
              </a:rPr>
              <a:t> str. 440 – 448</a:t>
            </a:r>
          </a:p>
          <a:p>
            <a:pPr marL="0" indent="0">
              <a:buNone/>
            </a:pPr>
            <a:r>
              <a:rPr lang="hr-HR" sz="18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[2] </a:t>
            </a:r>
            <a:r>
              <a:rPr lang="hr-HR" sz="1800" b="0" i="0" u="none" strike="noStrike" baseline="0" dirty="0">
                <a:solidFill>
                  <a:srgbClr val="000000"/>
                </a:solidFill>
                <a:hlinkClick r:id="rId2"/>
              </a:rPr>
              <a:t>https://pages.cs.wisc.edu/~vernon/cs367/notes/3.COMPLEXITY.html</a:t>
            </a:r>
            <a:endParaRPr lang="hr-HR" sz="18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r-HR" sz="18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[3] </a:t>
            </a:r>
            <a:r>
              <a:rPr lang="hr-HR" sz="1800" dirty="0">
                <a:ea typeface="Times New Roman" panose="02020603050405020304" pitchFamily="18" charset="0"/>
                <a:hlinkClick r:id="rId3"/>
              </a:rPr>
              <a:t>https://www.techiedelight.com/activity-selection-problem-using-dynamic</a:t>
            </a:r>
            <a:r>
              <a:rPr lang="hr-HR" sz="1800" dirty="0">
                <a:ea typeface="Times New Roman" panose="02020603050405020304" pitchFamily="18" charset="0"/>
                <a:hlinkClick r:id="rId4"/>
              </a:rPr>
              <a:t>-programming/</a:t>
            </a:r>
            <a:endParaRPr lang="hr-HR" sz="1800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r-HR" sz="18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[4] </a:t>
            </a:r>
            <a:r>
              <a:rPr lang="hr-HR" sz="1800" dirty="0">
                <a:hlinkClick r:id="rId5"/>
              </a:rPr>
              <a:t>https://www.educative.io/answers/what-is-the-activity-selection-problem</a:t>
            </a:r>
            <a:endParaRPr lang="hr-HR" sz="1800" dirty="0"/>
          </a:p>
          <a:p>
            <a:pPr marL="0" indent="0">
              <a:buNone/>
            </a:pPr>
            <a:r>
              <a:rPr lang="hr-HR" sz="16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[5] </a:t>
            </a:r>
            <a:r>
              <a:rPr lang="hr-HR" sz="1600" dirty="0">
                <a:hlinkClick r:id="rId6"/>
              </a:rPr>
              <a:t>https://www.freepik.com/free-vector/thank-you-your-attention-sign-illustration_40479267.htm</a:t>
            </a:r>
            <a:endParaRPr lang="hr-HR" sz="1600" dirty="0"/>
          </a:p>
          <a:p>
            <a:pPr marL="0" indent="0">
              <a:buNone/>
            </a:pPr>
            <a:endParaRPr lang="hr-HR" sz="1600" dirty="0"/>
          </a:p>
          <a:p>
            <a:pPr marL="0" indent="0">
              <a:buNone/>
            </a:pPr>
            <a:endParaRPr lang="hr-HR" sz="1800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9476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 descr="Slika na kojoj se prikazuje tekst, ukrasni isječci, grafika, grafički dizajn&#10;&#10;Opis je automatski generiran">
            <a:extLst>
              <a:ext uri="{FF2B5EF4-FFF2-40B4-BE49-F238E27FC236}">
                <a16:creationId xmlns:a16="http://schemas.microsoft.com/office/drawing/2014/main" id="{5F298A6D-187D-A8EB-1644-42109FDB5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24" y="533400"/>
            <a:ext cx="5539307" cy="5539307"/>
          </a:xfrm>
        </p:spPr>
      </p:pic>
      <p:sp>
        <p:nvSpPr>
          <p:cNvPr id="2" name="TekstniOkvir 1">
            <a:extLst>
              <a:ext uri="{FF2B5EF4-FFF2-40B4-BE49-F238E27FC236}">
                <a16:creationId xmlns:a16="http://schemas.microsoft.com/office/drawing/2014/main" id="{BF638DD1-D83A-00D7-6AD8-214F32711149}"/>
              </a:ext>
            </a:extLst>
          </p:cNvPr>
          <p:cNvSpPr txBox="1"/>
          <p:nvPr/>
        </p:nvSpPr>
        <p:spPr>
          <a:xfrm>
            <a:off x="9478788" y="6309320"/>
            <a:ext cx="295232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hr-H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Izvor </a:t>
            </a:r>
            <a:r>
              <a:rPr lang="hr-HR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[5] </a:t>
            </a:r>
            <a:endParaRPr lang="hr-H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7ED74BA-1B59-1120-EAB9-DB487ADE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OPIS PROBLEMA IZABIRA AKTIVNOSTI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7347DE3D-BEAF-ACBC-C1B5-FAB98915C2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772816"/>
                <a:ext cx="10188622" cy="48965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r-HR" sz="18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razne interpretacije; dnevni raspored aktivnosti, rezerviranje konferencijske dvorane, raspored autobusa na peronu…</a:t>
                </a:r>
              </a:p>
              <a:p>
                <a14:m>
                  <m:oMath xmlns:m="http://schemas.openxmlformats.org/officeDocument/2006/math">
                    <m:r>
                      <a:rPr lang="hr-H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hr-H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1 </m:t>
                        </m:r>
                      </m:sub>
                    </m:sSub>
                    <m:r>
                      <a:rPr lang="hr-HR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hr-H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b>
                    </m:sSub>
                    <m:r>
                      <a:rPr lang="hr-HR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hr-H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…, </m:t>
                    </m:r>
                    <m:sSub>
                      <m:sSub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hr-H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hr-HR" sz="1800" dirty="0">
                    <a:effectLst/>
                    <a:ea typeface="Times New Roman" panose="02020603050405020304" pitchFamily="18" charset="0"/>
                  </a:rPr>
                  <a:t> skup od n aktivnosti</a:t>
                </a:r>
              </a:p>
              <a:p>
                <a:r>
                  <a:rPr lang="hr-HR" sz="1800" dirty="0"/>
                  <a:t>Svaka aktivnost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r-HR" sz="1800" dirty="0"/>
                  <a:t> ima:</a:t>
                </a:r>
              </a:p>
              <a:p>
                <a:pPr lvl="1"/>
                <a:r>
                  <a:rPr lang="hr-HR" sz="1600" dirty="0"/>
                  <a:t>Vrijeme početka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hr-HR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hr-HR" sz="16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hr-HR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hr-HR" sz="1600" dirty="0"/>
              </a:p>
              <a:p>
                <a:pPr lvl="1"/>
                <a:r>
                  <a:rPr lang="hr-HR" sz="1600" dirty="0"/>
                  <a:t>Vrijeme završetka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hr-HR" sz="16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&lt;∞</m:t>
                    </m:r>
                  </m:oMath>
                </a14:m>
                <a:endParaRPr lang="hr-HR" sz="1800" dirty="0">
                  <a:ea typeface="Times New Roman" panose="02020603050405020304" pitchFamily="18" charset="0"/>
                </a:endParaRPr>
              </a:p>
              <a:p>
                <a:r>
                  <a:rPr lang="hr-HR" sz="1800" dirty="0">
                    <a:ea typeface="Times New Roman" panose="02020603050405020304" pitchFamily="18" charset="0"/>
                  </a:rPr>
                  <a:t>Vrijedi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hr-HR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hr-HR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hr-HR" sz="1800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hr-HR" sz="1800" dirty="0">
                  <a:effectLst/>
                  <a:ea typeface="Times New Roman" panose="02020603050405020304" pitchFamily="18" charset="0"/>
                </a:endParaRPr>
              </a:p>
              <a:p>
                <a:r>
                  <a:rPr lang="hr-HR" sz="1800" dirty="0">
                    <a:ea typeface="Times New Roman" panose="02020603050405020304" pitchFamily="18" charset="0"/>
                  </a:rPr>
                  <a:t>Trajanje aktivnosti: </a:t>
                </a:r>
                <a14:m>
                  <m:oMath xmlns:m="http://schemas.openxmlformats.org/officeDocument/2006/math">
                    <m:r>
                      <a:rPr lang="hr-H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d>
                      <m:dPr>
                        <m:begChr m:val=""/>
                        <m:endChr m:val="⟩"/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r-H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hr-H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hr-H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r-H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r-H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hr-HR" sz="1800" dirty="0">
                  <a:ea typeface="Times New Roman" panose="02020603050405020304" pitchFamily="18" charset="0"/>
                </a:endParaRPr>
              </a:p>
              <a:p>
                <a:r>
                  <a:rPr lang="hr-HR" sz="1800" dirty="0">
                    <a:solidFill>
                      <a:schemeClr val="accent6">
                        <a:lumMod val="75000"/>
                      </a:schemeClr>
                    </a:solidFill>
                    <a:ea typeface="Times New Roman" panose="02020603050405020304" pitchFamily="18" charset="0"/>
                  </a:rPr>
                  <a:t>Aktivnosti</a:t>
                </a:r>
                <a14:m>
                  <m:oMath xmlns:m="http://schemas.openxmlformats.org/officeDocument/2006/math">
                    <m:r>
                      <a:rPr lang="hr-HR" sz="18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hr-HR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r-HR" sz="1800" dirty="0">
                    <a:solidFill>
                      <a:schemeClr val="accent6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hr-HR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r-HR" sz="1800" dirty="0">
                    <a:solidFill>
                      <a:schemeClr val="accent6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 kompatibilne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hr-H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hr-H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hr-HR" sz="1800" dirty="0">
                    <a:solidFill>
                      <a:schemeClr val="accent6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r-HR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"/>
                        <m:endChr m:val="⟩"/>
                        <m:ctrlPr>
                          <a:rPr lang="hr-H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hr-H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r-H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hr-H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r-H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r-HR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∩[</m:t>
                    </m:r>
                    <m:d>
                      <m:dPr>
                        <m:begChr m:val=""/>
                        <m:endChr m:val="⟩"/>
                        <m:ctrlPr>
                          <a:rPr lang="hr-H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hr-H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hr-H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hr-H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r-H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hr-HR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=∅ </m:t>
                    </m:r>
                    <m:box>
                      <m:boxPr>
                        <m:ctrlPr>
                          <a:rPr lang="hr-H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⇔"/>
                            <m:pos m:val="top"/>
                            <m:ctrlPr>
                              <a:rPr lang="hr-H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hr-H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groupChr>
                      </m:e>
                    </m:box>
                    <m:r>
                      <a:rPr lang="hr-HR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r-H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r-HR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hr-H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hr-HR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r-HR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hr-HR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r-H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hr-HR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hr-H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r-HR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⑴</m:t>
                    </m:r>
                  </m:oMath>
                </a14:m>
                <a:endParaRPr lang="hr-HR" sz="1800" dirty="0">
                  <a:solidFill>
                    <a:schemeClr val="accent6">
                      <a:lumMod val="75000"/>
                    </a:schemeClr>
                  </a:solidFill>
                  <a:effectLst/>
                  <a:ea typeface="Times New Roman" panose="02020603050405020304" pitchFamily="18" charset="0"/>
                </a:endParaRPr>
              </a:p>
              <a:p>
                <a:r>
                  <a:rPr lang="hr-HR" sz="1800" dirty="0">
                    <a:ea typeface="Times New Roman" panose="02020603050405020304" pitchFamily="18" charset="0"/>
                  </a:rPr>
                  <a:t>CILJ: pronaći maksimalni podskup međusobno kompatibilnih aktivnosti</a:t>
                </a:r>
              </a:p>
              <a:p>
                <a:r>
                  <a:rPr lang="hr-HR" sz="1800" dirty="0">
                    <a:ea typeface="Times New Roman" panose="02020603050405020304" pitchFamily="18" charset="0"/>
                  </a:rPr>
                  <a:t>PRIMJER: 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1 </m:t>
                        </m:r>
                      </m:sub>
                    </m:sSub>
                    <m:r>
                      <a:rPr lang="hr-HR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hr-H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b>
                    </m:sSub>
                    <m:r>
                      <a:rPr lang="hr-HR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hr-HR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r-HR" sz="1800" dirty="0">
                    <a:ea typeface="Times New Roman" panose="02020603050405020304" pitchFamily="18" charset="0"/>
                  </a:rPr>
                  <a:t>}</a:t>
                </a:r>
              </a:p>
              <a:p>
                <a:pPr lvl="1"/>
                <a:r>
                  <a:rPr lang="hr-HR" sz="1600" dirty="0">
                    <a:ea typeface="Times New Roman" panose="02020603050405020304" pitchFamily="18" charset="0"/>
                  </a:rPr>
                  <a:t>jedan mogući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hr-HR" sz="1600" dirty="0"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r-HR" sz="1600" dirty="0">
                    <a:ea typeface="Times New Roman" panose="02020603050405020304" pitchFamily="18" charset="0"/>
                  </a:rPr>
                  <a:t>} ali postoji veći (</a:t>
                </a:r>
                <a:r>
                  <a:rPr lang="hr-HR" sz="1600" dirty="0" err="1">
                    <a:ea typeface="Times New Roman" panose="02020603050405020304" pitchFamily="18" charset="0"/>
                  </a:rPr>
                  <a:t>max</a:t>
                </a:r>
                <a:r>
                  <a:rPr lang="hr-HR" sz="1600" dirty="0">
                    <a:ea typeface="Times New Roman" panose="02020603050405020304" pitchFamily="18" charset="0"/>
                  </a:rPr>
                  <a:t>)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hr-HR" sz="1600" dirty="0"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r-HR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r-HR" sz="1600" dirty="0">
                    <a:ea typeface="Times New Roman" panose="02020603050405020304" pitchFamily="18" charset="0"/>
                  </a:rPr>
                  <a:t>} </a:t>
                </a:r>
              </a:p>
              <a:p>
                <a:endParaRPr lang="hr-HR" sz="1800" dirty="0"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r-HR" sz="1800" dirty="0">
                  <a:ea typeface="Times New Roman" panose="02020603050405020304" pitchFamily="18" charset="0"/>
                </a:endParaRPr>
              </a:p>
              <a:p>
                <a:endParaRPr lang="hr-HR" sz="1800" dirty="0">
                  <a:effectLst/>
                  <a:ea typeface="Times New Roman" panose="02020603050405020304" pitchFamily="18" charset="0"/>
                </a:endParaRPr>
              </a:p>
              <a:p>
                <a:pPr marL="279082" lvl="1" indent="0">
                  <a:buNone/>
                </a:pPr>
                <a:endParaRPr lang="hr-HR" sz="1600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7347DE3D-BEAF-ACBC-C1B5-FAB98915C2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772816"/>
                <a:ext cx="10188622" cy="4896544"/>
              </a:xfrm>
              <a:blipFill>
                <a:blip r:embed="rId2"/>
                <a:stretch>
                  <a:fillRect l="-419" t="-1868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ica 3">
                <a:extLst>
                  <a:ext uri="{FF2B5EF4-FFF2-40B4-BE49-F238E27FC236}">
                    <a16:creationId xmlns:a16="http://schemas.microsoft.com/office/drawing/2014/main" id="{037C1FFC-FB15-4F21-E54B-4BBA56CE1A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618627"/>
                  </p:ext>
                </p:extLst>
              </p:nvPr>
            </p:nvGraphicFramePr>
            <p:xfrm>
              <a:off x="7426051" y="2349624"/>
              <a:ext cx="3240360" cy="215875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48072">
                      <a:extLst>
                        <a:ext uri="{9D8B030D-6E8A-4147-A177-3AD203B41FA5}">
                          <a16:colId xmlns:a16="http://schemas.microsoft.com/office/drawing/2014/main" val="323145072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823677912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668417005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3469939529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2611416879"/>
                        </a:ext>
                      </a:extLst>
                    </a:gridCol>
                  </a:tblGrid>
                  <a:tr h="52981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i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1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2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3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4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8144792"/>
                      </a:ext>
                    </a:extLst>
                  </a:tr>
                  <a:tr h="8144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r-HR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hr-HR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1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3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0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5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30313255"/>
                      </a:ext>
                    </a:extLst>
                  </a:tr>
                  <a:tr h="8144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r-HR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hr-HR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5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6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7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09965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ica 3">
                <a:extLst>
                  <a:ext uri="{FF2B5EF4-FFF2-40B4-BE49-F238E27FC236}">
                    <a16:creationId xmlns:a16="http://schemas.microsoft.com/office/drawing/2014/main" id="{037C1FFC-FB15-4F21-E54B-4BBA56CE1A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618627"/>
                  </p:ext>
                </p:extLst>
              </p:nvPr>
            </p:nvGraphicFramePr>
            <p:xfrm>
              <a:off x="7426051" y="2349624"/>
              <a:ext cx="3240360" cy="215875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48072">
                      <a:extLst>
                        <a:ext uri="{9D8B030D-6E8A-4147-A177-3AD203B41FA5}">
                          <a16:colId xmlns:a16="http://schemas.microsoft.com/office/drawing/2014/main" val="323145072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823677912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668417005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3469939529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2611416879"/>
                        </a:ext>
                      </a:extLst>
                    </a:gridCol>
                  </a:tblGrid>
                  <a:tr h="52981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i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1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2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3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4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8144792"/>
                      </a:ext>
                    </a:extLst>
                  </a:tr>
                  <a:tr h="814467"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43" t="-65672" r="-405660" b="-1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1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3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0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5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30313255"/>
                      </a:ext>
                    </a:extLst>
                  </a:tr>
                  <a:tr h="814467"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43" t="-165672" r="-405660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5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6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7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09965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06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 title="Raspored s naslovom i sadržajem s grafikonom"/>
          <p:cNvSpPr>
            <a:spLocks noGrp="1"/>
          </p:cNvSpPr>
          <p:nvPr>
            <p:ph type="title"/>
          </p:nvPr>
        </p:nvSpPr>
        <p:spPr>
          <a:xfrm>
            <a:off x="1053852" y="533400"/>
            <a:ext cx="10069762" cy="1143000"/>
          </a:xfrm>
        </p:spPr>
        <p:txBody>
          <a:bodyPr rtlCol="0"/>
          <a:lstStyle/>
          <a:p>
            <a:pPr rtl="0"/>
            <a:r>
              <a:rPr lang="hr-HR" dirty="0"/>
              <a:t>2. DINAMIČKO PROGRAMIRANJE </a:t>
            </a:r>
            <a:br>
              <a:rPr lang="hr-HR" dirty="0"/>
            </a:br>
            <a:r>
              <a:rPr lang="hr-HR" dirty="0"/>
              <a:t>– princip optimalnosti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zervirano mjesto sadržaja 3">
                <a:extLst>
                  <a:ext uri="{FF2B5EF4-FFF2-40B4-BE49-F238E27FC236}">
                    <a16:creationId xmlns:a16="http://schemas.microsoft.com/office/drawing/2014/main" id="{CAAE435A-C31E-57C5-F46A-8BD70646D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3852" y="1828800"/>
                <a:ext cx="10069762" cy="4696544"/>
              </a:xfrm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skup aktivnosti koje počinju nakon što aktivnost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r-H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završi i završavaju prije nego aktivnost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započne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hr-H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hr-HR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hr-HR" i="1">
                            <a:latin typeface="Cambria Math" panose="02040503050406030204" pitchFamily="18" charset="0"/>
                          </a:rPr>
                          <m:t>≥ </m:t>
                        </m:r>
                        <m:sSub>
                          <m:sSubPr>
                            <m:ctrlPr>
                              <a:rPr lang="hr-HR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r-H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r-H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≤ </m:t>
                            </m:r>
                            <m:sSub>
                              <m:sSubPr>
                                <m:ctrlPr>
                                  <a:rPr lang="hr-HR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hr-HR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hr-HR" dirty="0">
                    <a:latin typeface="Times New Roman" panose="02020603050405020304" pitchFamily="18" charset="0"/>
                  </a:rPr>
                  <a:t>		</a:t>
                </a:r>
                <a:r>
                  <a:rPr lang="hr-H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r-H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hr-HR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r-HR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r-HR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hr-HR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hr-HR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r-H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maksimalan podskup kompatibilnih aktivnosti 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hr-HR" dirty="0">
                    <a:latin typeface="Times New Roman" panose="02020603050405020304" pitchFamily="18" charset="0"/>
                  </a:rPr>
                  <a:t>(CILJ)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1,6</m:t>
                        </m:r>
                      </m:sub>
                    </m:sSub>
                    <m:r>
                      <a:rPr lang="hr-HR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r-HR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hr-HR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r-H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endParaRPr>
              </a:p>
              <a:p>
                <a:r>
                  <a:rPr lang="hr-HR" dirty="0" err="1">
                    <a:latin typeface="Times New Roman" panose="02020603050405020304" pitchFamily="18" charset="0"/>
                  </a:rPr>
                  <a:t>Pretp</a:t>
                </a:r>
                <a:r>
                  <a:rPr lang="hr-HR" dirty="0">
                    <a:latin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hr-H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 </m:t>
                    </m:r>
                    <m:sSub>
                      <m:sSub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dirty="0">
                    <a:latin typeface="Times New Roman" panose="02020603050405020304" pitchFamily="18" charset="0"/>
                  </a:rPr>
                  <a:t> dio rješenje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{…,</a:t>
                </a:r>
                <a:r>
                  <a:rPr lang="hr-HR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,…})		</a:t>
                </a:r>
                <a:r>
                  <a:rPr lang="hr-H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r-H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r-HR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hr-H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1,6</m:t>
                        </m:r>
                      </m:sub>
                    </m:sSub>
                  </m:oMath>
                </a14:m>
                <a:endParaRPr lang="hr-HR" dirty="0">
                  <a:latin typeface="Times New Roman" panose="02020603050405020304" pitchFamily="18" charset="0"/>
                </a:endParaRPr>
              </a:p>
              <a:p>
                <a:r>
                  <a:rPr lang="hr-HR" dirty="0"/>
                  <a:t>Ostaju 2 </a:t>
                </a:r>
                <a:r>
                  <a:rPr lang="hr-HR" dirty="0" err="1"/>
                  <a:t>podproblema</a:t>
                </a:r>
                <a:r>
                  <a:rPr lang="hr-HR" dirty="0"/>
                  <a:t>:			</a:t>
                </a:r>
                <a:r>
                  <a:rPr lang="hr-HR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0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hr-HR" sz="20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r-H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hr-HR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hr-H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hr-H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hr-HR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r-H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}</a:t>
                </a:r>
              </a:p>
              <a:p>
                <a:pPr marL="621982" lvl="1" indent="-342900">
                  <a:buFont typeface="+mj-lt"/>
                  <a:buAutoNum type="arabicPeriod"/>
                </a:pPr>
                <a:r>
                  <a:rPr lang="hr-H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Pronaći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maksimalni podskup kompatibilnih aktivnosti 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dirty="0"/>
                  <a:t>	</a:t>
                </a:r>
                <a:r>
                  <a:rPr lang="hr-H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hr-H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r-HR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hr-HR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hr-HR" dirty="0"/>
              </a:p>
              <a:p>
                <a:pPr marL="621982" lvl="1" indent="-342900">
                  <a:buFont typeface="+mj-lt"/>
                  <a:buAutoNum type="arabicPeriod"/>
                </a:pPr>
                <a:r>
                  <a:rPr lang="hr-H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Pronaći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maksimalni podskup kompatibilnih aktivnosti 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r-H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hr-HR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hr-HR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r-HR" dirty="0"/>
              </a:p>
              <a:p>
                <a:pPr marL="279082" lvl="1" indent="0">
                  <a:buNone/>
                </a:pPr>
                <a:r>
                  <a:rPr lang="hr-HR" dirty="0"/>
                  <a:t>Neka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hr-HR" sz="1800" b="1" i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hr-HR" sz="1800" b="1" i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∩</m:t>
                    </m:r>
                    <m:sSub>
                      <m:sSubPr>
                        <m:ctrlP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hr-HR" sz="1800" b="1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hr-HR" sz="1800" b="1" i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hr-HR" sz="1800" b="1" i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∩</m:t>
                    </m:r>
                    <m:sSub>
                      <m:sSubPr>
                        <m:ctrlP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m:rPr>
                        <m:nor/>
                      </m:rPr>
                      <a:rPr lang="hr-HR" sz="1800" b="0" i="0" smtClean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/>
                      <m:t>⑵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hr-HR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</m:t>
                    </m:r>
                    <m:r>
                      <a:rPr lang="hr-HR" b="1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r-HR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r-HR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r-HR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r-HR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hr-HR" b="1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hr-HR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hr-HR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hr-HR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hr-HR" b="1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r-HR" b="1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r-HR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r-HR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r-HR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hr-HR" b="1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∩</m:t>
                    </m:r>
                  </m:oMath>
                </a14:m>
                <a:r>
                  <a:rPr lang="hr-H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hr-HR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r-H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}</a:t>
                </a:r>
              </a:p>
              <a:p>
                <a:pPr marL="279082" lvl="1" indent="0"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hr-HR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hr-HR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hr-HR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hr-H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r-HR" i="1">
                        <a:latin typeface="Cambria Math" panose="02040503050406030204" pitchFamily="18" charset="0"/>
                      </a:rPr>
                      <m:t>⊔</m:t>
                    </m:r>
                    <m:d>
                      <m:dPr>
                        <m:begChr m:val="{"/>
                        <m:endChr m:val="}"/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hr-HR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dirty="0">
                    <a:solidFill>
                      <a:schemeClr val="bg2">
                        <a:lumMod val="10000"/>
                      </a:schemeClr>
                    </a:solidFill>
                  </a:rPr>
                  <a:t>				</a:t>
                </a:r>
                <a:r>
                  <a:rPr lang="hr-H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r-HR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r-HR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hr-HR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}=</m:t>
                    </m:r>
                    <m:r>
                      <a:rPr lang="hr-HR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hr-HR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⊔</m:t>
                    </m:r>
                    <m:d>
                      <m:dPr>
                        <m:begChr m:val="{"/>
                        <m:endChr m:val="}"/>
                        <m:ctrlP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r-HR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r-HR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hr-HR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r-HR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279082" lvl="1" indent="0">
                  <a:buNone/>
                </a:pPr>
                <a:r>
                  <a:rPr lang="hr-HR" dirty="0">
                    <a:solidFill>
                      <a:schemeClr val="tx1"/>
                    </a:solidFill>
                  </a:rPr>
                  <a:t>Tada maksimalan broj međusobno kompatibilnih aktivnosti:</a:t>
                </a:r>
              </a:p>
              <a:p>
                <a:pPr marL="279082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hr-HR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hr-HR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+1+</m:t>
                    </m:r>
                    <m:d>
                      <m:dPr>
                        <m:begChr m:val="|"/>
                        <m:endChr m:val="|"/>
                        <m:ctrlP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hr-HR" dirty="0">
                    <a:solidFill>
                      <a:schemeClr val="tx1"/>
                    </a:solidFill>
                  </a:rPr>
                  <a:t>  			</a:t>
                </a:r>
                <a:r>
                  <a:rPr lang="hr-H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r-HR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hr-HR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hr-HR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hr-HR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hr-HR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+1+</m:t>
                    </m:r>
                    <m:d>
                      <m:dPr>
                        <m:begChr m:val="|"/>
                        <m:endChr m:val="|"/>
                        <m:ctrlP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hr-HR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r-HR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hr-HR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hr-HR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a:rPr>
                          <m:t> </m:t>
                        </m:r>
                      </m:e>
                    </m:d>
                  </m:oMath>
                </a14:m>
                <a:r>
                  <a:rPr lang="hr-H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= 2</a:t>
                </a:r>
              </a:p>
              <a:p>
                <a:pPr marL="279082" lvl="1" indent="0">
                  <a:buNone/>
                </a:pPr>
                <a:r>
                  <a:rPr lang="hr-HR" u="sng" dirty="0">
                    <a:solidFill>
                      <a:schemeClr val="accent1">
                        <a:lumMod val="75000"/>
                      </a:schemeClr>
                    </a:solidFill>
                  </a:rPr>
                  <a:t>TVRDIMO: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mora sadržavati sva optimalna rješenja oba </a:t>
                </a:r>
                <a:r>
                  <a:rPr lang="hr-H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podproblema</a:t>
                </a:r>
                <a:r>
                  <a:rPr lang="hr-H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hr-H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hr-H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hr-HR" dirty="0"/>
              </a:p>
            </p:txBody>
          </p:sp>
        </mc:Choice>
        <mc:Fallback xmlns="">
          <p:sp>
            <p:nvSpPr>
              <p:cNvPr id="4" name="Rezervirano mjesto sadržaja 3">
                <a:extLst>
                  <a:ext uri="{FF2B5EF4-FFF2-40B4-BE49-F238E27FC236}">
                    <a16:creationId xmlns:a16="http://schemas.microsoft.com/office/drawing/2014/main" id="{CAAE435A-C31E-57C5-F46A-8BD70646D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3852" y="1828800"/>
                <a:ext cx="10069762" cy="4696544"/>
              </a:xfrm>
              <a:blipFill>
                <a:blip r:embed="rId3"/>
                <a:stretch>
                  <a:fillRect l="-545" t="-3247" r="-4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ica 6">
                <a:extLst>
                  <a:ext uri="{FF2B5EF4-FFF2-40B4-BE49-F238E27FC236}">
                    <a16:creationId xmlns:a16="http://schemas.microsoft.com/office/drawing/2014/main" id="{74B6A899-B434-CF2E-407C-D6B5C42C76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984520"/>
                  </p:ext>
                </p:extLst>
              </p:nvPr>
            </p:nvGraphicFramePr>
            <p:xfrm>
              <a:off x="7750596" y="0"/>
              <a:ext cx="3888430" cy="18366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55490">
                      <a:extLst>
                        <a:ext uri="{9D8B030D-6E8A-4147-A177-3AD203B41FA5}">
                          <a16:colId xmlns:a16="http://schemas.microsoft.com/office/drawing/2014/main" val="689906701"/>
                        </a:ext>
                      </a:extLst>
                    </a:gridCol>
                    <a:gridCol w="555490">
                      <a:extLst>
                        <a:ext uri="{9D8B030D-6E8A-4147-A177-3AD203B41FA5}">
                          <a16:colId xmlns:a16="http://schemas.microsoft.com/office/drawing/2014/main" val="2176314977"/>
                        </a:ext>
                      </a:extLst>
                    </a:gridCol>
                    <a:gridCol w="555490">
                      <a:extLst>
                        <a:ext uri="{9D8B030D-6E8A-4147-A177-3AD203B41FA5}">
                          <a16:colId xmlns:a16="http://schemas.microsoft.com/office/drawing/2014/main" val="4270397324"/>
                        </a:ext>
                      </a:extLst>
                    </a:gridCol>
                    <a:gridCol w="555490">
                      <a:extLst>
                        <a:ext uri="{9D8B030D-6E8A-4147-A177-3AD203B41FA5}">
                          <a16:colId xmlns:a16="http://schemas.microsoft.com/office/drawing/2014/main" val="1472737072"/>
                        </a:ext>
                      </a:extLst>
                    </a:gridCol>
                    <a:gridCol w="555490">
                      <a:extLst>
                        <a:ext uri="{9D8B030D-6E8A-4147-A177-3AD203B41FA5}">
                          <a16:colId xmlns:a16="http://schemas.microsoft.com/office/drawing/2014/main" val="3278446944"/>
                        </a:ext>
                      </a:extLst>
                    </a:gridCol>
                    <a:gridCol w="555490">
                      <a:extLst>
                        <a:ext uri="{9D8B030D-6E8A-4147-A177-3AD203B41FA5}">
                          <a16:colId xmlns:a16="http://schemas.microsoft.com/office/drawing/2014/main" val="225753736"/>
                        </a:ext>
                      </a:extLst>
                    </a:gridCol>
                    <a:gridCol w="555490">
                      <a:extLst>
                        <a:ext uri="{9D8B030D-6E8A-4147-A177-3AD203B41FA5}">
                          <a16:colId xmlns:a16="http://schemas.microsoft.com/office/drawing/2014/main" val="580446538"/>
                        </a:ext>
                      </a:extLst>
                    </a:gridCol>
                  </a:tblGrid>
                  <a:tr h="4507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</a:rPr>
                            <a:t>i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1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</a:rPr>
                            <a:t>2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3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</a:rPr>
                            <a:t>4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5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6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58312109"/>
                      </a:ext>
                    </a:extLst>
                  </a:tr>
                  <a:tr h="6929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r-HR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hr-HR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1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</a:rPr>
                            <a:t>3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</a:rPr>
                            <a:t>3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82720610"/>
                      </a:ext>
                    </a:extLst>
                  </a:tr>
                  <a:tr h="6929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r-HR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hr-HR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</a:rPr>
                            <a:t>5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</a:rPr>
                            <a:t>6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</a:rPr>
                            <a:t>9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</a:rPr>
                            <a:t>9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04881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ica 6">
                <a:extLst>
                  <a:ext uri="{FF2B5EF4-FFF2-40B4-BE49-F238E27FC236}">
                    <a16:creationId xmlns:a16="http://schemas.microsoft.com/office/drawing/2014/main" id="{74B6A899-B434-CF2E-407C-D6B5C42C76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984520"/>
                  </p:ext>
                </p:extLst>
              </p:nvPr>
            </p:nvGraphicFramePr>
            <p:xfrm>
              <a:off x="7750596" y="0"/>
              <a:ext cx="3888430" cy="18366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55490">
                      <a:extLst>
                        <a:ext uri="{9D8B030D-6E8A-4147-A177-3AD203B41FA5}">
                          <a16:colId xmlns:a16="http://schemas.microsoft.com/office/drawing/2014/main" val="689906701"/>
                        </a:ext>
                      </a:extLst>
                    </a:gridCol>
                    <a:gridCol w="555490">
                      <a:extLst>
                        <a:ext uri="{9D8B030D-6E8A-4147-A177-3AD203B41FA5}">
                          <a16:colId xmlns:a16="http://schemas.microsoft.com/office/drawing/2014/main" val="2176314977"/>
                        </a:ext>
                      </a:extLst>
                    </a:gridCol>
                    <a:gridCol w="555490">
                      <a:extLst>
                        <a:ext uri="{9D8B030D-6E8A-4147-A177-3AD203B41FA5}">
                          <a16:colId xmlns:a16="http://schemas.microsoft.com/office/drawing/2014/main" val="4270397324"/>
                        </a:ext>
                      </a:extLst>
                    </a:gridCol>
                    <a:gridCol w="555490">
                      <a:extLst>
                        <a:ext uri="{9D8B030D-6E8A-4147-A177-3AD203B41FA5}">
                          <a16:colId xmlns:a16="http://schemas.microsoft.com/office/drawing/2014/main" val="1472737072"/>
                        </a:ext>
                      </a:extLst>
                    </a:gridCol>
                    <a:gridCol w="555490">
                      <a:extLst>
                        <a:ext uri="{9D8B030D-6E8A-4147-A177-3AD203B41FA5}">
                          <a16:colId xmlns:a16="http://schemas.microsoft.com/office/drawing/2014/main" val="3278446944"/>
                        </a:ext>
                      </a:extLst>
                    </a:gridCol>
                    <a:gridCol w="555490">
                      <a:extLst>
                        <a:ext uri="{9D8B030D-6E8A-4147-A177-3AD203B41FA5}">
                          <a16:colId xmlns:a16="http://schemas.microsoft.com/office/drawing/2014/main" val="225753736"/>
                        </a:ext>
                      </a:extLst>
                    </a:gridCol>
                    <a:gridCol w="555490">
                      <a:extLst>
                        <a:ext uri="{9D8B030D-6E8A-4147-A177-3AD203B41FA5}">
                          <a16:colId xmlns:a16="http://schemas.microsoft.com/office/drawing/2014/main" val="580446538"/>
                        </a:ext>
                      </a:extLst>
                    </a:gridCol>
                  </a:tblGrid>
                  <a:tr h="4507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</a:rPr>
                            <a:t>i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1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</a:rPr>
                            <a:t>2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3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</a:rPr>
                            <a:t>4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5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6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58312109"/>
                      </a:ext>
                    </a:extLst>
                  </a:tr>
                  <a:tr h="692958"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099" t="-66667" r="-606593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>
                              <a:effectLst/>
                            </a:rPr>
                            <a:t>1</a:t>
                          </a:r>
                          <a:endParaRPr lang="hr-HR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</a:rPr>
                            <a:t>3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</a:rPr>
                            <a:t>3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82720610"/>
                      </a:ext>
                    </a:extLst>
                  </a:tr>
                  <a:tr h="692958"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099" t="-166667" r="-606593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</a:rPr>
                            <a:t>5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</a:rPr>
                            <a:t>6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</a:rPr>
                            <a:t>9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1200" kern="100" dirty="0">
                              <a:effectLst/>
                            </a:rPr>
                            <a:t>9</a:t>
                          </a:r>
                          <a:endParaRPr lang="hr-HR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04881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Elipsa 7">
            <a:extLst>
              <a:ext uri="{FF2B5EF4-FFF2-40B4-BE49-F238E27FC236}">
                <a16:creationId xmlns:a16="http://schemas.microsoft.com/office/drawing/2014/main" id="{FD0C2D48-F8BA-6628-2DD1-31BF42486E04}"/>
              </a:ext>
            </a:extLst>
          </p:cNvPr>
          <p:cNvSpPr/>
          <p:nvPr/>
        </p:nvSpPr>
        <p:spPr>
          <a:xfrm>
            <a:off x="8326660" y="1328685"/>
            <a:ext cx="504056" cy="423915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9" name="Elipsa 8">
            <a:extLst>
              <a:ext uri="{FF2B5EF4-FFF2-40B4-BE49-F238E27FC236}">
                <a16:creationId xmlns:a16="http://schemas.microsoft.com/office/drawing/2014/main" id="{6574E61D-1D74-8992-DA51-229A0C7C6E09}"/>
              </a:ext>
            </a:extLst>
          </p:cNvPr>
          <p:cNvSpPr/>
          <p:nvPr/>
        </p:nvSpPr>
        <p:spPr>
          <a:xfrm>
            <a:off x="11096942" y="626242"/>
            <a:ext cx="504056" cy="423915"/>
          </a:xfrm>
          <a:prstGeom prst="ellipse">
            <a:avLst/>
          </a:prstGeom>
          <a:noFill/>
          <a:ln w="57150">
            <a:solidFill>
              <a:srgbClr val="FF66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89B963A8-905F-AE47-CB0E-D6660A010ACC}"/>
              </a:ext>
            </a:extLst>
          </p:cNvPr>
          <p:cNvSpPr txBox="1"/>
          <p:nvPr/>
        </p:nvSpPr>
        <p:spPr>
          <a:xfrm>
            <a:off x="10342884" y="6270766"/>
            <a:ext cx="12961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hr-H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Izvor [1]</a:t>
            </a:r>
          </a:p>
        </p:txBody>
      </p:sp>
    </p:spTree>
    <p:extLst>
      <p:ext uri="{BB962C8B-B14F-4D97-AF65-F5344CB8AC3E}">
        <p14:creationId xmlns:p14="http://schemas.microsoft.com/office/powerpoint/2010/main" val="141978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879376"/>
          </a:xfrm>
        </p:spPr>
        <p:txBody>
          <a:bodyPr rtlCol="0"/>
          <a:lstStyle/>
          <a:p>
            <a:pPr rtl="0"/>
            <a:r>
              <a:rPr lang="hr-HR" dirty="0"/>
              <a:t>Princip optimalnosti - nastavak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zervirano mjesto sadržaja 4">
                <a:extLst>
                  <a:ext uri="{FF2B5EF4-FFF2-40B4-BE49-F238E27FC236}">
                    <a16:creationId xmlns:a16="http://schemas.microsoft.com/office/drawing/2014/main" id="{172C12A9-D4EF-57EB-F546-A5A4ECC654F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2414" y="1628800"/>
                <a:ext cx="9756574" cy="5040560"/>
              </a:xfrm>
            </p:spPr>
            <p:txBody>
              <a:bodyPr>
                <a:normAutofit/>
              </a:bodyPr>
              <a:lstStyle/>
              <a:p>
                <a:r>
                  <a:rPr lang="hr-HR" dirty="0">
                    <a:solidFill>
                      <a:schemeClr val="accent1">
                        <a:lumMod val="75000"/>
                      </a:schemeClr>
                    </a:solidFill>
                  </a:rPr>
                  <a:t>TVRDNJA: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sz="2000" dirty="0">
                    <a:effectLst/>
                    <a:ea typeface="Times New Roman" panose="02020603050405020304" pitchFamily="18" charset="0"/>
                  </a:rPr>
                  <a:t> mora sadržavati sva optimalna rješenja oba </a:t>
                </a:r>
                <a:r>
                  <a:rPr lang="hr-HR" sz="2000" dirty="0" err="1">
                    <a:effectLst/>
                    <a:ea typeface="Times New Roman" panose="02020603050405020304" pitchFamily="18" charset="0"/>
                  </a:rPr>
                  <a:t>podproblema</a:t>
                </a:r>
                <a:r>
                  <a:rPr lang="hr-HR" sz="2000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hr-H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hr-H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hr-HR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hr-HR" dirty="0"/>
                  <a:t> </a:t>
                </a:r>
              </a:p>
              <a:p>
                <a:r>
                  <a:rPr lang="hr-HR" dirty="0">
                    <a:solidFill>
                      <a:schemeClr val="tx1"/>
                    </a:solidFill>
                  </a:rPr>
                  <a:t>DOKAZ: Dokazat ćemo 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hr-H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hr-H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dirty="0">
                    <a:solidFill>
                      <a:schemeClr val="tx1"/>
                    </a:solidFill>
                  </a:rPr>
                  <a:t>, 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hr-H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r-HR" dirty="0">
                    <a:solidFill>
                      <a:schemeClr val="tx1"/>
                    </a:solidFill>
                  </a:rPr>
                  <a:t>analogno.</a:t>
                </a:r>
              </a:p>
              <a:p>
                <a:pPr marL="0" indent="0">
                  <a:buNone/>
                </a:pPr>
                <a:r>
                  <a:rPr lang="hr-HR" dirty="0">
                    <a:solidFill>
                      <a:schemeClr val="tx1"/>
                    </a:solidFill>
                  </a:rPr>
                  <a:t>Pretpostavimo suprotno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hr-HR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hr-HR" sz="18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sz="18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takav da je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hr-HR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hr-HR" sz="1800" i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r-HR" sz="1800" i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r-HR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hr-HR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hr-HR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box>
                        <m:boxPr>
                          <m:ctrlPr>
                            <a:rPr lang="hr-HR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r>
                            <a:rPr lang="hr-HR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groupChr>
                            <m:groupChrPr>
                              <m:chr m:val="⇒"/>
                              <m:pos m:val="top"/>
                              <m:ctrlP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groupChr>
                          <m:r>
                            <a:rPr lang="hr-HR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hr-H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hr-H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hr-H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hr-HR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  <m:r>
                                    <a:rPr lang="hr-H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hr-H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hr-H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hr-H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hr-HR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hr-H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hr-H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hr-H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hr-HR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hr-H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hr-H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hr-H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box>
                      <m:r>
                        <a:rPr lang="hr-HR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hr-HR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hr-HR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r-HR" sz="1800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hr-HR" sz="1600" dirty="0">
                    <a:solidFill>
                      <a:schemeClr val="tx1"/>
                    </a:solidFill>
                  </a:rPr>
                  <a:t>KONTRADIKCIJA s pretpostavkom da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hr-H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hr-HR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r-HR" sz="16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optimalno rješenje za </a:t>
                </a:r>
                <a:r>
                  <a:rPr lang="hr-HR" sz="16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podproblem</a:t>
                </a:r>
                <a:r>
                  <a:rPr lang="hr-HR" sz="16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hr-HR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hr-HR" sz="18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ZAKLJUČAK: </a:t>
                </a:r>
                <a:r>
                  <a:rPr lang="hr-HR" sz="1800" dirty="0">
                    <a:solidFill>
                      <a:schemeClr val="tx1"/>
                    </a:solidFill>
                  </a:rPr>
                  <a:t>ako postoji takav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hr-HR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⊂</m:t>
                    </m:r>
                  </m:oMath>
                </a14:m>
                <a:r>
                  <a:rPr lang="hr-HR" sz="18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sz="1800" dirty="0">
                    <a:solidFill>
                      <a:schemeClr val="tx1"/>
                    </a:solidFill>
                  </a:rPr>
                  <a:t> onda uzimamo njega umjesto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hr-HR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sz="1800" dirty="0">
                    <a:solidFill>
                      <a:schemeClr val="tx1"/>
                    </a:solidFill>
                  </a:rPr>
                  <a:t> i dalje je </a:t>
                </a:r>
              </a:p>
              <a:p>
                <a:pPr marL="0" indent="0">
                  <a:buNone/>
                </a:pPr>
                <a:r>
                  <a:rPr lang="hr-HR" sz="1800" dirty="0"/>
                  <a:t>		</a:t>
                </a:r>
                <a:r>
                  <a:rPr lang="hr-HR" sz="18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hr-HR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+1+</m:t>
                    </m:r>
                    <m:d>
                      <m:dPr>
                        <m:begChr m:val="|"/>
                        <m:endChr m:val="|"/>
                        <m:ctrlPr>
                          <a:rPr lang="hr-H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hr-HR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hr-HR" sz="18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r-HR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r-HR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hr-HR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hr-HR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hr-HR" sz="1800" dirty="0"/>
              </a:p>
              <a:p>
                <a:pPr marL="0" indent="0">
                  <a:buNone/>
                </a:pPr>
                <a:endParaRPr lang="hr-HR" sz="1800" dirty="0"/>
              </a:p>
              <a:p>
                <a:pPr marL="0" indent="0">
                  <a:buNone/>
                </a:pPr>
                <a:endParaRPr lang="hr-HR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zervirano mjesto sadržaja 4">
                <a:extLst>
                  <a:ext uri="{FF2B5EF4-FFF2-40B4-BE49-F238E27FC236}">
                    <a16:creationId xmlns:a16="http://schemas.microsoft.com/office/drawing/2014/main" id="{172C12A9-D4EF-57EB-F546-A5A4ECC654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2414" y="1628800"/>
                <a:ext cx="9756574" cy="5040560"/>
              </a:xfrm>
              <a:blipFill>
                <a:blip r:embed="rId3"/>
                <a:stretch>
                  <a:fillRect l="-688" t="-1209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kstniOkvir 2">
            <a:extLst>
              <a:ext uri="{FF2B5EF4-FFF2-40B4-BE49-F238E27FC236}">
                <a16:creationId xmlns:a16="http://schemas.microsoft.com/office/drawing/2014/main" id="{FB655305-7016-16C5-A2EB-A36A466DC140}"/>
              </a:ext>
            </a:extLst>
          </p:cNvPr>
          <p:cNvSpPr txBox="1"/>
          <p:nvPr/>
        </p:nvSpPr>
        <p:spPr>
          <a:xfrm>
            <a:off x="10342884" y="6270766"/>
            <a:ext cx="12961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hr-H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Izvor [1]</a:t>
            </a:r>
          </a:p>
        </p:txBody>
      </p:sp>
    </p:spTree>
    <p:extLst>
      <p:ext uri="{BB962C8B-B14F-4D97-AF65-F5344CB8AC3E}">
        <p14:creationId xmlns:p14="http://schemas.microsoft.com/office/powerpoint/2010/main" val="36397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735360"/>
          </a:xfrm>
        </p:spPr>
        <p:txBody>
          <a:bodyPr rtlCol="0">
            <a:normAutofit fontScale="90000"/>
          </a:bodyPr>
          <a:lstStyle/>
          <a:p>
            <a:pPr rtl="0"/>
            <a:r>
              <a:rPr lang="hr-HR" dirty="0"/>
              <a:t>DINAMIČKO PROGRAMIRANJE – Implementacija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zervirano mjesto za sadržaj 9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1804" y="1440024"/>
                <a:ext cx="11233248" cy="5301344"/>
              </a:xfrm>
            </p:spPr>
            <p:txBody>
              <a:bodyPr rtlCol="0">
                <a:normAutofit fontScale="62500" lnSpcReduction="20000"/>
              </a:bodyPr>
              <a:lstStyle/>
              <a:p>
                <a:r>
                  <a:rPr lang="hr-HR" sz="26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Vrijede: </a:t>
                </a:r>
              </a:p>
              <a:p>
                <a:pPr marL="0" indent="0">
                  <a:buNone/>
                </a:pPr>
                <a:r>
                  <a:rPr lang="hr-HR" sz="2600" b="1" dirty="0"/>
                  <a:t>Princip parametrizacije (ulaganja): </a:t>
                </a:r>
                <a:r>
                  <a:rPr lang="hr-HR" sz="2600" dirty="0"/>
                  <a:t>pronalaženje maksimalnih </a:t>
                </a:r>
                <a:r>
                  <a:rPr lang="hr-HR" sz="2600" dirty="0" err="1"/>
                  <a:t>podskupova</a:t>
                </a:r>
                <a:r>
                  <a:rPr lang="hr-HR" sz="2600" dirty="0"/>
                  <a:t> kompatibilnih aktivnosti 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2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2600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2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hr-HR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sz="2600" dirty="0"/>
                  <a:t> problem iste vrste kao polazni</a:t>
                </a:r>
              </a:p>
              <a:p>
                <a:pPr marL="0" indent="0">
                  <a:buNone/>
                </a:pPr>
                <a:r>
                  <a:rPr lang="hr-HR" sz="2600" b="1" dirty="0"/>
                  <a:t>Princip </a:t>
                </a:r>
                <a:r>
                  <a:rPr lang="hr-HR" sz="2600" b="1" dirty="0" err="1"/>
                  <a:t>invarijantnosti</a:t>
                </a:r>
                <a:r>
                  <a:rPr lang="hr-HR" sz="2600" b="1" dirty="0"/>
                  <a:t> (neovisnosti): </a:t>
                </a:r>
                <a:r>
                  <a:rPr lang="hr-HR" sz="2600" dirty="0"/>
                  <a:t>Pronalazak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2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hr-HR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2600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2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hr-HR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hr-HR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hr-HR" sz="26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r-HR" sz="2600" dirty="0"/>
                  <a:t>NE ovisi o prvoj odluci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2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2600" dirty="0"/>
                  <a:t>}</a:t>
                </a:r>
                <a:endParaRPr lang="hr-HR" sz="2600" kern="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hr-HR" sz="26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Označimo sa </a:t>
                </a:r>
                <a14:m>
                  <m:oMath xmlns:m="http://schemas.openxmlformats.org/officeDocument/2006/math">
                    <m:r>
                      <a:rPr lang="hr-HR" sz="26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hr-HR" sz="2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r-HR" sz="2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2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hr-HR" sz="2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hr-HR" sz="26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hr-HR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2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r-HR" sz="2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r-HR" sz="26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hr-HR" sz="2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hr-HR" sz="2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hr-HR" sz="2600" dirty="0"/>
                  <a:t> </a:t>
                </a:r>
                <a:endParaRPr lang="hr-HR" sz="2600" kern="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hr-HR" sz="26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Kad bi znali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hr-HR" sz="2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 </m:t>
                    </m:r>
                    <m:sSub>
                      <m:sSubPr>
                        <m:ctrlPr>
                          <a:rPr lang="hr-HR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2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hr-HR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sz="26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hr-HR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hr-HR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groupChr>
                    <m:r>
                      <a:rPr lang="hr-HR" sz="2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hr-HR" sz="26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hr-HR" sz="2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r-HR" sz="2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2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hr-HR" sz="2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hr-HR" sz="26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hr-HR" sz="26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hr-HR" sz="2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r-HR" sz="2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2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2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hr-HR" sz="26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hr-HR" sz="26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hr-HR" sz="2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r-HR" sz="2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hr-HR" sz="2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2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hr-HR" sz="26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hr-HR" sz="26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međutim NE ZNAMO pa moramo odrediti sve mogućnosti </a:t>
                </a:r>
              </a:p>
              <a:p>
                <a:pPr marL="0" indent="0">
                  <a:buNone/>
                </a:pPr>
                <a:endParaRPr lang="hr-HR" sz="2600" i="1" kern="1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6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hr-HR" sz="2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r-HR" sz="2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hr-HR" sz="2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hr-HR" sz="2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hr-HR" sz="26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 </m:t>
                      </m:r>
                      <m:d>
                        <m:dPr>
                          <m:begChr m:val="{"/>
                          <m:endChr m:val=""/>
                          <m:ctrlPr>
                            <a:rPr lang="hr-HR" sz="2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r-HR" sz="2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hr-HR" sz="2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</m:t>
                              </m:r>
                              <m:sSub>
                                <m:sSubPr>
                                  <m:ctrlPr>
                                    <a:rPr lang="hr-HR" sz="2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hr-HR" sz="2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𝑎𝑘𝑜</m:t>
                                  </m:r>
                                  <m:r>
                                    <a:rPr lang="hr-HR" sz="2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hr-HR" sz="2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𝑗𝑒</m:t>
                                  </m:r>
                                  <m:r>
                                    <a:rPr lang="hr-HR" sz="2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hr-HR" sz="2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hr-HR" sz="2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hr-HR" sz="2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hr-HR" sz="2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hr-HR" sz="2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=∅ 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hr-HR" sz="2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r-HR" sz="26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hr-HR" sz="26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r-HR" sz="26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hr-HR" sz="2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r-HR" sz="2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hr-HR" sz="2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hr-HR" sz="2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hr-HR" sz="26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hr-HR" sz="26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hr-HR" sz="2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r-HR" sz="2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hr-HR" sz="2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hr-HR" sz="2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hr-HR" sz="26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+1:</m:t>
                                      </m:r>
                                      <m:sSub>
                                        <m:sSubPr>
                                          <m:ctrlPr>
                                            <a:rPr lang="hr-HR" sz="2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r-HR" sz="2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hr-HR" sz="2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hr-HR" sz="26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hr-HR" sz="2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r-HR" sz="2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hr-HR" sz="2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hr-HR" sz="2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hr-HR" sz="2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hr-HR" sz="2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hr-HR" sz="2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hr-HR" sz="2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𝑎𝑘𝑜</m:t>
                                  </m:r>
                                  <m:r>
                                    <a:rPr lang="hr-HR" sz="2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hr-HR" sz="2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𝑗𝑒</m:t>
                                  </m:r>
                                  <m:r>
                                    <a:rPr lang="hr-HR" sz="2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hr-HR" sz="2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hr-HR" sz="2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hr-HR" sz="2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hr-HR" sz="2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hr-HR" sz="2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≠∅.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r-HR" sz="2600" kern="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hr-HR" sz="29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Mogli bi napraviti rekurziju (top-</a:t>
                </a:r>
                <a:r>
                  <a:rPr lang="hr-HR" sz="2900" kern="1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down</a:t>
                </a:r>
                <a:r>
                  <a:rPr lang="hr-HR" sz="29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) koja zapisuje rješenja </a:t>
                </a:r>
                <a:r>
                  <a:rPr lang="hr-HR" sz="2900" kern="1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podproblema</a:t>
                </a:r>
                <a:r>
                  <a:rPr lang="hr-HR" sz="29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u memoriju i idući put kad joj zatreba pročita ga (</a:t>
                </a:r>
                <a:r>
                  <a:rPr lang="hr-HR" sz="2900" kern="1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memoizacija</a:t>
                </a:r>
                <a:r>
                  <a:rPr lang="hr-HR" sz="29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), ali ako primijetimo određenu „karakteristiku” možemo problem riješiti iterativno (</a:t>
                </a:r>
                <a:r>
                  <a:rPr lang="hr-HR" sz="2900" kern="1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bottom-up</a:t>
                </a:r>
                <a:r>
                  <a:rPr lang="hr-HR" sz="29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) i pamtiti samo 1</a:t>
                </a:r>
                <a:r>
                  <a:rPr lang="hr-HR" sz="29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 n</a:t>
                </a:r>
                <a:r>
                  <a:rPr lang="hr-HR" sz="29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pomoćnu matricu </a:t>
                </a:r>
              </a:p>
              <a:p>
                <a:endParaRPr lang="hr-HR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hr-HR" sz="1600" dirty="0">
                  <a:latin typeface="Times New Roman" panose="02020603050405020304" pitchFamily="18" charset="0"/>
                </a:endParaRPr>
              </a:p>
              <a:p>
                <a:pPr marL="279082" lvl="1" indent="0">
                  <a:buNone/>
                </a:pPr>
                <a:br>
                  <a:rPr lang="hr-H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endParaRPr lang="hr-HR" sz="1600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9082" lvl="1" indent="0">
                  <a:buNone/>
                </a:pPr>
                <a:endParaRPr lang="hr-HR" sz="1600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zervirano mjesto za sadržaj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1804" y="1440024"/>
                <a:ext cx="11233248" cy="5301344"/>
              </a:xfrm>
              <a:blipFill>
                <a:blip r:embed="rId3"/>
                <a:stretch>
                  <a:fillRect l="-326" t="-172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kstniOkvir 2">
            <a:extLst>
              <a:ext uri="{FF2B5EF4-FFF2-40B4-BE49-F238E27FC236}">
                <a16:creationId xmlns:a16="http://schemas.microsoft.com/office/drawing/2014/main" id="{3C6D57F5-0493-3BF5-31BF-D923BF5AE43C}"/>
              </a:ext>
            </a:extLst>
          </p:cNvPr>
          <p:cNvSpPr txBox="1"/>
          <p:nvPr/>
        </p:nvSpPr>
        <p:spPr>
          <a:xfrm>
            <a:off x="10475543" y="6310402"/>
            <a:ext cx="12961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hr-H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Izvor [1]</a:t>
            </a:r>
          </a:p>
        </p:txBody>
      </p:sp>
    </p:spTree>
    <p:extLst>
      <p:ext uri="{BB962C8B-B14F-4D97-AF65-F5344CB8AC3E}">
        <p14:creationId xmlns:p14="http://schemas.microsoft.com/office/powerpoint/2010/main" val="161876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54AB1F7-B40C-B41D-8D63-C470466C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2400" dirty="0"/>
              <a:t>ZA LAKŠE RAZUMIJEVANJE</a:t>
            </a:r>
            <a:br>
              <a:rPr lang="hr-HR" sz="2400" dirty="0"/>
            </a:br>
            <a:r>
              <a:rPr lang="hr-HR" sz="2400" dirty="0"/>
              <a:t>uz </a:t>
            </a:r>
            <a:r>
              <a:rPr lang="hr-HR" sz="2400" dirty="0" err="1"/>
              <a:t>pretp</a:t>
            </a:r>
            <a:r>
              <a:rPr lang="hr-HR" sz="2400" dirty="0"/>
              <a:t>. Aktivnosti sortirane po </a:t>
            </a:r>
            <a:br>
              <a:rPr lang="hr-HR" sz="2400" dirty="0"/>
            </a:br>
            <a:r>
              <a:rPr lang="hr-HR" sz="2400" dirty="0"/>
              <a:t>vremenima završetka UZLAZNO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teksta 2">
                <a:extLst>
                  <a:ext uri="{FF2B5EF4-FFF2-40B4-BE49-F238E27FC236}">
                    <a16:creationId xmlns:a16="http://schemas.microsoft.com/office/drawing/2014/main" id="{B047BF63-8430-839C-A543-51B4802EC86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22414" y="1828800"/>
                <a:ext cx="4645152" cy="95212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hr-HR" sz="2000" dirty="0"/>
                  <a:t>DINAMIČKO PROGRAMIRANJE: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r-H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r-H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hr-H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hr-H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hr-HR" sz="2000" dirty="0"/>
                  <a:t> skup aktivnosti koje su ISPRED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2000" dirty="0"/>
                  <a:t> u skupu S</a:t>
                </a:r>
              </a:p>
              <a:p>
                <a:endParaRPr lang="hr-HR" sz="2000" dirty="0"/>
              </a:p>
            </p:txBody>
          </p:sp>
        </mc:Choice>
        <mc:Fallback xmlns="">
          <p:sp>
            <p:nvSpPr>
              <p:cNvPr id="3" name="Rezervirano mjesto teksta 2">
                <a:extLst>
                  <a:ext uri="{FF2B5EF4-FFF2-40B4-BE49-F238E27FC236}">
                    <a16:creationId xmlns:a16="http://schemas.microsoft.com/office/drawing/2014/main" id="{B047BF63-8430-839C-A543-51B4802EC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2414" y="1828800"/>
                <a:ext cx="4645152" cy="952128"/>
              </a:xfrm>
              <a:blipFill>
                <a:blip r:embed="rId2"/>
                <a:stretch>
                  <a:fillRect l="-919" t="-705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zervirano mjesto sadržaja 3">
                <a:extLst>
                  <a:ext uri="{FF2B5EF4-FFF2-40B4-BE49-F238E27FC236}">
                    <a16:creationId xmlns:a16="http://schemas.microsoft.com/office/drawing/2014/main" id="{8D2F28AC-1541-34E1-3351-C71CA6B0A9F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341884" y="3429000"/>
                <a:ext cx="4825682" cy="2590800"/>
              </a:xfrm>
            </p:spPr>
            <p:txBody>
              <a:bodyPr/>
              <a:lstStyle/>
              <a:p>
                <a:r>
                  <a:rPr lang="hr-HR" dirty="0"/>
                  <a:t>Vrijedi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r-H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hr-H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hr-H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hr-H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r-HR" dirty="0"/>
              </a:p>
              <a:p>
                <a:r>
                  <a:rPr lang="hr-HR" dirty="0"/>
                  <a:t>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hr-HR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r-H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r-HR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hr-HR" sz="2000" b="0" dirty="0"/>
              </a:p>
              <a:p>
                <a:pPr marL="279082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hr-H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hr-H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hr-H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hr-H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hr-H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hr-HR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hr-HR" dirty="0"/>
              </a:p>
              <a:p>
                <a:r>
                  <a:rPr lang="hr-HR" sz="2000" b="0" dirty="0"/>
                  <a:t>UVJET KOMPATIBILNOSTI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2000" b="0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hr-HR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2000" b="0" dirty="0"/>
                  <a:t>:</a:t>
                </a:r>
              </a:p>
              <a:p>
                <a:endParaRPr lang="hr-HR" sz="2000" b="0" dirty="0"/>
              </a:p>
            </p:txBody>
          </p:sp>
        </mc:Choice>
        <mc:Fallback xmlns="">
          <p:sp>
            <p:nvSpPr>
              <p:cNvPr id="4" name="Rezervirano mjesto sadržaja 3">
                <a:extLst>
                  <a:ext uri="{FF2B5EF4-FFF2-40B4-BE49-F238E27FC236}">
                    <a16:creationId xmlns:a16="http://schemas.microsoft.com/office/drawing/2014/main" id="{8D2F28AC-1541-34E1-3351-C71CA6B0A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41884" y="3429000"/>
                <a:ext cx="4825682" cy="2590800"/>
              </a:xfrm>
              <a:blipFill>
                <a:blip r:embed="rId3"/>
                <a:stretch>
                  <a:fillRect l="-1136" t="-2588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zervirano mjesto teksta 4">
                <a:extLst>
                  <a:ext uri="{FF2B5EF4-FFF2-40B4-BE49-F238E27FC236}">
                    <a16:creationId xmlns:a16="http://schemas.microsoft.com/office/drawing/2014/main" id="{F7D31E38-23F7-449C-31F7-4FD93810F91E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hr-HR" sz="2000" dirty="0"/>
                  <a:t>POHLEPNI PRISTUP: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hr-H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hr-HR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hr-H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hr-H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hr-H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hr-H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hr-H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 </m:t>
                    </m:r>
                    <m:sSub>
                      <m:sSubPr>
                        <m:ctrlP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hr-H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hr-HR" sz="2000" dirty="0"/>
                  <a:t> skup aktivnosti koje su IZA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2000" dirty="0"/>
                  <a:t> u skupu S KOMPATIBILNE s njom</a:t>
                </a:r>
              </a:p>
              <a:p>
                <a:endParaRPr lang="hr-HR" sz="2000" dirty="0"/>
              </a:p>
            </p:txBody>
          </p:sp>
        </mc:Choice>
        <mc:Fallback xmlns="">
          <p:sp>
            <p:nvSpPr>
              <p:cNvPr id="5" name="Rezervirano mjesto teksta 4">
                <a:extLst>
                  <a:ext uri="{FF2B5EF4-FFF2-40B4-BE49-F238E27FC236}">
                    <a16:creationId xmlns:a16="http://schemas.microsoft.com/office/drawing/2014/main" id="{F7D31E38-23F7-449C-31F7-4FD93810F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919" t="-19200" r="-52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zervirano mjesto sadržaja 5">
                <a:extLst>
                  <a:ext uri="{FF2B5EF4-FFF2-40B4-BE49-F238E27FC236}">
                    <a16:creationId xmlns:a16="http://schemas.microsoft.com/office/drawing/2014/main" id="{282413D2-7F6D-FA09-7575-02BE951060B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478461" y="3429000"/>
                <a:ext cx="4872531" cy="2590800"/>
              </a:xfrm>
            </p:spPr>
            <p:txBody>
              <a:bodyPr/>
              <a:lstStyle/>
              <a:p>
                <a:r>
                  <a:rPr lang="hr-HR" dirty="0"/>
                  <a:t>Vrijedi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r-H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hr-H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hr-H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hr-H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r-HR" dirty="0"/>
              </a:p>
              <a:p>
                <a:r>
                  <a:rPr lang="hr-HR" dirty="0"/>
                  <a:t>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r-HR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r-H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r-HR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hr-HR" sz="2000" b="0" dirty="0"/>
              </a:p>
              <a:p>
                <a:pPr marL="279082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r-H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hr-H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r-H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r-HR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hr-H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hr-H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hr-HR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hr-HR" dirty="0"/>
              </a:p>
              <a:p>
                <a:r>
                  <a:rPr lang="hr-HR" sz="2000" b="0" dirty="0"/>
                  <a:t>UVJET KOMPATIBILNOSTI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2000" b="0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r-HR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2000" b="0" dirty="0"/>
                  <a:t>:</a:t>
                </a:r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6" name="Rezervirano mjesto sadržaja 5">
                <a:extLst>
                  <a:ext uri="{FF2B5EF4-FFF2-40B4-BE49-F238E27FC236}">
                    <a16:creationId xmlns:a16="http://schemas.microsoft.com/office/drawing/2014/main" id="{282413D2-7F6D-FA09-7575-02BE95106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478461" y="3429000"/>
                <a:ext cx="4872531" cy="2590800"/>
              </a:xfrm>
              <a:blipFill>
                <a:blip r:embed="rId5"/>
                <a:stretch>
                  <a:fillRect l="-1126" t="-2588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a 6">
            <a:extLst>
              <a:ext uri="{FF2B5EF4-FFF2-40B4-BE49-F238E27FC236}">
                <a16:creationId xmlns:a16="http://schemas.microsoft.com/office/drawing/2014/main" id="{19E48B9B-C1EC-9256-551A-F708309C94A4}"/>
              </a:ext>
            </a:extLst>
          </p:cNvPr>
          <p:cNvGrpSpPr/>
          <p:nvPr/>
        </p:nvGrpSpPr>
        <p:grpSpPr>
          <a:xfrm>
            <a:off x="7424811" y="391913"/>
            <a:ext cx="3258335" cy="1305176"/>
            <a:chOff x="2349995" y="107600"/>
            <a:chExt cx="3258335" cy="1305176"/>
          </a:xfrm>
        </p:grpSpPr>
        <p:sp>
          <p:nvSpPr>
            <p:cNvPr id="8" name="Pravokutnik: zaobljeni kutovi 7">
              <a:extLst>
                <a:ext uri="{FF2B5EF4-FFF2-40B4-BE49-F238E27FC236}">
                  <a16:creationId xmlns:a16="http://schemas.microsoft.com/office/drawing/2014/main" id="{ECEA09BB-B5BD-DF13-4A44-54B99E5E1ACB}"/>
                </a:ext>
              </a:extLst>
            </p:cNvPr>
            <p:cNvSpPr/>
            <p:nvPr/>
          </p:nvSpPr>
          <p:spPr>
            <a:xfrm>
              <a:off x="2349995" y="107600"/>
              <a:ext cx="3258335" cy="130517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kstniOkvir 8">
                  <a:extLst>
                    <a:ext uri="{FF2B5EF4-FFF2-40B4-BE49-F238E27FC236}">
                      <a16:creationId xmlns:a16="http://schemas.microsoft.com/office/drawing/2014/main" id="{09495B6A-6E56-338D-1A7C-E5A5D0D5A392}"/>
                    </a:ext>
                  </a:extLst>
                </p:cNvPr>
                <p:cNvSpPr txBox="1"/>
                <p:nvPr/>
              </p:nvSpPr>
              <p:spPr>
                <a:xfrm>
                  <a:off x="2682738" y="170670"/>
                  <a:ext cx="2517802" cy="12421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hr-HR" sz="1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r-HR" sz="1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r-HR" sz="1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hr-HR" sz="1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hr-HR" sz="1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ea typeface="Times New Roman" panose="02020603050405020304" pitchFamily="18" charset="0"/>
                    </a:rPr>
                    <a:t> i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hr-HR" sz="1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r-HR" sz="1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r-HR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hr-HR" sz="1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hr-HR" sz="1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ea typeface="Times New Roman" panose="02020603050405020304" pitchFamily="18" charset="0"/>
                    </a:rPr>
                    <a:t> kompatibilne </a:t>
                  </a:r>
                  <a14:m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hr-H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hr-H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a14:m>
                  <a:r>
                    <a:rPr lang="hr-HR" sz="1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ea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hr-HR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"/>
                          <m:endChr m:val="⟩"/>
                          <m:ctrlPr>
                            <a:rPr lang="hr-H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hr-HR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r-H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hr-HR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r-HR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r-HR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∩[</m:t>
                      </m:r>
                      <m:d>
                        <m:dPr>
                          <m:begChr m:val=""/>
                          <m:endChr m:val="⟩"/>
                          <m:ctrlPr>
                            <a:rPr lang="hr-H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hr-HR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hr-H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hr-HR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r-HR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hr-HR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=∅ </m:t>
                      </m:r>
                      <m:box>
                        <m:boxPr>
                          <m:ctrlPr>
                            <a:rPr lang="hr-H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⇔"/>
                              <m:pos m:val="top"/>
                              <m:ctrlPr>
                                <a:rPr lang="hr-HR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1"/>
                                </m:rPr>
                                <a:rPr lang="hr-HR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groupChr>
                        </m:e>
                      </m:box>
                      <m:r>
                        <a:rPr lang="hr-HR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r-H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r-H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r-HR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hr-H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r-H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hr-HR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r-HR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hr-HR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r-H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r-H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hr-HR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hr-H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r-H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hr-H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kstniOkvir 5">
                  <a:extLst>
                    <a:ext uri="{FF2B5EF4-FFF2-40B4-BE49-F238E27FC236}">
                      <a16:creationId xmlns:a16="http://schemas.microsoft.com/office/drawing/2014/main" id="{CC99D7E4-BF8E-E136-3E98-ABB2FFF96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738" y="170670"/>
                  <a:ext cx="2517802" cy="1242106"/>
                </a:xfrm>
                <a:prstGeom prst="rect">
                  <a:avLst/>
                </a:prstGeom>
                <a:blipFill>
                  <a:blip r:embed="rId6"/>
                  <a:stretch>
                    <a:fillRect l="-2663" t="-21569" r="-4358" b="-3676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hr-H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Ravni poveznik 10">
            <a:extLst>
              <a:ext uri="{FF2B5EF4-FFF2-40B4-BE49-F238E27FC236}">
                <a16:creationId xmlns:a16="http://schemas.microsoft.com/office/drawing/2014/main" id="{3E4FC550-7937-C9C0-A850-EC7EB3968075}"/>
              </a:ext>
            </a:extLst>
          </p:cNvPr>
          <p:cNvCxnSpPr>
            <a:cxnSpLocks/>
          </p:cNvCxnSpPr>
          <p:nvPr/>
        </p:nvCxnSpPr>
        <p:spPr>
          <a:xfrm>
            <a:off x="6114599" y="4581128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vni poveznik 12">
            <a:extLst>
              <a:ext uri="{FF2B5EF4-FFF2-40B4-BE49-F238E27FC236}">
                <a16:creationId xmlns:a16="http://schemas.microsoft.com/office/drawing/2014/main" id="{27C87568-D9C1-43B7-7034-2C4A0213EE3F}"/>
              </a:ext>
            </a:extLst>
          </p:cNvPr>
          <p:cNvCxnSpPr>
            <a:cxnSpLocks/>
          </p:cNvCxnSpPr>
          <p:nvPr/>
        </p:nvCxnSpPr>
        <p:spPr>
          <a:xfrm>
            <a:off x="6098133" y="5405062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vni poveznik 13">
            <a:extLst>
              <a:ext uri="{FF2B5EF4-FFF2-40B4-BE49-F238E27FC236}">
                <a16:creationId xmlns:a16="http://schemas.microsoft.com/office/drawing/2014/main" id="{AF70A8E3-1A93-ED5D-7673-F47D466368ED}"/>
              </a:ext>
            </a:extLst>
          </p:cNvPr>
          <p:cNvCxnSpPr>
            <a:cxnSpLocks/>
          </p:cNvCxnSpPr>
          <p:nvPr/>
        </p:nvCxnSpPr>
        <p:spPr>
          <a:xfrm>
            <a:off x="6101548" y="1697089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15">
            <a:extLst>
              <a:ext uri="{FF2B5EF4-FFF2-40B4-BE49-F238E27FC236}">
                <a16:creationId xmlns:a16="http://schemas.microsoft.com/office/drawing/2014/main" id="{E4F816FA-3ADF-605C-033A-73B9625B9ADD}"/>
              </a:ext>
            </a:extLst>
          </p:cNvPr>
          <p:cNvCxnSpPr>
            <a:cxnSpLocks/>
          </p:cNvCxnSpPr>
          <p:nvPr/>
        </p:nvCxnSpPr>
        <p:spPr>
          <a:xfrm>
            <a:off x="6114599" y="3717032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16">
            <a:extLst>
              <a:ext uri="{FF2B5EF4-FFF2-40B4-BE49-F238E27FC236}">
                <a16:creationId xmlns:a16="http://schemas.microsoft.com/office/drawing/2014/main" id="{36BDEAB2-BFBB-FE2E-E08D-740C45FC21BF}"/>
              </a:ext>
            </a:extLst>
          </p:cNvPr>
          <p:cNvCxnSpPr>
            <a:cxnSpLocks/>
          </p:cNvCxnSpPr>
          <p:nvPr/>
        </p:nvCxnSpPr>
        <p:spPr>
          <a:xfrm>
            <a:off x="6094412" y="6165304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ica 18">
                <a:extLst>
                  <a:ext uri="{FF2B5EF4-FFF2-40B4-BE49-F238E27FC236}">
                    <a16:creationId xmlns:a16="http://schemas.microsoft.com/office/drawing/2014/main" id="{0349E87A-B070-BA42-DF25-E6CADBFDE2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5374397"/>
                  </p:ext>
                </p:extLst>
              </p:nvPr>
            </p:nvGraphicFramePr>
            <p:xfrm>
              <a:off x="2149476" y="2734124"/>
              <a:ext cx="812588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588">
                      <a:extLst>
                        <a:ext uri="{9D8B030D-6E8A-4147-A177-3AD203B41FA5}">
                          <a16:colId xmlns:a16="http://schemas.microsoft.com/office/drawing/2014/main" val="2941711108"/>
                        </a:ext>
                      </a:extLst>
                    </a:gridCol>
                    <a:gridCol w="812588">
                      <a:extLst>
                        <a:ext uri="{9D8B030D-6E8A-4147-A177-3AD203B41FA5}">
                          <a16:colId xmlns:a16="http://schemas.microsoft.com/office/drawing/2014/main" val="871484156"/>
                        </a:ext>
                      </a:extLst>
                    </a:gridCol>
                    <a:gridCol w="812588">
                      <a:extLst>
                        <a:ext uri="{9D8B030D-6E8A-4147-A177-3AD203B41FA5}">
                          <a16:colId xmlns:a16="http://schemas.microsoft.com/office/drawing/2014/main" val="1490932275"/>
                        </a:ext>
                      </a:extLst>
                    </a:gridCol>
                    <a:gridCol w="812588">
                      <a:extLst>
                        <a:ext uri="{9D8B030D-6E8A-4147-A177-3AD203B41FA5}">
                          <a16:colId xmlns:a16="http://schemas.microsoft.com/office/drawing/2014/main" val="572367522"/>
                        </a:ext>
                      </a:extLst>
                    </a:gridCol>
                    <a:gridCol w="812588">
                      <a:extLst>
                        <a:ext uri="{9D8B030D-6E8A-4147-A177-3AD203B41FA5}">
                          <a16:colId xmlns:a16="http://schemas.microsoft.com/office/drawing/2014/main" val="550023867"/>
                        </a:ext>
                      </a:extLst>
                    </a:gridCol>
                    <a:gridCol w="812588">
                      <a:extLst>
                        <a:ext uri="{9D8B030D-6E8A-4147-A177-3AD203B41FA5}">
                          <a16:colId xmlns:a16="http://schemas.microsoft.com/office/drawing/2014/main" val="3646088992"/>
                        </a:ext>
                      </a:extLst>
                    </a:gridCol>
                    <a:gridCol w="812588">
                      <a:extLst>
                        <a:ext uri="{9D8B030D-6E8A-4147-A177-3AD203B41FA5}">
                          <a16:colId xmlns:a16="http://schemas.microsoft.com/office/drawing/2014/main" val="678310986"/>
                        </a:ext>
                      </a:extLst>
                    </a:gridCol>
                    <a:gridCol w="812588">
                      <a:extLst>
                        <a:ext uri="{9D8B030D-6E8A-4147-A177-3AD203B41FA5}">
                          <a16:colId xmlns:a16="http://schemas.microsoft.com/office/drawing/2014/main" val="1964080393"/>
                        </a:ext>
                      </a:extLst>
                    </a:gridCol>
                    <a:gridCol w="812588">
                      <a:extLst>
                        <a:ext uri="{9D8B030D-6E8A-4147-A177-3AD203B41FA5}">
                          <a16:colId xmlns:a16="http://schemas.microsoft.com/office/drawing/2014/main" val="471815343"/>
                        </a:ext>
                      </a:extLst>
                    </a:gridCol>
                    <a:gridCol w="812588">
                      <a:extLst>
                        <a:ext uri="{9D8B030D-6E8A-4147-A177-3AD203B41FA5}">
                          <a16:colId xmlns:a16="http://schemas.microsoft.com/office/drawing/2014/main" val="9596893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r-H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r-H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r-H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r-H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r-HR" sz="180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hr-HR" sz="1800" b="1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r-H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r-H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r-H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r-H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r-H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2616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ica 18">
                <a:extLst>
                  <a:ext uri="{FF2B5EF4-FFF2-40B4-BE49-F238E27FC236}">
                    <a16:creationId xmlns:a16="http://schemas.microsoft.com/office/drawing/2014/main" id="{0349E87A-B070-BA42-DF25-E6CADBFDE2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5374397"/>
                  </p:ext>
                </p:extLst>
              </p:nvPr>
            </p:nvGraphicFramePr>
            <p:xfrm>
              <a:off x="2149476" y="2734124"/>
              <a:ext cx="812588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588">
                      <a:extLst>
                        <a:ext uri="{9D8B030D-6E8A-4147-A177-3AD203B41FA5}">
                          <a16:colId xmlns:a16="http://schemas.microsoft.com/office/drawing/2014/main" val="2941711108"/>
                        </a:ext>
                      </a:extLst>
                    </a:gridCol>
                    <a:gridCol w="812588">
                      <a:extLst>
                        <a:ext uri="{9D8B030D-6E8A-4147-A177-3AD203B41FA5}">
                          <a16:colId xmlns:a16="http://schemas.microsoft.com/office/drawing/2014/main" val="871484156"/>
                        </a:ext>
                      </a:extLst>
                    </a:gridCol>
                    <a:gridCol w="812588">
                      <a:extLst>
                        <a:ext uri="{9D8B030D-6E8A-4147-A177-3AD203B41FA5}">
                          <a16:colId xmlns:a16="http://schemas.microsoft.com/office/drawing/2014/main" val="1490932275"/>
                        </a:ext>
                      </a:extLst>
                    </a:gridCol>
                    <a:gridCol w="812588">
                      <a:extLst>
                        <a:ext uri="{9D8B030D-6E8A-4147-A177-3AD203B41FA5}">
                          <a16:colId xmlns:a16="http://schemas.microsoft.com/office/drawing/2014/main" val="572367522"/>
                        </a:ext>
                      </a:extLst>
                    </a:gridCol>
                    <a:gridCol w="812588">
                      <a:extLst>
                        <a:ext uri="{9D8B030D-6E8A-4147-A177-3AD203B41FA5}">
                          <a16:colId xmlns:a16="http://schemas.microsoft.com/office/drawing/2014/main" val="550023867"/>
                        </a:ext>
                      </a:extLst>
                    </a:gridCol>
                    <a:gridCol w="812588">
                      <a:extLst>
                        <a:ext uri="{9D8B030D-6E8A-4147-A177-3AD203B41FA5}">
                          <a16:colId xmlns:a16="http://schemas.microsoft.com/office/drawing/2014/main" val="3646088992"/>
                        </a:ext>
                      </a:extLst>
                    </a:gridCol>
                    <a:gridCol w="812588">
                      <a:extLst>
                        <a:ext uri="{9D8B030D-6E8A-4147-A177-3AD203B41FA5}">
                          <a16:colId xmlns:a16="http://schemas.microsoft.com/office/drawing/2014/main" val="678310986"/>
                        </a:ext>
                      </a:extLst>
                    </a:gridCol>
                    <a:gridCol w="812588">
                      <a:extLst>
                        <a:ext uri="{9D8B030D-6E8A-4147-A177-3AD203B41FA5}">
                          <a16:colId xmlns:a16="http://schemas.microsoft.com/office/drawing/2014/main" val="1964080393"/>
                        </a:ext>
                      </a:extLst>
                    </a:gridCol>
                    <a:gridCol w="812588">
                      <a:extLst>
                        <a:ext uri="{9D8B030D-6E8A-4147-A177-3AD203B41FA5}">
                          <a16:colId xmlns:a16="http://schemas.microsoft.com/office/drawing/2014/main" val="471815343"/>
                        </a:ext>
                      </a:extLst>
                    </a:gridCol>
                    <a:gridCol w="812588">
                      <a:extLst>
                        <a:ext uri="{9D8B030D-6E8A-4147-A177-3AD203B41FA5}">
                          <a16:colId xmlns:a16="http://schemas.microsoft.com/office/drawing/2014/main" val="9596893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r-H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r-H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r-H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r-H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>
                        <a:blipFill>
                          <a:blip r:embed="rId7"/>
                          <a:stretch>
                            <a:fillRect l="-402256" t="-1613" r="-5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r-H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r-H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r-H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r-H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r-H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2616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kstniOkvir 20">
            <a:extLst>
              <a:ext uri="{FF2B5EF4-FFF2-40B4-BE49-F238E27FC236}">
                <a16:creationId xmlns:a16="http://schemas.microsoft.com/office/drawing/2014/main" id="{EB6B7D0F-47DE-8794-04B9-EB7EB57E63F8}"/>
              </a:ext>
            </a:extLst>
          </p:cNvPr>
          <p:cNvSpPr txBox="1"/>
          <p:nvPr/>
        </p:nvSpPr>
        <p:spPr>
          <a:xfrm>
            <a:off x="5645020" y="3281169"/>
            <a:ext cx="65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lIns="0" tIns="0" rIns="0" bIns="0" rtlCol="0" anchor="ctr" anchorCtr="1">
            <a:spAutoFit/>
          </a:bodyPr>
          <a:lstStyle/>
          <a:p>
            <a:endParaRPr lang="hr-HR" dirty="0"/>
          </a:p>
        </p:txBody>
      </p:sp>
      <p:sp>
        <p:nvSpPr>
          <p:cNvPr id="25" name="Dvostruke vitičaste zagrade 24">
            <a:extLst>
              <a:ext uri="{FF2B5EF4-FFF2-40B4-BE49-F238E27FC236}">
                <a16:creationId xmlns:a16="http://schemas.microsoft.com/office/drawing/2014/main" id="{ACB002EE-A839-97C1-9F27-F3C0046699DA}"/>
              </a:ext>
            </a:extLst>
          </p:cNvPr>
          <p:cNvSpPr/>
          <p:nvPr/>
        </p:nvSpPr>
        <p:spPr>
          <a:xfrm rot="5400000">
            <a:off x="3416687" y="1323592"/>
            <a:ext cx="690367" cy="3224790"/>
          </a:xfrm>
          <a:prstGeom prst="bracePair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Dvostruke vitičaste zagrade 25">
            <a:extLst>
              <a:ext uri="{FF2B5EF4-FFF2-40B4-BE49-F238E27FC236}">
                <a16:creationId xmlns:a16="http://schemas.microsoft.com/office/drawing/2014/main" id="{BD895A9B-F273-BD28-14A3-1FD4446043CD}"/>
              </a:ext>
            </a:extLst>
          </p:cNvPr>
          <p:cNvSpPr/>
          <p:nvPr/>
        </p:nvSpPr>
        <p:spPr>
          <a:xfrm rot="5400000">
            <a:off x="7873463" y="918849"/>
            <a:ext cx="690367" cy="3960439"/>
          </a:xfrm>
          <a:prstGeom prst="brace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TekstniOkvir 26">
            <a:extLst>
              <a:ext uri="{FF2B5EF4-FFF2-40B4-BE49-F238E27FC236}">
                <a16:creationId xmlns:a16="http://schemas.microsoft.com/office/drawing/2014/main" id="{04ED3BAE-9709-BC25-A07A-C06F65A8239A}"/>
              </a:ext>
            </a:extLst>
          </p:cNvPr>
          <p:cNvSpPr txBox="1"/>
          <p:nvPr/>
        </p:nvSpPr>
        <p:spPr>
          <a:xfrm>
            <a:off x="1341884" y="2739409"/>
            <a:ext cx="6480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hr-HR" dirty="0"/>
              <a:t>S</a:t>
            </a:r>
          </a:p>
        </p:txBody>
      </p:sp>
      <p:grpSp>
        <p:nvGrpSpPr>
          <p:cNvPr id="28" name="Grupa 27">
            <a:extLst>
              <a:ext uri="{FF2B5EF4-FFF2-40B4-BE49-F238E27FC236}">
                <a16:creationId xmlns:a16="http://schemas.microsoft.com/office/drawing/2014/main" id="{095B1DBE-DCDA-3C02-576B-77D0C969EF8B}"/>
              </a:ext>
            </a:extLst>
          </p:cNvPr>
          <p:cNvGrpSpPr/>
          <p:nvPr/>
        </p:nvGrpSpPr>
        <p:grpSpPr>
          <a:xfrm>
            <a:off x="2566020" y="1043770"/>
            <a:ext cx="7861736" cy="4963565"/>
            <a:chOff x="-2661196" y="607057"/>
            <a:chExt cx="7861736" cy="49635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Pravokutnik: zaobljeni kutovi 28">
                  <a:extLst>
                    <a:ext uri="{FF2B5EF4-FFF2-40B4-BE49-F238E27FC236}">
                      <a16:creationId xmlns:a16="http://schemas.microsoft.com/office/drawing/2014/main" id="{0D93AE7F-4CBB-981A-D291-74BA61321DE5}"/>
                    </a:ext>
                  </a:extLst>
                </p:cNvPr>
                <p:cNvSpPr/>
                <p:nvPr/>
              </p:nvSpPr>
              <p:spPr>
                <a:xfrm>
                  <a:off x="-2661196" y="4968349"/>
                  <a:ext cx="1512168" cy="602273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hr-H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hr-HR" kern="100" dirty="0"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endParaRPr lang="hr-HR" dirty="0"/>
                </a:p>
              </p:txBody>
            </p:sp>
          </mc:Choice>
          <mc:Fallback xmlns="">
            <p:sp>
              <p:nvSpPr>
                <p:cNvPr id="29" name="Pravokutnik: zaobljeni kutovi 28">
                  <a:extLst>
                    <a:ext uri="{FF2B5EF4-FFF2-40B4-BE49-F238E27FC236}">
                      <a16:creationId xmlns:a16="http://schemas.microsoft.com/office/drawing/2014/main" id="{0D93AE7F-4CBB-981A-D291-74BA61321D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61196" y="4968349"/>
                  <a:ext cx="1512168" cy="602273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r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kstniOkvir 29">
              <a:extLst>
                <a:ext uri="{FF2B5EF4-FFF2-40B4-BE49-F238E27FC236}">
                  <a16:creationId xmlns:a16="http://schemas.microsoft.com/office/drawing/2014/main" id="{70CBE750-980E-7027-77AA-760DC3C116F5}"/>
                </a:ext>
              </a:extLst>
            </p:cNvPr>
            <p:cNvSpPr txBox="1"/>
            <p:nvPr/>
          </p:nvSpPr>
          <p:spPr>
            <a:xfrm>
              <a:off x="2682738" y="607057"/>
              <a:ext cx="2517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endParaRPr lang="hr-H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Pravokutnik: zaobljeni kutovi 30">
                <a:extLst>
                  <a:ext uri="{FF2B5EF4-FFF2-40B4-BE49-F238E27FC236}">
                    <a16:creationId xmlns:a16="http://schemas.microsoft.com/office/drawing/2014/main" id="{69DE3CE3-CD6F-C5B7-C9F2-E6B349DD349E}"/>
                  </a:ext>
                </a:extLst>
              </p:cNvPr>
              <p:cNvSpPr/>
              <p:nvPr/>
            </p:nvSpPr>
            <p:spPr>
              <a:xfrm>
                <a:off x="7743053" y="5338779"/>
                <a:ext cx="2072890" cy="60227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r-H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hr-HR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groupChr>
                      <m:groupChrPr>
                        <m:chr m:val="⇔"/>
                        <m:pos m:val="top"/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hr-H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r-HR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dirty="0"/>
                  <a:t> </a:t>
                </a:r>
              </a:p>
            </p:txBody>
          </p:sp>
        </mc:Choice>
        <mc:Fallback xmlns="">
          <p:sp>
            <p:nvSpPr>
              <p:cNvPr id="31" name="Pravokutnik: zaobljeni kutovi 30">
                <a:extLst>
                  <a:ext uri="{FF2B5EF4-FFF2-40B4-BE49-F238E27FC236}">
                    <a16:creationId xmlns:a16="http://schemas.microsoft.com/office/drawing/2014/main" id="{69DE3CE3-CD6F-C5B7-C9F2-E6B349DD3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053" y="5338779"/>
                <a:ext cx="2072890" cy="602273"/>
              </a:xfrm>
              <a:prstGeom prst="roundRect">
                <a:avLst/>
              </a:prstGeom>
              <a:blipFill>
                <a:blip r:embed="rId9"/>
                <a:stretch>
                  <a:fillRect t="-15000" b="-2600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69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162DE28C-C9CA-6FDE-F35A-1C65F5DB6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3104" y="1412776"/>
                <a:ext cx="11015907" cy="5679600"/>
              </a:xfrm>
            </p:spPr>
            <p:txBody>
              <a:bodyPr>
                <a:normAutofit/>
              </a:bodyPr>
              <a:lstStyle/>
              <a:p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hr-HR" sz="1800" kern="1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retp</a:t>
                </a:r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.:  aktivnosti sortirane po vremenima završetka UZLAZNO</a:t>
                </a:r>
              </a:p>
              <a:p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Neka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trenutna aktivnost koju razmatramo kao dio optimalnog rješenja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18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r-HR" sz="18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hr-HR" sz="1800" kern="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Ako sa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označimo skup aktivnosti koje završavaju prije nego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završi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1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r-HR" sz="18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r-HR" sz="18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r-HR" sz="18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hr-HR" sz="18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279082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r-H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r-H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hr-H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r-HR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hr-HR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hr-H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hr-HR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hr-HR" sz="1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hr-HR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hr-H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hr-H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r-HR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hr-HR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hr-H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hr-H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hr-H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16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hr-HR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r-H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hr-HR" sz="16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i sa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r-H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16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maksimalni podskup kompatibilnih 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16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	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r-HR" sz="16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r-HR" sz="16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r-HR" sz="16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Vrijedi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r-HR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r-H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hr-H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hr-H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r-HR" sz="1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hr-HR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hr-H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hr-H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r-H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hr-H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hr-H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hr-H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hr-H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r-HR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pa za </a:t>
                </a:r>
                <a:r>
                  <a:rPr lang="hr-HR" sz="1800" kern="1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proizv</a:t>
                </a:r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hr-HR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imamo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hr-H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hr-H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r-H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pa se uvjet kompatibilnosti 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hr-HR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svodi na provjeru uvjeta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r-HR" sz="18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hr-HR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hr-HR" sz="1800" dirty="0"/>
                  <a:t> </a:t>
                </a:r>
              </a:p>
              <a:p>
                <a:pPr marL="279082" lvl="1" indent="0">
                  <a:buNone/>
                </a:pPr>
                <a:r>
                  <a:rPr lang="hr-HR" sz="16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r-HR" sz="16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r-HR" sz="16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kompatibilne jer 5=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hr-HR" sz="16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r-HR" sz="16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5</a:t>
                </a:r>
              </a:p>
              <a:p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Primijetimo da ako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hr-HR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kompatibilne, tada su i sve aktivnosti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r-HR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kompatibilne 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jer vrijedi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r-H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hr-H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hr-H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hr-H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hr-H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hr-HR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r-H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hr-H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r-HR" sz="1800" i="1" dirty="0"/>
              </a:p>
              <a:p>
                <a:pPr marL="279082" lvl="1" indent="0">
                  <a:buNone/>
                </a:pPr>
                <a:r>
                  <a:rPr lang="hr-HR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r-HR" sz="16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r-HR" sz="16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r-HR" sz="16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}        i          3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r-HR" sz="16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hr-HR" sz="16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r-HR" sz="16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(3)</m:t>
                    </m:r>
                    <m:r>
                      <a:rPr lang="hr-HR" sz="16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r-HR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hr-HR" sz="16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(5)</m:t>
                    </m:r>
                    <m:r>
                      <a:rPr lang="hr-HR" sz="16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hr-HR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r-HR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=5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groupChr>
                    <m:r>
                      <a:rPr lang="hr-HR" sz="16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r-HR" sz="16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6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r-HR" sz="16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kompatibilne </a:t>
                </a:r>
                <a:endParaRPr lang="hr-HR" sz="1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hr-HR" sz="1800" dirty="0"/>
                  <a:t>IDEJA: za aktivnost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1800" dirty="0"/>
                  <a:t> prolazimo po skupu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r-HR" sz="1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hr-HR" sz="1800" dirty="0"/>
                  <a:t>tražimo njoj kompatibilnu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hr-HR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1800" dirty="0"/>
                  <a:t> i pamtimo na k-tom indeksu u pomoćnoj matrici </a:t>
                </a:r>
                <a:r>
                  <a:rPr lang="hr-HR" sz="1800" dirty="0" err="1"/>
                  <a:t>dtable</a:t>
                </a:r>
                <a:r>
                  <a:rPr lang="hr-HR" sz="1800" dirty="0"/>
                  <a:t>[k]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r-HR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r-HR" sz="18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hr-HR" sz="1800" dirty="0"/>
                  <a:t> = max{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r-HR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r-HR" sz="18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hr-HR" sz="1800" dirty="0"/>
                  <a:t> + 1} i onda maksimalni broj kompatibilnih pronađemo tako što odredimo maksimalni element u toj matrici </a:t>
                </a:r>
                <a:r>
                  <a:rPr lang="hr-HR" sz="1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(izvor [3])</a:t>
                </a:r>
                <a:endParaRPr lang="hr-HR" sz="1800" kern="100" dirty="0">
                  <a:solidFill>
                    <a:schemeClr val="accent1">
                      <a:lumMod val="60000"/>
                      <a:lumOff val="40000"/>
                    </a:schemeClr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162DE28C-C9CA-6FDE-F35A-1C65F5DB6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3104" y="1412776"/>
                <a:ext cx="11015907" cy="5679600"/>
              </a:xfrm>
              <a:blipFill>
                <a:blip r:embed="rId2"/>
                <a:stretch>
                  <a:fillRect l="-387" t="-118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ica 3">
                <a:extLst>
                  <a:ext uri="{FF2B5EF4-FFF2-40B4-BE49-F238E27FC236}">
                    <a16:creationId xmlns:a16="http://schemas.microsoft.com/office/drawing/2014/main" id="{F2078B68-29CC-7566-6521-5492634A4D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3449211"/>
                  </p:ext>
                </p:extLst>
              </p:nvPr>
            </p:nvGraphicFramePr>
            <p:xfrm>
              <a:off x="8110636" y="0"/>
              <a:ext cx="3258335" cy="181013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667">
                      <a:extLst>
                        <a:ext uri="{9D8B030D-6E8A-4147-A177-3AD203B41FA5}">
                          <a16:colId xmlns:a16="http://schemas.microsoft.com/office/drawing/2014/main" val="323145072"/>
                        </a:ext>
                      </a:extLst>
                    </a:gridCol>
                    <a:gridCol w="651667">
                      <a:extLst>
                        <a:ext uri="{9D8B030D-6E8A-4147-A177-3AD203B41FA5}">
                          <a16:colId xmlns:a16="http://schemas.microsoft.com/office/drawing/2014/main" val="823677912"/>
                        </a:ext>
                      </a:extLst>
                    </a:gridCol>
                    <a:gridCol w="651667">
                      <a:extLst>
                        <a:ext uri="{9D8B030D-6E8A-4147-A177-3AD203B41FA5}">
                          <a16:colId xmlns:a16="http://schemas.microsoft.com/office/drawing/2014/main" val="668417005"/>
                        </a:ext>
                      </a:extLst>
                    </a:gridCol>
                    <a:gridCol w="651667">
                      <a:extLst>
                        <a:ext uri="{9D8B030D-6E8A-4147-A177-3AD203B41FA5}">
                          <a16:colId xmlns:a16="http://schemas.microsoft.com/office/drawing/2014/main" val="3469939529"/>
                        </a:ext>
                      </a:extLst>
                    </a:gridCol>
                    <a:gridCol w="651667">
                      <a:extLst>
                        <a:ext uri="{9D8B030D-6E8A-4147-A177-3AD203B41FA5}">
                          <a16:colId xmlns:a16="http://schemas.microsoft.com/office/drawing/2014/main" val="2611416879"/>
                        </a:ext>
                      </a:extLst>
                    </a:gridCol>
                  </a:tblGrid>
                  <a:tr h="4442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i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1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2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3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4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8144792"/>
                      </a:ext>
                    </a:extLst>
                  </a:tr>
                  <a:tr h="6829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r-HR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hr-HR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1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3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0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5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30313255"/>
                      </a:ext>
                    </a:extLst>
                  </a:tr>
                  <a:tr h="6829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r-HR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hr-HR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5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6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7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09965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ica 3">
                <a:extLst>
                  <a:ext uri="{FF2B5EF4-FFF2-40B4-BE49-F238E27FC236}">
                    <a16:creationId xmlns:a16="http://schemas.microsoft.com/office/drawing/2014/main" id="{F2078B68-29CC-7566-6521-5492634A4D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3449211"/>
                  </p:ext>
                </p:extLst>
              </p:nvPr>
            </p:nvGraphicFramePr>
            <p:xfrm>
              <a:off x="8110636" y="0"/>
              <a:ext cx="3258335" cy="181013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667">
                      <a:extLst>
                        <a:ext uri="{9D8B030D-6E8A-4147-A177-3AD203B41FA5}">
                          <a16:colId xmlns:a16="http://schemas.microsoft.com/office/drawing/2014/main" val="323145072"/>
                        </a:ext>
                      </a:extLst>
                    </a:gridCol>
                    <a:gridCol w="651667">
                      <a:extLst>
                        <a:ext uri="{9D8B030D-6E8A-4147-A177-3AD203B41FA5}">
                          <a16:colId xmlns:a16="http://schemas.microsoft.com/office/drawing/2014/main" val="823677912"/>
                        </a:ext>
                      </a:extLst>
                    </a:gridCol>
                    <a:gridCol w="651667">
                      <a:extLst>
                        <a:ext uri="{9D8B030D-6E8A-4147-A177-3AD203B41FA5}">
                          <a16:colId xmlns:a16="http://schemas.microsoft.com/office/drawing/2014/main" val="668417005"/>
                        </a:ext>
                      </a:extLst>
                    </a:gridCol>
                    <a:gridCol w="651667">
                      <a:extLst>
                        <a:ext uri="{9D8B030D-6E8A-4147-A177-3AD203B41FA5}">
                          <a16:colId xmlns:a16="http://schemas.microsoft.com/office/drawing/2014/main" val="3469939529"/>
                        </a:ext>
                      </a:extLst>
                    </a:gridCol>
                    <a:gridCol w="651667">
                      <a:extLst>
                        <a:ext uri="{9D8B030D-6E8A-4147-A177-3AD203B41FA5}">
                          <a16:colId xmlns:a16="http://schemas.microsoft.com/office/drawing/2014/main" val="2611416879"/>
                        </a:ext>
                      </a:extLst>
                    </a:gridCol>
                  </a:tblGrid>
                  <a:tr h="4442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i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1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2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3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4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8144792"/>
                      </a:ext>
                    </a:extLst>
                  </a:tr>
                  <a:tr h="682940"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35" t="-66964" r="-404673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1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3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0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5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30313255"/>
                      </a:ext>
                    </a:extLst>
                  </a:tr>
                  <a:tr h="682940"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35" t="-166964" r="-404673" b="-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5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6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7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09965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85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0672AF-D52C-4BD0-0605-BE0F8F32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663352"/>
          </a:xfrm>
        </p:spPr>
        <p:txBody>
          <a:bodyPr>
            <a:normAutofit fontScale="90000"/>
          </a:bodyPr>
          <a:lstStyle/>
          <a:p>
            <a:r>
              <a:rPr lang="hr-HR" dirty="0"/>
              <a:t>DINAMIČKO PROGRAMIRANJE</a:t>
            </a:r>
            <a:br>
              <a:rPr lang="hr-HR" dirty="0"/>
            </a:br>
            <a:r>
              <a:rPr lang="hr-HR" dirty="0"/>
              <a:t> - Implementacija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48C237E-D489-0EE0-CF3F-FE455D079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090" y="1628800"/>
            <a:ext cx="4645152" cy="4695800"/>
          </a:xfrm>
        </p:spPr>
        <p:txBody>
          <a:bodyPr/>
          <a:lstStyle/>
          <a:p>
            <a:endParaRPr lang="hr-HR" dirty="0"/>
          </a:p>
          <a:p>
            <a:endParaRPr lang="hr-HR" dirty="0"/>
          </a:p>
        </p:txBody>
      </p:sp>
      <p:pic>
        <p:nvPicPr>
          <p:cNvPr id="6" name="Slika 5" descr="Slika na kojoj se prikazuje tekst, Font, snimka zaslona, dizajn&#10;&#10;Opis je automatski generiran">
            <a:extLst>
              <a:ext uri="{FF2B5EF4-FFF2-40B4-BE49-F238E27FC236}">
                <a16:creationId xmlns:a16="http://schemas.microsoft.com/office/drawing/2014/main" id="{7649BFB2-8EF8-01C9-68E2-F2CA3E91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22" y="1159173"/>
            <a:ext cx="2139997" cy="1008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ica 6">
                <a:extLst>
                  <a:ext uri="{FF2B5EF4-FFF2-40B4-BE49-F238E27FC236}">
                    <a16:creationId xmlns:a16="http://schemas.microsoft.com/office/drawing/2014/main" id="{A99F8857-17A6-BA8E-93F4-80FBC48486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2146096"/>
                  </p:ext>
                </p:extLst>
              </p:nvPr>
            </p:nvGraphicFramePr>
            <p:xfrm>
              <a:off x="8110636" y="0"/>
              <a:ext cx="3258335" cy="181013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667">
                      <a:extLst>
                        <a:ext uri="{9D8B030D-6E8A-4147-A177-3AD203B41FA5}">
                          <a16:colId xmlns:a16="http://schemas.microsoft.com/office/drawing/2014/main" val="323145072"/>
                        </a:ext>
                      </a:extLst>
                    </a:gridCol>
                    <a:gridCol w="651667">
                      <a:extLst>
                        <a:ext uri="{9D8B030D-6E8A-4147-A177-3AD203B41FA5}">
                          <a16:colId xmlns:a16="http://schemas.microsoft.com/office/drawing/2014/main" val="823677912"/>
                        </a:ext>
                      </a:extLst>
                    </a:gridCol>
                    <a:gridCol w="651667">
                      <a:extLst>
                        <a:ext uri="{9D8B030D-6E8A-4147-A177-3AD203B41FA5}">
                          <a16:colId xmlns:a16="http://schemas.microsoft.com/office/drawing/2014/main" val="668417005"/>
                        </a:ext>
                      </a:extLst>
                    </a:gridCol>
                    <a:gridCol w="651667">
                      <a:extLst>
                        <a:ext uri="{9D8B030D-6E8A-4147-A177-3AD203B41FA5}">
                          <a16:colId xmlns:a16="http://schemas.microsoft.com/office/drawing/2014/main" val="3469939529"/>
                        </a:ext>
                      </a:extLst>
                    </a:gridCol>
                    <a:gridCol w="651667">
                      <a:extLst>
                        <a:ext uri="{9D8B030D-6E8A-4147-A177-3AD203B41FA5}">
                          <a16:colId xmlns:a16="http://schemas.microsoft.com/office/drawing/2014/main" val="2611416879"/>
                        </a:ext>
                      </a:extLst>
                    </a:gridCol>
                  </a:tblGrid>
                  <a:tr h="4442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1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2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3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4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8144792"/>
                      </a:ext>
                    </a:extLst>
                  </a:tr>
                  <a:tr h="6829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r-HR" sz="20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hr-HR" sz="2000" b="1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1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3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0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5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30313255"/>
                      </a:ext>
                    </a:extLst>
                  </a:tr>
                  <a:tr h="6829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r-HR" sz="20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hr-HR" sz="2000" b="1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5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6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7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09965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ica 6">
                <a:extLst>
                  <a:ext uri="{FF2B5EF4-FFF2-40B4-BE49-F238E27FC236}">
                    <a16:creationId xmlns:a16="http://schemas.microsoft.com/office/drawing/2014/main" id="{A99F8857-17A6-BA8E-93F4-80FBC48486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2146096"/>
                  </p:ext>
                </p:extLst>
              </p:nvPr>
            </p:nvGraphicFramePr>
            <p:xfrm>
              <a:off x="8110636" y="0"/>
              <a:ext cx="3258335" cy="181013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1667">
                      <a:extLst>
                        <a:ext uri="{9D8B030D-6E8A-4147-A177-3AD203B41FA5}">
                          <a16:colId xmlns:a16="http://schemas.microsoft.com/office/drawing/2014/main" val="323145072"/>
                        </a:ext>
                      </a:extLst>
                    </a:gridCol>
                    <a:gridCol w="651667">
                      <a:extLst>
                        <a:ext uri="{9D8B030D-6E8A-4147-A177-3AD203B41FA5}">
                          <a16:colId xmlns:a16="http://schemas.microsoft.com/office/drawing/2014/main" val="823677912"/>
                        </a:ext>
                      </a:extLst>
                    </a:gridCol>
                    <a:gridCol w="651667">
                      <a:extLst>
                        <a:ext uri="{9D8B030D-6E8A-4147-A177-3AD203B41FA5}">
                          <a16:colId xmlns:a16="http://schemas.microsoft.com/office/drawing/2014/main" val="668417005"/>
                        </a:ext>
                      </a:extLst>
                    </a:gridCol>
                    <a:gridCol w="651667">
                      <a:extLst>
                        <a:ext uri="{9D8B030D-6E8A-4147-A177-3AD203B41FA5}">
                          <a16:colId xmlns:a16="http://schemas.microsoft.com/office/drawing/2014/main" val="3469939529"/>
                        </a:ext>
                      </a:extLst>
                    </a:gridCol>
                    <a:gridCol w="651667">
                      <a:extLst>
                        <a:ext uri="{9D8B030D-6E8A-4147-A177-3AD203B41FA5}">
                          <a16:colId xmlns:a16="http://schemas.microsoft.com/office/drawing/2014/main" val="2611416879"/>
                        </a:ext>
                      </a:extLst>
                    </a:gridCol>
                  </a:tblGrid>
                  <a:tr h="4442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1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2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3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4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8144792"/>
                      </a:ext>
                    </a:extLst>
                  </a:tr>
                  <a:tr h="682940"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35" t="-66964" r="-404673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1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3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0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5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30313255"/>
                      </a:ext>
                    </a:extLst>
                  </a:tr>
                  <a:tr h="682940"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35" t="-166964" r="-404673" b="-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>
                              <a:effectLst/>
                              <a:latin typeface="+mn-lt"/>
                            </a:rPr>
                            <a:t>5</a:t>
                          </a:r>
                          <a:endParaRPr lang="hr-HR" sz="2000" kern="1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6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hr-HR" sz="2000" kern="100" dirty="0">
                              <a:effectLst/>
                              <a:latin typeface="+mn-lt"/>
                            </a:rPr>
                            <a:t>7</a:t>
                          </a:r>
                          <a:endParaRPr lang="hr-HR" sz="2000" kern="1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09965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zervirano mjesto sadržaja 11">
                <a:extLst>
                  <a:ext uri="{FF2B5EF4-FFF2-40B4-BE49-F238E27FC236}">
                    <a16:creationId xmlns:a16="http://schemas.microsoft.com/office/drawing/2014/main" id="{BB5E4C41-BFE5-1E14-46B7-5E3769C3461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0041" y="1340768"/>
                <a:ext cx="4970315" cy="4983831"/>
              </a:xfrm>
            </p:spPr>
            <p:txBody>
              <a:bodyPr/>
              <a:lstStyle/>
              <a:p>
                <a:pPr algn="just"/>
                <a:r>
                  <a:rPr lang="hr-HR" sz="1800" dirty="0"/>
                  <a:t>Indeks i – trenutna aktivnost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r-H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hr-HR" sz="1800" dirty="0"/>
                  <a:t> koju promatramo kao dio </a:t>
                </a:r>
                <a:r>
                  <a:rPr lang="hr-HR" sz="1800" dirty="0" err="1"/>
                  <a:t>opt</a:t>
                </a:r>
                <a:r>
                  <a:rPr lang="hr-HR" sz="1800" dirty="0"/>
                  <a:t>. Rješenja, indeks j – ide po redu 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sz="1800" dirty="0"/>
                  <a:t> i traži aktivnosti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sz="1800" dirty="0"/>
                  <a:t> kompatibilne 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hr-HR" sz="1800" dirty="0"/>
              </a:p>
              <a:p>
                <a:pPr algn="just"/>
                <a:endParaRPr lang="hr-HR" sz="1800" dirty="0"/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12" name="Rezervirano mjesto sadržaja 11">
                <a:extLst>
                  <a:ext uri="{FF2B5EF4-FFF2-40B4-BE49-F238E27FC236}">
                    <a16:creationId xmlns:a16="http://schemas.microsoft.com/office/drawing/2014/main" id="{BB5E4C41-BFE5-1E14-46B7-5E3769C34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0041" y="1340768"/>
                <a:ext cx="4970315" cy="4983831"/>
              </a:xfrm>
              <a:blipFill>
                <a:blip r:embed="rId4"/>
                <a:stretch>
                  <a:fillRect l="-859" t="-1346" r="-98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Rezervirano mjesto sadržaja 4" descr="Slika na kojoj se prikazuje tekst, snimka zaslona, softver, zaslon&#10;&#10;Opis je automatski generiran">
            <a:extLst>
              <a:ext uri="{FF2B5EF4-FFF2-40B4-BE49-F238E27FC236}">
                <a16:creationId xmlns:a16="http://schemas.microsoft.com/office/drawing/2014/main" id="{2465CF85-8A1A-C498-1462-656F2EE39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22" y="2276872"/>
            <a:ext cx="6365328" cy="4047728"/>
          </a:xfrm>
          <a:prstGeom prst="rect">
            <a:avLst/>
          </a:prstGeom>
        </p:spPr>
      </p:pic>
      <p:graphicFrame>
        <p:nvGraphicFramePr>
          <p:cNvPr id="21" name="Tablica 20">
            <a:extLst>
              <a:ext uri="{FF2B5EF4-FFF2-40B4-BE49-F238E27FC236}">
                <a16:creationId xmlns:a16="http://schemas.microsoft.com/office/drawing/2014/main" id="{B99804A8-C952-A199-0A21-DC33C8290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72264"/>
              </p:ext>
            </p:extLst>
          </p:nvPr>
        </p:nvGraphicFramePr>
        <p:xfrm>
          <a:off x="2267965" y="3221177"/>
          <a:ext cx="3134389" cy="79749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98299">
                  <a:extLst>
                    <a:ext uri="{9D8B030D-6E8A-4147-A177-3AD203B41FA5}">
                      <a16:colId xmlns:a16="http://schemas.microsoft.com/office/drawing/2014/main" val="48980886"/>
                    </a:ext>
                  </a:extLst>
                </a:gridCol>
                <a:gridCol w="455456">
                  <a:extLst>
                    <a:ext uri="{9D8B030D-6E8A-4147-A177-3AD203B41FA5}">
                      <a16:colId xmlns:a16="http://schemas.microsoft.com/office/drawing/2014/main" val="1379705231"/>
                    </a:ext>
                  </a:extLst>
                </a:gridCol>
                <a:gridCol w="626878">
                  <a:extLst>
                    <a:ext uri="{9D8B030D-6E8A-4147-A177-3AD203B41FA5}">
                      <a16:colId xmlns:a16="http://schemas.microsoft.com/office/drawing/2014/main" val="3881718417"/>
                    </a:ext>
                  </a:extLst>
                </a:gridCol>
                <a:gridCol w="626878">
                  <a:extLst>
                    <a:ext uri="{9D8B030D-6E8A-4147-A177-3AD203B41FA5}">
                      <a16:colId xmlns:a16="http://schemas.microsoft.com/office/drawing/2014/main" val="512027933"/>
                    </a:ext>
                  </a:extLst>
                </a:gridCol>
                <a:gridCol w="626878">
                  <a:extLst>
                    <a:ext uri="{9D8B030D-6E8A-4147-A177-3AD203B41FA5}">
                      <a16:colId xmlns:a16="http://schemas.microsoft.com/office/drawing/2014/main" val="2108940312"/>
                    </a:ext>
                  </a:extLst>
                </a:gridCol>
              </a:tblGrid>
              <a:tr h="3912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k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0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1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2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3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0850897"/>
                  </a:ext>
                </a:extLst>
              </a:tr>
              <a:tr h="3922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d[k]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1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1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1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922140"/>
                  </a:ext>
                </a:extLst>
              </a:tr>
            </a:tbl>
          </a:graphicData>
        </a:graphic>
      </p:graphicFrame>
      <p:graphicFrame>
        <p:nvGraphicFramePr>
          <p:cNvPr id="24" name="Tablica 23">
            <a:extLst>
              <a:ext uri="{FF2B5EF4-FFF2-40B4-BE49-F238E27FC236}">
                <a16:creationId xmlns:a16="http://schemas.microsoft.com/office/drawing/2014/main" id="{0EF8F8D0-6D6C-4080-828C-21223584D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21738"/>
              </p:ext>
            </p:extLst>
          </p:nvPr>
        </p:nvGraphicFramePr>
        <p:xfrm>
          <a:off x="2254476" y="4109166"/>
          <a:ext cx="3134389" cy="79749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98299">
                  <a:extLst>
                    <a:ext uri="{9D8B030D-6E8A-4147-A177-3AD203B41FA5}">
                      <a16:colId xmlns:a16="http://schemas.microsoft.com/office/drawing/2014/main" val="48980886"/>
                    </a:ext>
                  </a:extLst>
                </a:gridCol>
                <a:gridCol w="455456">
                  <a:extLst>
                    <a:ext uri="{9D8B030D-6E8A-4147-A177-3AD203B41FA5}">
                      <a16:colId xmlns:a16="http://schemas.microsoft.com/office/drawing/2014/main" val="1379705231"/>
                    </a:ext>
                  </a:extLst>
                </a:gridCol>
                <a:gridCol w="626878">
                  <a:extLst>
                    <a:ext uri="{9D8B030D-6E8A-4147-A177-3AD203B41FA5}">
                      <a16:colId xmlns:a16="http://schemas.microsoft.com/office/drawing/2014/main" val="3881718417"/>
                    </a:ext>
                  </a:extLst>
                </a:gridCol>
                <a:gridCol w="626878">
                  <a:extLst>
                    <a:ext uri="{9D8B030D-6E8A-4147-A177-3AD203B41FA5}">
                      <a16:colId xmlns:a16="http://schemas.microsoft.com/office/drawing/2014/main" val="512027933"/>
                    </a:ext>
                  </a:extLst>
                </a:gridCol>
                <a:gridCol w="626878">
                  <a:extLst>
                    <a:ext uri="{9D8B030D-6E8A-4147-A177-3AD203B41FA5}">
                      <a16:colId xmlns:a16="http://schemas.microsoft.com/office/drawing/2014/main" val="2108940312"/>
                    </a:ext>
                  </a:extLst>
                </a:gridCol>
              </a:tblGrid>
              <a:tr h="3912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k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0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1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2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3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0850897"/>
                  </a:ext>
                </a:extLst>
              </a:tr>
              <a:tr h="3922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d[k]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1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1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1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922140"/>
                  </a:ext>
                </a:extLst>
              </a:tr>
            </a:tbl>
          </a:graphicData>
        </a:graphic>
      </p:graphicFrame>
      <p:graphicFrame>
        <p:nvGraphicFramePr>
          <p:cNvPr id="25" name="Tablica 24">
            <a:extLst>
              <a:ext uri="{FF2B5EF4-FFF2-40B4-BE49-F238E27FC236}">
                <a16:creationId xmlns:a16="http://schemas.microsoft.com/office/drawing/2014/main" id="{E11B7F60-0AFB-B8E9-27AE-73DEE14C1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51027"/>
              </p:ext>
            </p:extLst>
          </p:nvPr>
        </p:nvGraphicFramePr>
        <p:xfrm>
          <a:off x="2247685" y="5027965"/>
          <a:ext cx="3134389" cy="79749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98299">
                  <a:extLst>
                    <a:ext uri="{9D8B030D-6E8A-4147-A177-3AD203B41FA5}">
                      <a16:colId xmlns:a16="http://schemas.microsoft.com/office/drawing/2014/main" val="48980886"/>
                    </a:ext>
                  </a:extLst>
                </a:gridCol>
                <a:gridCol w="455456">
                  <a:extLst>
                    <a:ext uri="{9D8B030D-6E8A-4147-A177-3AD203B41FA5}">
                      <a16:colId xmlns:a16="http://schemas.microsoft.com/office/drawing/2014/main" val="1379705231"/>
                    </a:ext>
                  </a:extLst>
                </a:gridCol>
                <a:gridCol w="626878">
                  <a:extLst>
                    <a:ext uri="{9D8B030D-6E8A-4147-A177-3AD203B41FA5}">
                      <a16:colId xmlns:a16="http://schemas.microsoft.com/office/drawing/2014/main" val="3881718417"/>
                    </a:ext>
                  </a:extLst>
                </a:gridCol>
                <a:gridCol w="626878">
                  <a:extLst>
                    <a:ext uri="{9D8B030D-6E8A-4147-A177-3AD203B41FA5}">
                      <a16:colId xmlns:a16="http://schemas.microsoft.com/office/drawing/2014/main" val="512027933"/>
                    </a:ext>
                  </a:extLst>
                </a:gridCol>
                <a:gridCol w="626878">
                  <a:extLst>
                    <a:ext uri="{9D8B030D-6E8A-4147-A177-3AD203B41FA5}">
                      <a16:colId xmlns:a16="http://schemas.microsoft.com/office/drawing/2014/main" val="2108940312"/>
                    </a:ext>
                  </a:extLst>
                </a:gridCol>
              </a:tblGrid>
              <a:tr h="3912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k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0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1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2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3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0850897"/>
                  </a:ext>
                </a:extLst>
              </a:tr>
              <a:tr h="3922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d[k]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1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1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922140"/>
                  </a:ext>
                </a:extLst>
              </a:tr>
            </a:tbl>
          </a:graphicData>
        </a:graphic>
      </p:graphicFrame>
      <p:graphicFrame>
        <p:nvGraphicFramePr>
          <p:cNvPr id="28" name="Tablica 27">
            <a:extLst>
              <a:ext uri="{FF2B5EF4-FFF2-40B4-BE49-F238E27FC236}">
                <a16:creationId xmlns:a16="http://schemas.microsoft.com/office/drawing/2014/main" id="{67D202CF-42C5-56FD-011B-4C803269F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804866"/>
              </p:ext>
            </p:extLst>
          </p:nvPr>
        </p:nvGraphicFramePr>
        <p:xfrm>
          <a:off x="2275771" y="2390792"/>
          <a:ext cx="3134389" cy="79749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98299">
                  <a:extLst>
                    <a:ext uri="{9D8B030D-6E8A-4147-A177-3AD203B41FA5}">
                      <a16:colId xmlns:a16="http://schemas.microsoft.com/office/drawing/2014/main" val="48980886"/>
                    </a:ext>
                  </a:extLst>
                </a:gridCol>
                <a:gridCol w="455456">
                  <a:extLst>
                    <a:ext uri="{9D8B030D-6E8A-4147-A177-3AD203B41FA5}">
                      <a16:colId xmlns:a16="http://schemas.microsoft.com/office/drawing/2014/main" val="1379705231"/>
                    </a:ext>
                  </a:extLst>
                </a:gridCol>
                <a:gridCol w="626878">
                  <a:extLst>
                    <a:ext uri="{9D8B030D-6E8A-4147-A177-3AD203B41FA5}">
                      <a16:colId xmlns:a16="http://schemas.microsoft.com/office/drawing/2014/main" val="3881718417"/>
                    </a:ext>
                  </a:extLst>
                </a:gridCol>
                <a:gridCol w="626878">
                  <a:extLst>
                    <a:ext uri="{9D8B030D-6E8A-4147-A177-3AD203B41FA5}">
                      <a16:colId xmlns:a16="http://schemas.microsoft.com/office/drawing/2014/main" val="512027933"/>
                    </a:ext>
                  </a:extLst>
                </a:gridCol>
                <a:gridCol w="626878">
                  <a:extLst>
                    <a:ext uri="{9D8B030D-6E8A-4147-A177-3AD203B41FA5}">
                      <a16:colId xmlns:a16="http://schemas.microsoft.com/office/drawing/2014/main" val="2108940312"/>
                    </a:ext>
                  </a:extLst>
                </a:gridCol>
              </a:tblGrid>
              <a:tr h="3912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k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0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1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2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3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0850897"/>
                  </a:ext>
                </a:extLst>
              </a:tr>
              <a:tr h="3922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d[k]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1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1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1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2000" kern="100" dirty="0">
                          <a:effectLst/>
                        </a:rPr>
                        <a:t>1</a:t>
                      </a:r>
                      <a:endParaRPr lang="hr-HR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922140"/>
                  </a:ext>
                </a:extLst>
              </a:tr>
            </a:tbl>
          </a:graphicData>
        </a:graphic>
      </p:graphicFrame>
      <p:sp>
        <p:nvSpPr>
          <p:cNvPr id="29" name="TekstniOkvir 28">
            <a:extLst>
              <a:ext uri="{FF2B5EF4-FFF2-40B4-BE49-F238E27FC236}">
                <a16:creationId xmlns:a16="http://schemas.microsoft.com/office/drawing/2014/main" id="{0F2647B0-BBF1-1343-DC43-99FE13182D79}"/>
              </a:ext>
            </a:extLst>
          </p:cNvPr>
          <p:cNvSpPr txBox="1"/>
          <p:nvPr/>
        </p:nvSpPr>
        <p:spPr>
          <a:xfrm>
            <a:off x="919740" y="2613890"/>
            <a:ext cx="107219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hr-HR" dirty="0"/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kstniOkvir 29">
                <a:extLst>
                  <a:ext uri="{FF2B5EF4-FFF2-40B4-BE49-F238E27FC236}">
                    <a16:creationId xmlns:a16="http://schemas.microsoft.com/office/drawing/2014/main" id="{6458A8BD-F75C-564B-92D3-8CB0E7F07D52}"/>
                  </a:ext>
                </a:extLst>
              </p:cNvPr>
              <p:cNvSpPr txBox="1"/>
              <p:nvPr/>
            </p:nvSpPr>
            <p:spPr>
              <a:xfrm>
                <a:off x="679765" y="3335134"/>
                <a:ext cx="1473861" cy="58477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hr-HR" sz="1600" dirty="0"/>
                  <a:t>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r-H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r-H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r-H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hr-HR" sz="1600" dirty="0"/>
                  <a:t>:</a:t>
                </a:r>
              </a:p>
              <a:p>
                <a:r>
                  <a:rPr lang="hr-HR" sz="1600" dirty="0"/>
                  <a:t>i=1, j = 0</a:t>
                </a:r>
              </a:p>
            </p:txBody>
          </p:sp>
        </mc:Choice>
        <mc:Fallback xmlns="">
          <p:sp>
            <p:nvSpPr>
              <p:cNvPr id="30" name="TekstniOkvir 29">
                <a:extLst>
                  <a:ext uri="{FF2B5EF4-FFF2-40B4-BE49-F238E27FC236}">
                    <a16:creationId xmlns:a16="http://schemas.microsoft.com/office/drawing/2014/main" id="{6458A8BD-F75C-564B-92D3-8CB0E7F0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65" y="3335134"/>
                <a:ext cx="1473861" cy="584775"/>
              </a:xfrm>
              <a:prstGeom prst="rect">
                <a:avLst/>
              </a:prstGeom>
              <a:blipFill>
                <a:blip r:embed="rId6"/>
                <a:stretch>
                  <a:fillRect t="-1020" b="-1224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kstniOkvir 30">
                <a:extLst>
                  <a:ext uri="{FF2B5EF4-FFF2-40B4-BE49-F238E27FC236}">
                    <a16:creationId xmlns:a16="http://schemas.microsoft.com/office/drawing/2014/main" id="{E5729463-125F-BA2E-08B4-824801AA4616}"/>
                  </a:ext>
                </a:extLst>
              </p:cNvPr>
              <p:cNvSpPr txBox="1"/>
              <p:nvPr/>
            </p:nvSpPr>
            <p:spPr>
              <a:xfrm>
                <a:off x="614261" y="4215526"/>
                <a:ext cx="1473861" cy="58477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hr-HR" sz="1600" dirty="0"/>
                  <a:t>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hr-H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r-H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r-H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hr-HR" sz="1600" dirty="0"/>
                  <a:t>:</a:t>
                </a:r>
              </a:p>
              <a:p>
                <a:r>
                  <a:rPr lang="hr-HR" sz="1600" dirty="0"/>
                  <a:t>i=2, j = 0, 1</a:t>
                </a:r>
              </a:p>
            </p:txBody>
          </p:sp>
        </mc:Choice>
        <mc:Fallback xmlns="">
          <p:sp>
            <p:nvSpPr>
              <p:cNvPr id="31" name="TekstniOkvir 30">
                <a:extLst>
                  <a:ext uri="{FF2B5EF4-FFF2-40B4-BE49-F238E27FC236}">
                    <a16:creationId xmlns:a16="http://schemas.microsoft.com/office/drawing/2014/main" id="{E5729463-125F-BA2E-08B4-824801AA4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61" y="4215526"/>
                <a:ext cx="1473861" cy="584775"/>
              </a:xfrm>
              <a:prstGeom prst="rect">
                <a:avLst/>
              </a:prstGeom>
              <a:blipFill>
                <a:blip r:embed="rId7"/>
                <a:stretch>
                  <a:fillRect t="-2062" b="-12371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kstniOkvir 31">
                <a:extLst>
                  <a:ext uri="{FF2B5EF4-FFF2-40B4-BE49-F238E27FC236}">
                    <a16:creationId xmlns:a16="http://schemas.microsoft.com/office/drawing/2014/main" id="{8907BE38-2C77-1821-238B-3D35FCA5B629}"/>
                  </a:ext>
                </a:extLst>
              </p:cNvPr>
              <p:cNvSpPr txBox="1"/>
              <p:nvPr/>
            </p:nvSpPr>
            <p:spPr>
              <a:xfrm>
                <a:off x="565542" y="5028031"/>
                <a:ext cx="1473861" cy="83099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hr-HR" sz="1600" dirty="0"/>
                  <a:t>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hr-H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r-H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r-H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r-H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hr-HR" sz="1600" dirty="0"/>
                  <a:t>:</a:t>
                </a:r>
              </a:p>
              <a:p>
                <a:r>
                  <a:rPr lang="hr-HR" sz="1600" dirty="0"/>
                  <a:t>i=3, j = 0, 1, 2</a:t>
                </a:r>
              </a:p>
              <a:p>
                <a:r>
                  <a:rPr lang="hr-HR" sz="1600" dirty="0"/>
                  <a:t>       END</a:t>
                </a:r>
              </a:p>
            </p:txBody>
          </p:sp>
        </mc:Choice>
        <mc:Fallback xmlns="">
          <p:sp>
            <p:nvSpPr>
              <p:cNvPr id="32" name="TekstniOkvir 31">
                <a:extLst>
                  <a:ext uri="{FF2B5EF4-FFF2-40B4-BE49-F238E27FC236}">
                    <a16:creationId xmlns:a16="http://schemas.microsoft.com/office/drawing/2014/main" id="{8907BE38-2C77-1821-238B-3D35FCA5B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42" y="5028031"/>
                <a:ext cx="1473861" cy="830997"/>
              </a:xfrm>
              <a:prstGeom prst="rect">
                <a:avLst/>
              </a:prstGeom>
              <a:blipFill>
                <a:blip r:embed="rId8"/>
                <a:stretch>
                  <a:fillRect t="-1449" b="-7971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kstniOkvir 33">
                <a:extLst>
                  <a:ext uri="{FF2B5EF4-FFF2-40B4-BE49-F238E27FC236}">
                    <a16:creationId xmlns:a16="http://schemas.microsoft.com/office/drawing/2014/main" id="{A60FFF5D-CB52-F687-6E25-52C1D5465A96}"/>
                  </a:ext>
                </a:extLst>
              </p:cNvPr>
              <p:cNvSpPr txBox="1"/>
              <p:nvPr/>
            </p:nvSpPr>
            <p:spPr>
              <a:xfrm>
                <a:off x="919740" y="5984550"/>
                <a:ext cx="3930482" cy="68839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r>
                  <a:rPr lang="hr-HR" sz="1800" dirty="0"/>
                  <a:t>d[k]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r-HR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r-HR" sz="18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hr-HR" sz="1800" dirty="0"/>
                  <a:t> = max{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r-HR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r-HR" sz="18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hr-HR" sz="1800" dirty="0"/>
                  <a:t> + 1}, k = i+1</a:t>
                </a:r>
              </a:p>
              <a:p>
                <a:r>
                  <a:rPr lang="hr-HR" dirty="0"/>
                  <a:t>RJEŠENJE: </a:t>
                </a:r>
                <a:r>
                  <a:rPr lang="hr-HR" dirty="0" err="1"/>
                  <a:t>max</a:t>
                </a:r>
                <a:r>
                  <a:rPr lang="hr-HR" dirty="0"/>
                  <a:t> {d[k]; k=1,…,n} = 3</a:t>
                </a:r>
              </a:p>
            </p:txBody>
          </p:sp>
        </mc:Choice>
        <mc:Fallback xmlns="">
          <p:sp>
            <p:nvSpPr>
              <p:cNvPr id="34" name="TekstniOkvir 33">
                <a:extLst>
                  <a:ext uri="{FF2B5EF4-FFF2-40B4-BE49-F238E27FC236}">
                    <a16:creationId xmlns:a16="http://schemas.microsoft.com/office/drawing/2014/main" id="{A60FFF5D-CB52-F687-6E25-52C1D5465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40" y="5984550"/>
                <a:ext cx="3930482" cy="688394"/>
              </a:xfrm>
              <a:prstGeom prst="rect">
                <a:avLst/>
              </a:prstGeom>
              <a:blipFill>
                <a:blip r:embed="rId9"/>
                <a:stretch>
                  <a:fillRect l="-154" t="-1724" b="-11207"/>
                </a:stretch>
              </a:blipFill>
              <a:ln/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89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redložak s okomitim i vodoravnim motivima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3172_TF03460606" id="{E18CEB5F-164F-43A6-859D-3BD4332250BD}" vid="{7DFAF424-8D99-44A5-B49D-8EEECAA551D8}"/>
    </a:ext>
  </a:extLst>
</a:theme>
</file>

<file path=ppt/theme/theme2.xml><?xml version="1.0" encoding="utf-8"?>
<a:theme xmlns:a="http://schemas.openxmlformats.org/drawingml/2006/main" name="Tema sustava Offic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sustava Offic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Slajdovi s okomitim i vodoravnim motivima</Template>
  <TotalTime>949</TotalTime>
  <Words>2144</Words>
  <Application>Microsoft Office PowerPoint</Application>
  <PresentationFormat>Prilagođeno</PresentationFormat>
  <Paragraphs>314</Paragraphs>
  <Slides>21</Slides>
  <Notes>5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21</vt:i4>
      </vt:variant>
    </vt:vector>
  </HeadingPairs>
  <TitlesOfParts>
    <vt:vector size="28" baseType="lpstr">
      <vt:lpstr>굴림</vt:lpstr>
      <vt:lpstr>Arial</vt:lpstr>
      <vt:lpstr>Calibri</vt:lpstr>
      <vt:lpstr>Cambria Math</vt:lpstr>
      <vt:lpstr>Century Gothic</vt:lpstr>
      <vt:lpstr>Times New Roman</vt:lpstr>
      <vt:lpstr>Predložak s okomitim i vodoravnim motivima</vt:lpstr>
      <vt:lpstr>PROBLEM IZABIRA AKTIVNOSTI Dinamičko programiranje i pohlepni pristup</vt:lpstr>
      <vt:lpstr>SADRŽAJ</vt:lpstr>
      <vt:lpstr>1. OPIS PROBLEMA IZABIRA AKTIVNOSTI</vt:lpstr>
      <vt:lpstr>2. DINAMIČKO PROGRAMIRANJE  – princip optimalnosti</vt:lpstr>
      <vt:lpstr>Princip optimalnosti - nastavak</vt:lpstr>
      <vt:lpstr>DINAMIČKO PROGRAMIRANJE – Implementacija</vt:lpstr>
      <vt:lpstr>ZA LAKŠE RAZUMIJEVANJE uz pretp. Aktivnosti sortirane po  vremenima završetka UZLAZNO</vt:lpstr>
      <vt:lpstr>PowerPoint prezentacija</vt:lpstr>
      <vt:lpstr>DINAMIČKO PROGRAMIRANJE  - Implementacija</vt:lpstr>
      <vt:lpstr>DINAMIČKO PROGRAMIRANJE  - teorijska analiza složenosti</vt:lpstr>
      <vt:lpstr>POHLEPNI PRISTUP – prva odluka a_(k )</vt:lpstr>
      <vt:lpstr>PowerPoint prezentacija</vt:lpstr>
      <vt:lpstr>PowerPoint prezentacija</vt:lpstr>
      <vt:lpstr>PowerPoint prezentacija</vt:lpstr>
      <vt:lpstr>POHLEPNI PRISTUP  – Implementacija i teorijska složenost</vt:lpstr>
      <vt:lpstr>EMPIRIJSKA ANALIZA </vt:lpstr>
      <vt:lpstr>USPOREDBA DINAMIČKO PROG I POHLEPNI</vt:lpstr>
      <vt:lpstr>Za broj aktivnosti n=10, …, 10 000</vt:lpstr>
      <vt:lpstr>ZAKLJUČAK</vt:lpstr>
      <vt:lpstr>LITERATURA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IZABIRA AKTIVNOSTI Dinamičko programiranje i pohlepni pristup</dc:title>
  <dc:creator>Petra Salaj</dc:creator>
  <cp:lastModifiedBy>Petra Salaj</cp:lastModifiedBy>
  <cp:revision>44</cp:revision>
  <dcterms:created xsi:type="dcterms:W3CDTF">2023-11-25T13:52:05Z</dcterms:created>
  <dcterms:modified xsi:type="dcterms:W3CDTF">2023-11-27T11:38:44Z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