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261" r:id="rId3"/>
    <p:sldId id="279" r:id="rId4"/>
    <p:sldId id="284" r:id="rId5"/>
    <p:sldId id="278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81" r:id="rId18"/>
    <p:sldId id="282" r:id="rId19"/>
    <p:sldId id="283" r:id="rId20"/>
    <p:sldId id="280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Platforma" id="{4AB9CEDC-582A-45A8-B081-DCA9C81CE3A4}">
          <p14:sldIdLst>
            <p14:sldId id="279"/>
            <p14:sldId id="284"/>
          </p14:sldIdLst>
        </p14:section>
        <p14:section name="jazy c#" id="{95250048-6C11-4051-A114-82378B0D1E73}">
          <p14:sldIdLst>
            <p14:sldId id="278"/>
            <p14:sldId id="285"/>
            <p14:sldId id="287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.NET core Knihovny" id="{A90CCB4D-62F7-45B2-8BD4-70C86AD1CB5C}">
          <p14:sldIdLst>
            <p14:sldId id="281"/>
            <p14:sldId id="282"/>
            <p14:sldId id="283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5930" autoAdjust="0"/>
  </p:normalViewPr>
  <p:slideViewPr>
    <p:cSldViewPr>
      <p:cViewPr varScale="1">
        <p:scale>
          <a:sx n="114" d="100"/>
          <a:sy n="114" d="100"/>
        </p:scale>
        <p:origin x="-16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nhforge.org/doc/nh/en/index.html" TargetMode="External"/><Relationship Id="rId3" Type="http://schemas.openxmlformats.org/officeDocument/2006/relationships/tags" Target="../tags/tag12.xml"/><Relationship Id="rId7" Type="http://schemas.openxmlformats.org/officeDocument/2006/relationships/hyperlink" Target="http://msdn.microsoft.com/en-us/library/k8xx4k69(v=vs.71).aspx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www.springframework.net/doc-latest/reference/html/object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b="1" dirty="0" smtClean="0"/>
              <a:t>&gt;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chceme použít </a:t>
            </a:r>
            <a:r>
              <a:rPr lang="cs-CZ" dirty="0" err="1" smtClean="0"/>
              <a:t>null</a:t>
            </a:r>
            <a:r>
              <a:rPr lang="cs-CZ" dirty="0" smtClean="0"/>
              <a:t> u referenčních typů</a:t>
            </a:r>
          </a:p>
          <a:p>
            <a:pPr marL="514350" indent="-457200" fontAlgn="base"/>
            <a:r>
              <a:rPr lang="cs-CZ" dirty="0" err="1" smtClean="0"/>
              <a:t>int</a:t>
            </a:r>
            <a:r>
              <a:rPr lang="cs-CZ" dirty="0" smtClean="0"/>
              <a:t>? </a:t>
            </a:r>
            <a:r>
              <a:rPr lang="cs-CZ" dirty="0" err="1" smtClean="0"/>
              <a:t>promena</a:t>
            </a:r>
            <a:r>
              <a:rPr lang="cs-CZ" dirty="0" smtClean="0"/>
              <a:t> = </a:t>
            </a:r>
            <a:r>
              <a:rPr lang="cs-CZ" dirty="0" err="1" smtClean="0"/>
              <a:t>null</a:t>
            </a:r>
            <a:r>
              <a:rPr lang="cs-CZ" dirty="0" smtClean="0"/>
              <a:t>; // doporučovaný zápis</a:t>
            </a:r>
          </a:p>
          <a:p>
            <a:pPr marL="514350" indent="-457200" fontAlgn="base"/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 </a:t>
            </a:r>
            <a:r>
              <a:rPr lang="cs-CZ" dirty="0" err="1"/>
              <a:t>promena</a:t>
            </a:r>
            <a:r>
              <a:rPr lang="cs-CZ" dirty="0"/>
              <a:t> = </a:t>
            </a:r>
            <a:r>
              <a:rPr lang="cs-CZ" dirty="0" err="1"/>
              <a:t>null</a:t>
            </a:r>
            <a:r>
              <a:rPr lang="cs-CZ" dirty="0" smtClean="0"/>
              <a:t>; </a:t>
            </a:r>
          </a:p>
          <a:p>
            <a:pPr marL="514350" indent="-457200" fontAlgn="base"/>
            <a:r>
              <a:rPr lang="en-US" b="1" dirty="0" smtClean="0"/>
              <a:t>??</a:t>
            </a:r>
            <a:r>
              <a:rPr lang="en-US" dirty="0" smtClean="0"/>
              <a:t> Operator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b="1" dirty="0" err="1" smtClean="0"/>
              <a:t>TestNullable</a:t>
            </a:r>
            <a:r>
              <a:rPr lang="cs-CZ" b="1" dirty="0" smtClean="0"/>
              <a:t>.</a:t>
            </a:r>
            <a:r>
              <a:rPr lang="cs-CZ" b="1" dirty="0" err="1" smtClean="0"/>
              <a:t>cs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817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I</a:t>
            </a:r>
            <a:r>
              <a:rPr lang="en-US" dirty="0" err="1" smtClean="0"/>
              <a:t>mplementace</a:t>
            </a:r>
            <a:r>
              <a:rPr lang="en-US" dirty="0" smtClean="0"/>
              <a:t> </a:t>
            </a:r>
            <a:r>
              <a:rPr lang="en-US" dirty="0" err="1" smtClean="0"/>
              <a:t>rozhrani</a:t>
            </a:r>
            <a:r>
              <a:rPr lang="cs-CZ" dirty="0" smtClean="0"/>
              <a:t> + static </a:t>
            </a:r>
            <a:r>
              <a:rPr lang="cs-CZ" dirty="0" err="1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Stejný jako v </a:t>
            </a:r>
            <a:r>
              <a:rPr lang="cs-CZ" dirty="0" err="1" smtClean="0"/>
              <a:t>javy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plus</a:t>
            </a:r>
            <a:r>
              <a:rPr lang="cs-CZ" b="1" dirty="0" smtClean="0"/>
              <a:t> </a:t>
            </a:r>
            <a:r>
              <a:rPr lang="en-US" dirty="0" err="1" smtClean="0"/>
              <a:t>explicitni</a:t>
            </a:r>
            <a:r>
              <a:rPr lang="en-US" dirty="0" smtClean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 smtClean="0"/>
              <a:t>rozhrani</a:t>
            </a:r>
            <a:endParaRPr lang="cs-CZ" dirty="0" smtClean="0"/>
          </a:p>
          <a:p>
            <a:pPr marL="514350" indent="-457200" fontAlgn="base"/>
            <a:endParaRPr lang="cs-CZ" b="1" dirty="0" smtClean="0"/>
          </a:p>
          <a:p>
            <a:pPr marL="514350" indent="-457200" fontAlgn="base"/>
            <a:r>
              <a:rPr lang="cs-CZ" b="1" dirty="0" smtClean="0"/>
              <a:t>static </a:t>
            </a:r>
            <a:r>
              <a:rPr lang="cs-CZ" b="1" dirty="0" err="1" smtClean="0"/>
              <a:t>class</a:t>
            </a:r>
            <a:r>
              <a:rPr lang="cs-CZ" b="1" dirty="0" smtClean="0"/>
              <a:t> </a:t>
            </a:r>
            <a:r>
              <a:rPr lang="cs-CZ" dirty="0" smtClean="0">
                <a:solidFill>
                  <a:srgbClr val="C00000"/>
                </a:solidFill>
              </a:rPr>
              <a:t>není to samé co v </a:t>
            </a:r>
            <a:r>
              <a:rPr lang="cs-CZ" dirty="0" err="1" smtClean="0">
                <a:solidFill>
                  <a:srgbClr val="C00000"/>
                </a:solidFill>
              </a:rPr>
              <a:t>javě</a:t>
            </a:r>
            <a:r>
              <a:rPr lang="cs-CZ" dirty="0" smtClean="0">
                <a:solidFill>
                  <a:srgbClr val="C00000"/>
                </a:solidFill>
              </a:rPr>
              <a:t>! </a:t>
            </a:r>
            <a:r>
              <a:rPr lang="cs-CZ" dirty="0" smtClean="0"/>
              <a:t>Příklad i se statickou metodou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>
                <a:solidFill>
                  <a:srgbClr val="C00000"/>
                </a:solidFill>
              </a:rPr>
              <a:t>pozor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cs-CZ" dirty="0" smtClean="0">
                <a:solidFill>
                  <a:srgbClr val="C00000"/>
                </a:solidFill>
              </a:rPr>
              <a:t>na </a:t>
            </a:r>
            <a:r>
              <a:rPr lang="cs-CZ" dirty="0" err="1" smtClean="0">
                <a:solidFill>
                  <a:srgbClr val="C00000"/>
                </a:solidFill>
              </a:rPr>
              <a:t>chovani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NullReferenceException</a:t>
            </a:r>
            <a:endParaRPr lang="en-US" dirty="0">
              <a:solidFill>
                <a:srgbClr val="C00000"/>
              </a:solidFill>
            </a:endParaRPr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399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Generiky</a:t>
            </a:r>
            <a:r>
              <a:rPr lang="en-US" dirty="0"/>
              <a:t>, kovariance a kontravariance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712968" cy="4297363"/>
          </a:xfrm>
        </p:spPr>
        <p:txBody>
          <a:bodyPr>
            <a:normAutofit fontScale="92500" lnSpcReduction="20000"/>
          </a:bodyPr>
          <a:lstStyle/>
          <a:p>
            <a:pPr marL="514350" indent="-457200" fontAlgn="base"/>
            <a:r>
              <a:rPr lang="cs-CZ" dirty="0" smtClean="0"/>
              <a:t>Uchovává se typ </a:t>
            </a:r>
            <a:r>
              <a:rPr lang="cs-CZ" dirty="0" err="1" smtClean="0"/>
              <a:t>generiky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interface </a:t>
            </a:r>
            <a:r>
              <a:rPr lang="cs-CZ" dirty="0" err="1" smtClean="0"/>
              <a:t>IEnumerable</a:t>
            </a:r>
            <a:r>
              <a:rPr lang="cs-CZ" dirty="0" smtClean="0"/>
              <a:t>&lt;</a:t>
            </a:r>
            <a:r>
              <a:rPr lang="cs-CZ" dirty="0" err="1" smtClean="0"/>
              <a:t>out</a:t>
            </a:r>
            <a:r>
              <a:rPr lang="cs-CZ" dirty="0" smtClean="0"/>
              <a:t> T&gt; { }</a:t>
            </a:r>
          </a:p>
          <a:p>
            <a:pPr marL="514350" indent="-457200" fontAlgn="base"/>
            <a:r>
              <a:rPr lang="cs-CZ" dirty="0" err="1" smtClean="0"/>
              <a:t>IEnumerable</a:t>
            </a:r>
            <a:r>
              <a:rPr lang="cs-CZ" dirty="0" smtClean="0"/>
              <a:t>&lt;</a:t>
            </a:r>
            <a:r>
              <a:rPr lang="cs-CZ" dirty="0" err="1" smtClean="0"/>
              <a:t>AbstractPerson</a:t>
            </a:r>
            <a:r>
              <a:rPr lang="cs-CZ" dirty="0" smtClean="0"/>
              <a:t>&gt; p = </a:t>
            </a:r>
            <a:r>
              <a:rPr lang="cs-CZ" dirty="0" err="1" smtClean="0"/>
              <a:t>new</a:t>
            </a:r>
            <a:r>
              <a:rPr lang="cs-CZ" dirty="0" smtClean="0"/>
              <a:t> List&lt;Person&gt;();</a:t>
            </a:r>
          </a:p>
          <a:p>
            <a:pPr marL="514350" indent="-457200" fontAlgn="base"/>
            <a:r>
              <a:rPr lang="en-US" dirty="0" smtClean="0"/>
              <a:t>interface </a:t>
            </a:r>
            <a:r>
              <a:rPr lang="en-US" dirty="0" err="1"/>
              <a:t>IComparer</a:t>
            </a:r>
            <a:r>
              <a:rPr lang="en-US" dirty="0"/>
              <a:t>&lt;</a:t>
            </a:r>
            <a:r>
              <a:rPr lang="en-US" dirty="0"/>
              <a:t>in</a:t>
            </a:r>
            <a:r>
              <a:rPr lang="en-US" dirty="0"/>
              <a:t> T</a:t>
            </a:r>
            <a:r>
              <a:rPr lang="en-US" dirty="0" smtClean="0"/>
              <a:t>&gt;</a:t>
            </a:r>
            <a:r>
              <a:rPr lang="cs-CZ" dirty="0" smtClean="0"/>
              <a:t> {}</a:t>
            </a:r>
          </a:p>
          <a:p>
            <a:pPr marL="514350" indent="-457200" fontAlgn="base"/>
            <a:r>
              <a:rPr lang="en-US" dirty="0"/>
              <a:t>Compare(Shape a, Shape b) </a:t>
            </a:r>
            <a:r>
              <a:rPr lang="cs-CZ" dirty="0" smtClean="0"/>
              <a:t>kde </a:t>
            </a:r>
            <a:r>
              <a:rPr lang="en-US" dirty="0" smtClean="0"/>
              <a:t>Circle</a:t>
            </a:r>
            <a:r>
              <a:rPr lang="cs-CZ" dirty="0" smtClean="0"/>
              <a:t> : </a:t>
            </a:r>
            <a:r>
              <a:rPr lang="cs-CZ" dirty="0" err="1" smtClean="0"/>
              <a:t>Shape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new </a:t>
            </a:r>
            <a:r>
              <a:rPr lang="en-US" dirty="0" err="1"/>
              <a:t>SortedSet</a:t>
            </a:r>
            <a:r>
              <a:rPr lang="en-US" dirty="0"/>
              <a:t>&lt;Circle</a:t>
            </a:r>
            <a:r>
              <a:rPr lang="en-US" dirty="0" smtClean="0"/>
              <a:t>&gt;(new</a:t>
            </a:r>
            <a:r>
              <a:rPr lang="cs-CZ" dirty="0" smtClean="0"/>
              <a:t> </a:t>
            </a:r>
            <a:r>
              <a:rPr lang="en-US" dirty="0" err="1" smtClean="0"/>
              <a:t>ShapeAreaComparer</a:t>
            </a:r>
            <a:r>
              <a:rPr lang="en-US" dirty="0"/>
              <a:t>())</a:t>
            </a:r>
            <a:r>
              <a:rPr lang="en-US" b="1" dirty="0"/>
              <a:t/>
            </a:r>
            <a:br>
              <a:rPr lang="en-US" b="1" dirty="0"/>
            </a:br>
            <a:endParaRPr lang="cs-CZ" b="1" dirty="0" smtClean="0"/>
          </a:p>
          <a:p>
            <a:pPr marL="514350" indent="-457200" fontAlgn="base"/>
            <a:r>
              <a:rPr lang="cs-CZ" dirty="0" smtClean="0"/>
              <a:t>Klíčová slova </a:t>
            </a:r>
            <a:r>
              <a:rPr lang="cs-CZ" b="1" dirty="0" err="1" smtClean="0"/>
              <a:t>where</a:t>
            </a:r>
            <a:r>
              <a:rPr lang="cs-CZ" dirty="0" smtClean="0"/>
              <a:t>, </a:t>
            </a:r>
            <a:r>
              <a:rPr lang="cs-CZ" b="1" dirty="0" smtClean="0"/>
              <a:t>:</a:t>
            </a:r>
            <a:r>
              <a:rPr lang="cs-CZ" dirty="0" smtClean="0"/>
              <a:t>, </a:t>
            </a:r>
            <a:r>
              <a:rPr lang="cs-CZ" b="1" dirty="0" err="1" smtClean="0"/>
              <a:t>new</a:t>
            </a:r>
            <a:r>
              <a:rPr lang="cs-CZ" b="1" dirty="0" smtClean="0"/>
              <a:t>()</a:t>
            </a:r>
            <a:r>
              <a:rPr lang="cs-CZ" dirty="0" smtClean="0"/>
              <a:t>,</a:t>
            </a:r>
            <a:r>
              <a:rPr lang="cs-CZ" b="1" dirty="0" smtClean="0"/>
              <a:t> </a:t>
            </a:r>
            <a:r>
              <a:rPr lang="cs-CZ" b="1" dirty="0" err="1" smtClean="0"/>
              <a:t>struct</a:t>
            </a:r>
            <a:r>
              <a:rPr lang="cs-CZ" dirty="0" smtClean="0"/>
              <a:t>,</a:t>
            </a:r>
            <a:r>
              <a:rPr lang="cs-CZ" b="1" dirty="0" smtClean="0"/>
              <a:t> </a:t>
            </a:r>
            <a:r>
              <a:rPr lang="cs-CZ" b="1" dirty="0" err="1" smtClean="0"/>
              <a:t>class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5495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E</a:t>
            </a:r>
            <a:r>
              <a:rPr lang="en-US" dirty="0" err="1" smtClean="0"/>
              <a:t>venty</a:t>
            </a:r>
            <a:r>
              <a:rPr lang="en-US" dirty="0" smtClean="0"/>
              <a:t> </a:t>
            </a:r>
            <a:r>
              <a:rPr lang="en-US" dirty="0" err="1" smtClean="0"/>
              <a:t>delagaty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/>
              <a:t>closure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dopsat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512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</a:t>
            </a:r>
            <a:r>
              <a:rPr lang="en-US" dirty="0" err="1" smtClean="0"/>
              <a:t>estruktur</a:t>
            </a:r>
            <a:r>
              <a:rPr lang="en-US" dirty="0"/>
              <a:t>, using a IDispose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dopsat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292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yield </a:t>
            </a:r>
            <a:r>
              <a:rPr lang="en-US" b="1" dirty="0"/>
              <a:t>return</a:t>
            </a:r>
            <a:r>
              <a:rPr lang="en-US" dirty="0"/>
              <a:t> a </a:t>
            </a:r>
            <a:r>
              <a:rPr lang="en-US" b="1" dirty="0"/>
              <a:t>yield break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dopsat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2883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dopsat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8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==</a:t>
            </a:r>
            <a:endParaRPr lang="cs-CZ" b="1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r>
              <a:rPr lang="cs-CZ" dirty="0" smtClean="0"/>
              <a:t>Do kolekce lze </a:t>
            </a:r>
            <a:r>
              <a:rPr lang="cs-CZ" dirty="0" err="1" smtClean="0"/>
              <a:t>vkladat</a:t>
            </a:r>
            <a:r>
              <a:rPr lang="cs-CZ" dirty="0" smtClean="0"/>
              <a:t> </a:t>
            </a:r>
            <a:r>
              <a:rPr lang="cs-CZ" dirty="0" err="1" smtClean="0"/>
              <a:t>struct</a:t>
            </a:r>
            <a:r>
              <a:rPr lang="cs-CZ" dirty="0" smtClean="0"/>
              <a:t> tzn. </a:t>
            </a:r>
            <a:r>
              <a:rPr lang="cs-CZ" dirty="0" err="1" smtClean="0"/>
              <a:t>int</a:t>
            </a:r>
            <a:r>
              <a:rPr lang="cs-CZ" dirty="0" smtClean="0"/>
              <a:t> apod.</a:t>
            </a:r>
          </a:p>
          <a:p>
            <a:pPr fontAlgn="base"/>
            <a:r>
              <a:rPr lang="cs-CZ" dirty="0" smtClean="0"/>
              <a:t>Lze použít </a:t>
            </a:r>
            <a:r>
              <a:rPr lang="cs-CZ" dirty="0" err="1" smtClean="0"/>
              <a:t>instanceof</a:t>
            </a:r>
            <a:r>
              <a:rPr lang="cs-CZ" dirty="0" smtClean="0"/>
              <a:t> T</a:t>
            </a:r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dirty="0" smtClean="0"/>
              <a:t>mstv.cz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</a:t>
            </a:r>
            <a:r>
              <a:rPr lang="cs-CZ" dirty="0" smtClean="0"/>
              <a:t>zkratky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cs-CZ" dirty="0" smtClean="0"/>
              <a:t>C</a:t>
            </a:r>
            <a:r>
              <a:rPr lang="en-US" b="1" dirty="0" smtClean="0"/>
              <a:t>IL </a:t>
            </a:r>
            <a:r>
              <a:rPr lang="en-US" dirty="0" smtClean="0"/>
              <a:t>(</a:t>
            </a:r>
            <a:r>
              <a:rPr lang="cs-CZ" dirty="0" err="1" smtClean="0"/>
              <a:t>Common</a:t>
            </a:r>
            <a:r>
              <a:rPr lang="cs-CZ" dirty="0" smtClean="0"/>
              <a:t> </a:t>
            </a:r>
            <a:r>
              <a:rPr lang="en-US" dirty="0" smtClean="0"/>
              <a:t>Intermediate </a:t>
            </a:r>
            <a:r>
              <a:rPr lang="en-US" dirty="0"/>
              <a:t>Language</a:t>
            </a:r>
            <a:r>
              <a:rPr lang="en-US" dirty="0" smtClean="0"/>
              <a:t>)</a:t>
            </a:r>
            <a:r>
              <a:rPr lang="cs-CZ" dirty="0" smtClean="0"/>
              <a:t> někdy jenom IL</a:t>
            </a:r>
            <a:r>
              <a:rPr lang="en-US" dirty="0" smtClean="0"/>
              <a:t> == </a:t>
            </a:r>
            <a:r>
              <a:rPr lang="en-US" dirty="0"/>
              <a:t>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</a:t>
            </a:r>
            <a:r>
              <a:rPr lang="en-US" dirty="0" smtClean="0"/>
              <a:t>== </a:t>
            </a:r>
            <a:r>
              <a:rPr lang="en-US" dirty="0"/>
              <a:t>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</a:t>
            </a:r>
            <a:r>
              <a:rPr lang="en-US" dirty="0" smtClean="0"/>
              <a:t>)</a:t>
            </a:r>
            <a:endParaRPr lang="cs-CZ" dirty="0" smtClean="0"/>
          </a:p>
          <a:p>
            <a:pPr fontAlgn="base"/>
            <a:r>
              <a:rPr lang="cs-CZ" b="1" dirty="0" smtClean="0"/>
              <a:t>ASP </a:t>
            </a:r>
            <a:r>
              <a:rPr lang="cs-CZ" dirty="0" smtClean="0"/>
              <a:t>(</a:t>
            </a:r>
            <a:r>
              <a:rPr lang="cs-CZ" dirty="0" err="1" smtClean="0"/>
              <a:t>Active</a:t>
            </a:r>
            <a:r>
              <a:rPr lang="cs-CZ" dirty="0" smtClean="0"/>
              <a:t> server </a:t>
            </a:r>
            <a:r>
              <a:rPr lang="cs-CZ" dirty="0" err="1" smtClean="0"/>
              <a:t>pages</a:t>
            </a:r>
            <a:r>
              <a:rPr lang="cs-CZ" dirty="0" smtClean="0"/>
              <a:t>) == JSP</a:t>
            </a:r>
            <a:r>
              <a:rPr lang="cs-CZ" b="1" dirty="0" smtClean="0"/>
              <a:t> , ASP.NET, ASP.NET MVC</a:t>
            </a:r>
          </a:p>
          <a:p>
            <a:pPr fontAlgn="base"/>
            <a:r>
              <a:rPr lang="cs-CZ" b="1" dirty="0" smtClean="0"/>
              <a:t>WPF</a:t>
            </a:r>
            <a:r>
              <a:rPr lang="cs-CZ" dirty="0" smtClean="0"/>
              <a:t> (</a:t>
            </a:r>
            <a:r>
              <a:rPr lang="en-US" dirty="0"/>
              <a:t>Windows Presentation Foundation</a:t>
            </a:r>
            <a:r>
              <a:rPr lang="cs-CZ" dirty="0" smtClean="0"/>
              <a:t>) klientské </a:t>
            </a:r>
            <a:r>
              <a:rPr lang="cs-CZ" dirty="0" err="1" smtClean="0"/>
              <a:t>app</a:t>
            </a:r>
            <a:endParaRPr lang="cs-CZ" dirty="0" smtClean="0"/>
          </a:p>
          <a:p>
            <a:pPr fontAlgn="base"/>
            <a:r>
              <a:rPr lang="cs-CZ" b="1" dirty="0" smtClean="0"/>
              <a:t>WCF </a:t>
            </a:r>
            <a:r>
              <a:rPr lang="cs-CZ" dirty="0" smtClean="0"/>
              <a:t>(</a:t>
            </a:r>
            <a:r>
              <a:rPr lang="en-US" dirty="0"/>
              <a:t>Windows Communication Foundation</a:t>
            </a:r>
            <a:r>
              <a:rPr lang="cs-CZ" dirty="0" smtClean="0"/>
              <a:t>)  = SOA</a:t>
            </a:r>
          </a:p>
          <a:p>
            <a:pPr fontAlgn="base"/>
            <a:r>
              <a:rPr lang="cs-CZ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Silverlight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podmnozina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.NET pro RIA aplikace jako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flash</a:t>
            </a:r>
            <a:endParaRPr lang="cs-CZ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r>
              <a:rPr lang="cs-CZ" b="1" dirty="0">
                <a:solidFill>
                  <a:srgbClr val="C00000"/>
                </a:solidFill>
              </a:rPr>
              <a:t>GAC</a:t>
            </a:r>
            <a:r>
              <a:rPr lang="cs-CZ" dirty="0">
                <a:solidFill>
                  <a:srgbClr val="C00000"/>
                </a:solidFill>
              </a:rPr>
              <a:t> (</a:t>
            </a:r>
            <a:r>
              <a:rPr lang="en-US" dirty="0">
                <a:solidFill>
                  <a:srgbClr val="C00000"/>
                </a:solidFill>
              </a:rPr>
              <a:t>Global Assembly Cache</a:t>
            </a:r>
            <a:r>
              <a:rPr lang="cs-CZ" dirty="0">
                <a:solidFill>
                  <a:srgbClr val="C00000"/>
                </a:solidFill>
              </a:rPr>
              <a:t>) – </a:t>
            </a:r>
            <a:r>
              <a:rPr lang="cs-CZ" dirty="0" err="1">
                <a:solidFill>
                  <a:srgbClr val="C00000"/>
                </a:solidFill>
              </a:rPr>
              <a:t>repository</a:t>
            </a:r>
            <a:r>
              <a:rPr lang="cs-CZ" dirty="0">
                <a:solidFill>
                  <a:srgbClr val="C00000"/>
                </a:solidFill>
              </a:rPr>
              <a:t> knihoven</a:t>
            </a:r>
          </a:p>
          <a:p>
            <a:pPr fontAlgn="base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sz="3200" b="1" dirty="0" smtClean="0"/>
              <a:t>Version</a:t>
            </a:r>
            <a:r>
              <a:rPr lang="en-US" sz="3200" dirty="0" smtClean="0"/>
              <a:t>=10.0.0.0</a:t>
            </a:r>
            <a:r>
              <a:rPr lang="en-US" sz="3200" dirty="0"/>
              <a:t>, </a:t>
            </a:r>
            <a:r>
              <a:rPr lang="en-US" sz="3200" b="1" dirty="0"/>
              <a:t>Culture</a:t>
            </a:r>
            <a:r>
              <a:rPr lang="en-US" sz="3200" dirty="0"/>
              <a:t>=neutral (x86 </a:t>
            </a:r>
            <a:r>
              <a:rPr lang="en-US" sz="3200" dirty="0" err="1"/>
              <a:t>nebo</a:t>
            </a:r>
            <a:r>
              <a:rPr lang="en-US" sz="3200" dirty="0"/>
              <a:t> x64), </a:t>
            </a:r>
            <a:r>
              <a:rPr lang="en-US" sz="3200" b="1" dirty="0" err="1" smtClean="0"/>
              <a:t>PublicKeyToken</a:t>
            </a:r>
            <a:r>
              <a:rPr lang="en-US" sz="3200" b="1" dirty="0" smtClean="0"/>
              <a:t>=</a:t>
            </a:r>
            <a:r>
              <a:rPr lang="en-US" sz="3200" dirty="0" smtClean="0"/>
              <a:t>hash</a:t>
            </a:r>
            <a:r>
              <a:rPr lang="cs-CZ" sz="3200" dirty="0" smtClean="0"/>
              <a:t> </a:t>
            </a:r>
            <a:r>
              <a:rPr lang="cs-CZ" sz="3200" dirty="0" err="1" smtClean="0"/>
              <a:t>cislo</a:t>
            </a:r>
            <a:endParaRPr lang="cs-CZ" sz="3200" dirty="0" smtClean="0"/>
          </a:p>
          <a:p>
            <a:pPr lvl="1" fontAlgn="base"/>
            <a:r>
              <a:rPr lang="en-US" sz="3200" b="1" dirty="0" smtClean="0"/>
              <a:t>Weakly </a:t>
            </a:r>
            <a:r>
              <a:rPr lang="en-US" sz="3200" b="1" dirty="0"/>
              <a:t>Named Assemblies </a:t>
            </a:r>
            <a:r>
              <a:rPr lang="en-US" sz="3200" dirty="0"/>
              <a:t>a</a:t>
            </a:r>
            <a:r>
              <a:rPr lang="en-US" sz="3200" b="1" dirty="0"/>
              <a:t> Strongly Named Assemblies - </a:t>
            </a:r>
            <a:r>
              <a:rPr lang="en-US" sz="3200" b="1" dirty="0" err="1"/>
              <a:t>podepsaný</a:t>
            </a:r>
            <a:r>
              <a:rPr lang="en-US" sz="3200" b="1" dirty="0"/>
              <a:t> </a:t>
            </a:r>
            <a:r>
              <a:rPr lang="en-US" sz="3200" b="1" dirty="0" err="1"/>
              <a:t>lze</a:t>
            </a:r>
            <a:r>
              <a:rPr lang="en-US" sz="3200" b="1" dirty="0"/>
              <a:t> </a:t>
            </a:r>
            <a:r>
              <a:rPr lang="en-US" sz="3200" b="1" dirty="0" err="1"/>
              <a:t>zadat</a:t>
            </a:r>
            <a:r>
              <a:rPr lang="en-US" sz="3200" b="1" dirty="0"/>
              <a:t> do GAC </a:t>
            </a:r>
            <a:r>
              <a:rPr lang="en-US" sz="3200" dirty="0"/>
              <a:t>(c:\Windows\Microsoft.NET\assembly\GAC_MSIL</a:t>
            </a:r>
            <a:r>
              <a:rPr lang="en-US" sz="3200" b="1" dirty="0"/>
              <a:t> </a:t>
            </a:r>
            <a:r>
              <a:rPr lang="en-US" sz="3200" b="1" dirty="0" err="1"/>
              <a:t>či</a:t>
            </a:r>
            <a:r>
              <a:rPr lang="en-US" sz="3200" b="1" dirty="0"/>
              <a:t> </a:t>
            </a:r>
            <a:r>
              <a:rPr lang="en-US" sz="3200" dirty="0"/>
              <a:t>GAC_32, GAC_64</a:t>
            </a:r>
            <a:r>
              <a:rPr lang="en-US" sz="3200" dirty="0" smtClean="0"/>
              <a:t>)</a:t>
            </a:r>
            <a:endParaRPr lang="en-US" sz="3200" dirty="0"/>
          </a:p>
          <a:p>
            <a:pPr lvl="1" fontAlgn="base"/>
            <a:r>
              <a:rPr lang="en-US" sz="3200" dirty="0" err="1">
                <a:solidFill>
                  <a:srgbClr val="FF0000"/>
                </a:solidFill>
              </a:rPr>
              <a:t>Pozor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 err="1">
                <a:solidFill>
                  <a:srgbClr val="FF0000"/>
                </a:solidFill>
              </a:rPr>
              <a:t>pokud</a:t>
            </a:r>
            <a:r>
              <a:rPr lang="en-US" sz="3200" dirty="0">
                <a:solidFill>
                  <a:srgbClr val="FF0000"/>
                </a:solidFill>
              </a:rPr>
              <a:t> je </a:t>
            </a:r>
            <a:r>
              <a:rPr lang="en-US" sz="3200" dirty="0" err="1">
                <a:solidFill>
                  <a:srgbClr val="FF0000"/>
                </a:solidFill>
              </a:rPr>
              <a:t>závislost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cs-CZ" sz="3200" dirty="0" smtClean="0">
                <a:solidFill>
                  <a:srgbClr val="FF0000"/>
                </a:solidFill>
              </a:rPr>
              <a:t>na </a:t>
            </a:r>
            <a:r>
              <a:rPr lang="cs-CZ" sz="3200" dirty="0" err="1" smtClean="0">
                <a:solidFill>
                  <a:srgbClr val="FF0000"/>
                </a:solidFill>
              </a:rPr>
              <a:t>dll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Specific Version = true</a:t>
            </a:r>
            <a:r>
              <a:rPr lang="en-US" sz="3200" dirty="0">
                <a:solidFill>
                  <a:srgbClr val="FF0000"/>
                </a:solidFill>
              </a:rPr>
              <a:t> v runtime .NET </a:t>
            </a:r>
            <a:r>
              <a:rPr lang="en-US" sz="3200" dirty="0" err="1">
                <a:solidFill>
                  <a:srgbClr val="FF0000"/>
                </a:solidFill>
              </a:rPr>
              <a:t>nejdriv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hleda</a:t>
            </a:r>
            <a:r>
              <a:rPr lang="en-US" sz="3200" dirty="0">
                <a:solidFill>
                  <a:srgbClr val="FF0000"/>
                </a:solidFill>
              </a:rPr>
              <a:t> v </a:t>
            </a:r>
            <a:r>
              <a:rPr lang="en-US" sz="3200" b="1" dirty="0">
                <a:solidFill>
                  <a:srgbClr val="FF0000"/>
                </a:solidFill>
              </a:rPr>
              <a:t>GAC</a:t>
            </a:r>
            <a:r>
              <a:rPr lang="en-US" sz="3200" dirty="0">
                <a:solidFill>
                  <a:srgbClr val="FF0000"/>
                </a:solidFill>
              </a:rPr>
              <a:t> a </a:t>
            </a:r>
            <a:r>
              <a:rPr lang="en-US" sz="3200" dirty="0" err="1">
                <a:solidFill>
                  <a:srgbClr val="FF0000"/>
                </a:solidFill>
              </a:rPr>
              <a:t>potom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v </a:t>
            </a:r>
            <a:r>
              <a:rPr lang="en-US" sz="3200" b="1" dirty="0" err="1">
                <a:solidFill>
                  <a:srgbClr val="FF0000"/>
                </a:solidFill>
              </a:rPr>
              <a:t>adresari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exe</a:t>
            </a:r>
            <a:r>
              <a:rPr lang="cs-CZ" sz="3200" dirty="0" smtClean="0">
                <a:solidFill>
                  <a:srgbClr val="FF0000"/>
                </a:solidFill>
              </a:rPr>
              <a:t> souboru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či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bin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webu</a:t>
            </a:r>
            <a:r>
              <a:rPr lang="en-US" sz="3200" dirty="0">
                <a:solidFill>
                  <a:srgbClr val="FF0000"/>
                </a:solidFill>
              </a:rPr>
              <a:t> !!!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naistalovany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pomoci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nejakych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instalatoru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napr</a:t>
            </a:r>
            <a:r>
              <a:rPr lang="en-US" sz="3200" dirty="0">
                <a:solidFill>
                  <a:srgbClr val="FF0000"/>
                </a:solidFill>
              </a:rPr>
              <a:t>. mvc3 </a:t>
            </a:r>
            <a:r>
              <a:rPr lang="en-US" sz="3200" dirty="0" err="1">
                <a:solidFill>
                  <a:srgbClr val="FF0000"/>
                </a:solidFill>
              </a:rPr>
              <a:t>apod</a:t>
            </a:r>
            <a:r>
              <a:rPr lang="en-US" sz="3200" dirty="0">
                <a:solidFill>
                  <a:srgbClr val="FF0000"/>
                </a:solidFill>
              </a:rPr>
              <a:t>. a </a:t>
            </a:r>
            <a:r>
              <a:rPr lang="en-US" sz="3200" dirty="0" err="1">
                <a:solidFill>
                  <a:srgbClr val="FF0000"/>
                </a:solidFill>
              </a:rPr>
              <a:t>samozřejmě</a:t>
            </a:r>
            <a:r>
              <a:rPr lang="en-US" sz="3200" dirty="0">
                <a:solidFill>
                  <a:srgbClr val="FF0000"/>
                </a:solidFill>
              </a:rPr>
              <a:t> .NET core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. </a:t>
            </a:r>
            <a:r>
              <a:rPr lang="en-US" sz="3200" b="1" dirty="0" err="1">
                <a:solidFill>
                  <a:srgbClr val="FF0000"/>
                </a:solidFill>
              </a:rPr>
              <a:t>Doporucuju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vlastni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knihovny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nedavat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do GAC</a:t>
            </a:r>
            <a:r>
              <a:rPr lang="en-US" sz="3200" b="1" dirty="0" smtClean="0">
                <a:solidFill>
                  <a:srgbClr val="FF0000"/>
                </a:solidFill>
              </a:rPr>
              <a:t>.</a:t>
            </a:r>
            <a:endParaRPr lang="nn-NO" sz="3200" dirty="0"/>
          </a:p>
          <a:p>
            <a:pPr lvl="1" fontAlgn="base"/>
            <a:r>
              <a:rPr lang="nn-NO" sz="3200" dirty="0"/>
              <a:t>kvalitní open dekompiler: </a:t>
            </a:r>
            <a:r>
              <a:rPr lang="nn-NO" sz="3200" dirty="0" smtClean="0"/>
              <a:t>ILSpy</a:t>
            </a:r>
            <a:r>
              <a:rPr lang="cs-CZ" sz="3200" dirty="0" smtClean="0"/>
              <a:t> </a:t>
            </a:r>
            <a:r>
              <a:rPr lang="cs-CZ" sz="3200" u="sng" dirty="0" err="1" smtClean="0">
                <a:hlinkClick r:id="rId6"/>
              </a:rPr>
              <a:t>ht</a:t>
            </a:r>
            <a:r>
              <a:rPr lang="nn-NO" sz="3200" u="sng" dirty="0" smtClean="0">
                <a:hlinkClick r:id="rId6"/>
              </a:rPr>
              <a:t>tp</a:t>
            </a:r>
            <a:r>
              <a:rPr lang="nn-NO" sz="3200" u="sng" dirty="0">
                <a:hlinkClick r:id="rId6"/>
              </a:rPr>
              <a:t>://</a:t>
            </a:r>
            <a:r>
              <a:rPr lang="nn-NO" sz="3200" u="sng" dirty="0" smtClean="0">
                <a:hlinkClick r:id="rId6"/>
              </a:rPr>
              <a:t>wiki.sharpdevelop.net/ILSpy.ashx</a:t>
            </a:r>
            <a:endParaRPr lang="en-US" sz="3200" dirty="0"/>
          </a:p>
          <a:p>
            <a:pPr lvl="1" fontAlgn="base"/>
            <a:r>
              <a:rPr lang="en-US" sz="3200" dirty="0" err="1"/>
              <a:t>práce</a:t>
            </a:r>
            <a:r>
              <a:rPr lang="en-US" sz="3200" dirty="0"/>
              <a:t> s GAC </a:t>
            </a:r>
            <a:r>
              <a:rPr lang="en-US" sz="3200" dirty="0" err="1"/>
              <a:t>pomocí</a:t>
            </a:r>
            <a:r>
              <a:rPr lang="en-US" sz="3200" dirty="0"/>
              <a:t> </a:t>
            </a:r>
            <a:r>
              <a:rPr lang="en-US" sz="3200" b="1" dirty="0" smtClean="0"/>
              <a:t>GACUTIL.exe</a:t>
            </a:r>
            <a:endParaRPr lang="cs-CZ" sz="3200" b="1" dirty="0" smtClean="0"/>
          </a:p>
          <a:p>
            <a:pPr lvl="1" fontAlgn="base"/>
            <a:r>
              <a:rPr lang="en-US" sz="3200" b="1" dirty="0"/>
              <a:t>Assembly </a:t>
            </a:r>
            <a:r>
              <a:rPr lang="en-US" sz="3200" b="1" dirty="0" smtClean="0"/>
              <a:t>Names</a:t>
            </a:r>
            <a:r>
              <a:rPr lang="cs-CZ" sz="3200" b="1" dirty="0" smtClean="0"/>
              <a:t> příklady:</a:t>
            </a:r>
            <a:endParaRPr lang="en-US" sz="3200" b="1" dirty="0"/>
          </a:p>
          <a:p>
            <a:pPr lvl="1" fontAlgn="base"/>
            <a:r>
              <a:rPr lang="en-US" sz="3200" dirty="0">
                <a:hlinkClick r:id="rId7"/>
              </a:rPr>
              <a:t>http://msdn.microsoft.com/en-us/library/k8xx4k69(v=vs.71).aspx</a:t>
            </a:r>
            <a:endParaRPr lang="cs-CZ" sz="3200" u="sng" dirty="0" smtClean="0"/>
          </a:p>
          <a:p>
            <a:pPr lvl="1" fontAlgn="base"/>
            <a:r>
              <a:rPr lang="en-US" sz="3200" dirty="0">
                <a:hlinkClick r:id="rId8"/>
              </a:rPr>
              <a:t>http://</a:t>
            </a:r>
            <a:r>
              <a:rPr lang="en-US" sz="3200" dirty="0" smtClean="0">
                <a:hlinkClick r:id="rId8"/>
              </a:rPr>
              <a:t>nhforge.org/doc/nh/en/index.html#mapping</a:t>
            </a:r>
            <a:endParaRPr lang="cs-CZ" sz="3200" dirty="0"/>
          </a:p>
          <a:p>
            <a:pPr lvl="1" fontAlgn="base"/>
            <a:r>
              <a:rPr lang="en-US" sz="3200" dirty="0">
                <a:hlinkClick r:id="rId9"/>
              </a:rPr>
              <a:t>http://www.springframework.net/doc-latest/reference/html/objects.html#objects-configuration-metadata</a:t>
            </a:r>
            <a:endParaRPr lang="nn-NO" sz="3200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dirty="0" err="1" smtClean="0"/>
              <a:t>internal</a:t>
            </a:r>
            <a:r>
              <a:rPr lang="cs-CZ" dirty="0" smtClean="0"/>
              <a:t> pro </a:t>
            </a:r>
            <a:r>
              <a:rPr lang="cs-CZ" dirty="0" err="1" smtClean="0"/>
              <a:t>Assembly</a:t>
            </a:r>
            <a:r>
              <a:rPr lang="cs-CZ" dirty="0" smtClean="0"/>
              <a:t>. Lze u </a:t>
            </a:r>
            <a:r>
              <a:rPr lang="cs-CZ" dirty="0" err="1" smtClean="0"/>
              <a:t>assembly</a:t>
            </a:r>
            <a:r>
              <a:rPr lang="cs-CZ" dirty="0" smtClean="0"/>
              <a:t> definovat </a:t>
            </a:r>
            <a:r>
              <a:rPr lang="cs-CZ" dirty="0" err="1" smtClean="0"/>
              <a:t>friendly</a:t>
            </a:r>
            <a:r>
              <a:rPr lang="cs-CZ" dirty="0" smtClean="0"/>
              <a:t> pro jiné 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assembly:</a:t>
            </a:r>
            <a:r>
              <a:rPr lang="cs-CZ" dirty="0" smtClean="0"/>
              <a:t> </a:t>
            </a:r>
            <a:r>
              <a:rPr lang="en-US" dirty="0" err="1" smtClean="0"/>
              <a:t>InternalsVisibleTo</a:t>
            </a:r>
            <a:r>
              <a:rPr lang="en-US" dirty="0" smtClean="0"/>
              <a:t>(„</a:t>
            </a:r>
            <a:r>
              <a:rPr lang="cs-CZ" dirty="0" err="1" smtClean="0"/>
              <a:t>nazev</a:t>
            </a:r>
            <a:r>
              <a:rPr lang="cs-CZ" dirty="0" smtClean="0"/>
              <a:t> </a:t>
            </a:r>
            <a:r>
              <a:rPr lang="cs-CZ" dirty="0" err="1" smtClean="0"/>
              <a:t>assembly</a:t>
            </a:r>
            <a:r>
              <a:rPr lang="en-US" dirty="0" smtClean="0"/>
              <a:t>")</a:t>
            </a:r>
            <a:r>
              <a:rPr lang="cs-CZ" dirty="0" smtClean="0"/>
              <a:t>]</a:t>
            </a:r>
          </a:p>
          <a:p>
            <a:pPr fontAlgn="base"/>
            <a:r>
              <a:rPr lang="en-US" dirty="0" smtClean="0"/>
              <a:t>default </a:t>
            </a:r>
            <a:r>
              <a:rPr lang="cs-CZ" dirty="0" smtClean="0"/>
              <a:t>modifikátor </a:t>
            </a:r>
            <a:r>
              <a:rPr lang="en-US" dirty="0"/>
              <a:t>pro </a:t>
            </a:r>
            <a:r>
              <a:rPr lang="cs-CZ" dirty="0" smtClean="0"/>
              <a:t>třídu je </a:t>
            </a:r>
            <a:r>
              <a:rPr lang="en-US" b="1" dirty="0" smtClean="0"/>
              <a:t>internal</a:t>
            </a:r>
            <a:r>
              <a:rPr lang="en-US" dirty="0"/>
              <a:t>, </a:t>
            </a:r>
            <a:r>
              <a:rPr lang="en-US" dirty="0" err="1" smtClean="0"/>
              <a:t>metody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 err="1"/>
              <a:t>fieldy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cs-CZ" dirty="0" smtClean="0"/>
              <a:t>. </a:t>
            </a:r>
            <a:r>
              <a:rPr lang="cs-CZ" dirty="0" err="1" smtClean="0"/>
              <a:t>Private</a:t>
            </a:r>
            <a:r>
              <a:rPr lang="cs-CZ" dirty="0" smtClean="0"/>
              <a:t> je pro </a:t>
            </a:r>
            <a:r>
              <a:rPr lang="cs-CZ" dirty="0" err="1" smtClean="0"/>
              <a:t>namespace</a:t>
            </a:r>
            <a:r>
              <a:rPr lang="cs-CZ" dirty="0" smtClean="0"/>
              <a:t> == </a:t>
            </a:r>
            <a:r>
              <a:rPr lang="cs-CZ" dirty="0" err="1" smtClean="0"/>
              <a:t>package</a:t>
            </a:r>
            <a:r>
              <a:rPr lang="cs-CZ" dirty="0" smtClean="0"/>
              <a:t>.</a:t>
            </a:r>
          </a:p>
          <a:p>
            <a:pPr fontAlgn="base"/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55000" lnSpcReduction="20000"/>
          </a:bodyPr>
          <a:lstStyle/>
          <a:p>
            <a:pPr marL="514350" indent="-457200" fontAlgn="base"/>
            <a:r>
              <a:rPr lang="en-US" b="1" dirty="0" smtClean="0"/>
              <a:t>extend </a:t>
            </a:r>
            <a:r>
              <a:rPr lang="en-US" dirty="0"/>
              <a:t>a</a:t>
            </a:r>
            <a:r>
              <a:rPr lang="en-US" b="1" dirty="0"/>
              <a:t> implementation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cs-CZ" b="1" dirty="0" smtClean="0"/>
              <a:t> </a:t>
            </a:r>
            <a:r>
              <a:rPr lang="cs-CZ" dirty="0" smtClean="0"/>
              <a:t>první </a:t>
            </a:r>
            <a:r>
              <a:rPr lang="cs-CZ" dirty="0" err="1" smtClean="0"/>
              <a:t>trida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super </a:t>
            </a:r>
            <a:r>
              <a:rPr lang="en-US" dirty="0" smtClean="0"/>
              <a:t>==</a:t>
            </a:r>
            <a:r>
              <a:rPr lang="en-US" b="1" dirty="0" smtClean="0"/>
              <a:t> base</a:t>
            </a:r>
            <a:endParaRPr lang="cs-CZ" b="1" dirty="0" smtClean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class</a:t>
            </a:r>
            <a:r>
              <a:rPr lang="en-US" b="1" dirty="0"/>
              <a:t>  </a:t>
            </a:r>
            <a:r>
              <a:rPr lang="en-US" dirty="0"/>
              <a:t>==</a:t>
            </a:r>
            <a:r>
              <a:rPr lang="en-US" b="1" dirty="0"/>
              <a:t> sealed </a:t>
            </a:r>
            <a:r>
              <a:rPr lang="en-US" dirty="0" smtClean="0"/>
              <a:t>class</a:t>
            </a:r>
            <a:r>
              <a:rPr lang="cs-CZ" dirty="0" smtClean="0"/>
              <a:t> 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field</a:t>
            </a:r>
            <a:r>
              <a:rPr lang="en-US" b="1" dirty="0"/>
              <a:t>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dirty="0" smtClean="0"/>
              <a:t>field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package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namespace</a:t>
            </a:r>
            <a:endParaRPr lang="cs-CZ" b="1" dirty="0" smtClean="0"/>
          </a:p>
          <a:p>
            <a:pPr marL="914400" lvl="1" indent="-457200" fontAlgn="base"/>
            <a:r>
              <a:rPr lang="en-US" dirty="0" err="1" smtClean="0"/>
              <a:t>pouziti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b="1" dirty="0" smtClean="0"/>
              <a:t>using</a:t>
            </a:r>
            <a:r>
              <a:rPr lang="cs-CZ" b="1" dirty="0" smtClean="0"/>
              <a:t> </a:t>
            </a:r>
            <a:r>
              <a:rPr lang="cs-CZ" b="1" dirty="0" err="1" smtClean="0"/>
              <a:t>System.Collections</a:t>
            </a:r>
            <a:r>
              <a:rPr lang="cs-CZ" b="1" dirty="0" smtClean="0"/>
              <a:t>;</a:t>
            </a:r>
          </a:p>
          <a:p>
            <a:pPr marL="514350" indent="-457200" fontAlgn="base"/>
            <a:r>
              <a:rPr lang="cs-CZ" b="1" dirty="0" smtClean="0"/>
              <a:t>c</a:t>
            </a:r>
            <a:r>
              <a:rPr lang="en-US" b="1" dirty="0" err="1" smtClean="0"/>
              <a:t>onst</a:t>
            </a:r>
            <a:r>
              <a:rPr lang="cs-CZ" b="1" dirty="0" smtClean="0"/>
              <a:t> </a:t>
            </a:r>
            <a:r>
              <a:rPr lang="cs-CZ" dirty="0" smtClean="0"/>
              <a:t>– nelze </a:t>
            </a:r>
            <a:r>
              <a:rPr lang="cs-CZ" dirty="0" err="1" smtClean="0"/>
              <a:t>menit</a:t>
            </a:r>
            <a:r>
              <a:rPr lang="cs-CZ" dirty="0" smtClean="0"/>
              <a:t> v runtime</a:t>
            </a:r>
            <a:endParaRPr lang="cs-CZ" dirty="0" smtClean="0"/>
          </a:p>
          <a:p>
            <a:pPr marL="514350" indent="-457200" fontAlgn="base"/>
            <a:r>
              <a:rPr lang="pl-PL" dirty="0" smtClean="0"/>
              <a:t>pretypovani </a:t>
            </a:r>
            <a:r>
              <a:rPr lang="pl-PL" dirty="0"/>
              <a:t>jako v jave </a:t>
            </a:r>
            <a:r>
              <a:rPr lang="pl-PL" dirty="0" smtClean="0"/>
              <a:t>plus</a:t>
            </a:r>
            <a:r>
              <a:rPr lang="pl-PL" b="1" dirty="0" smtClean="0"/>
              <a:t> as </a:t>
            </a:r>
            <a:endParaRPr lang="pl-PL" b="1" dirty="0" smtClean="0"/>
          </a:p>
          <a:p>
            <a:pPr marL="514350" indent="-457200" fontAlgn="base"/>
            <a:r>
              <a:rPr lang="cs-CZ" b="1" dirty="0" err="1" smtClean="0"/>
              <a:t>typeof</a:t>
            </a:r>
            <a:r>
              <a:rPr lang="cs-CZ" b="1" dirty="0" smtClean="0"/>
              <a:t>(</a:t>
            </a:r>
            <a:r>
              <a:rPr lang="cs-CZ" b="1" dirty="0" err="1" smtClean="0"/>
              <a:t>Trida</a:t>
            </a:r>
            <a:r>
              <a:rPr lang="cs-CZ" dirty="0" smtClean="0"/>
              <a:t>) místo </a:t>
            </a:r>
            <a:r>
              <a:rPr lang="cs-CZ" dirty="0" err="1" smtClean="0"/>
              <a:t>Trida.class</a:t>
            </a:r>
            <a:r>
              <a:rPr lang="cs-CZ" dirty="0" smtClean="0"/>
              <a:t> a </a:t>
            </a:r>
            <a:r>
              <a:rPr lang="en-US" b="1" dirty="0" err="1"/>
              <a:t>typeof</a:t>
            </a:r>
            <a:r>
              <a:rPr lang="en-US" b="1" dirty="0"/>
              <a:t>(</a:t>
            </a:r>
            <a:r>
              <a:rPr lang="en-US" b="1" dirty="0" err="1"/>
              <a:t>GenerickaTrida</a:t>
            </a:r>
            <a:r>
              <a:rPr lang="en-US" b="1" dirty="0" smtClean="0"/>
              <a:t>&lt;&gt;)</a:t>
            </a:r>
            <a:endParaRPr lang="cs-CZ" b="1" dirty="0" smtClean="0"/>
          </a:p>
          <a:p>
            <a:pPr marL="514350" indent="-457200" fontAlgn="base"/>
            <a:r>
              <a:rPr lang="cs-CZ" b="1" dirty="0" err="1" smtClean="0"/>
              <a:t>Tuple</a:t>
            </a:r>
            <a:r>
              <a:rPr lang="cs-CZ" b="1" dirty="0" smtClean="0"/>
              <a:t>&lt;,,,&gt;</a:t>
            </a:r>
          </a:p>
          <a:p>
            <a:pPr marL="514350" indent="-457200" fontAlgn="base"/>
            <a:r>
              <a:rPr lang="fr-FR" b="1" dirty="0" err="1" smtClean="0"/>
              <a:t>anotace</a:t>
            </a:r>
            <a:r>
              <a:rPr lang="fr-FR" b="1" dirty="0" smtClean="0"/>
              <a:t> </a:t>
            </a:r>
            <a:r>
              <a:rPr lang="fr-FR" b="1" dirty="0"/>
              <a:t>== </a:t>
            </a:r>
            <a:r>
              <a:rPr lang="fr-FR" b="1" dirty="0" err="1"/>
              <a:t>atribut</a:t>
            </a:r>
            <a:r>
              <a:rPr lang="fr-FR" b="1" dirty="0"/>
              <a:t> </a:t>
            </a:r>
            <a:r>
              <a:rPr lang="fr-FR" dirty="0" err="1"/>
              <a:t>viz</a:t>
            </a:r>
            <a:r>
              <a:rPr lang="fr-FR" dirty="0"/>
              <a:t> </a:t>
            </a:r>
            <a:r>
              <a:rPr lang="fr-FR" dirty="0" err="1"/>
              <a:t>CommentAttribute.cs</a:t>
            </a:r>
            <a:r>
              <a:rPr lang="fr-FR" dirty="0"/>
              <a:t> </a:t>
            </a:r>
            <a:r>
              <a:rPr lang="fr-FR" dirty="0" err="1"/>
              <a:t>potom</a:t>
            </a:r>
            <a:r>
              <a:rPr lang="fr-FR" dirty="0"/>
              <a:t> se </a:t>
            </a:r>
            <a:r>
              <a:rPr lang="fr-FR" dirty="0" err="1"/>
              <a:t>pouzije</a:t>
            </a:r>
            <a:r>
              <a:rPr lang="fr-FR" dirty="0"/>
              <a:t> </a:t>
            </a:r>
            <a:r>
              <a:rPr lang="fr-FR" dirty="0" err="1"/>
              <a:t>jako</a:t>
            </a:r>
            <a:r>
              <a:rPr lang="fr-FR" b="1" dirty="0"/>
              <a:t> </a:t>
            </a:r>
            <a:r>
              <a:rPr lang="fr-FR" dirty="0" smtClean="0"/>
              <a:t>[Comment]</a:t>
            </a:r>
            <a:endParaRPr lang="cs-CZ" dirty="0" smtClean="0"/>
          </a:p>
          <a:p>
            <a:pPr marL="514350" indent="-457200" fontAlgn="base"/>
            <a:r>
              <a:rPr lang="en-US" dirty="0"/>
              <a:t>object initializer</a:t>
            </a:r>
            <a:r>
              <a:rPr lang="cs-CZ" dirty="0"/>
              <a:t>, </a:t>
            </a:r>
            <a:r>
              <a:rPr lang="cs-CZ" b="1" dirty="0" err="1"/>
              <a:t>dynamic</a:t>
            </a:r>
            <a:r>
              <a:rPr lang="cs-CZ" dirty="0"/>
              <a:t>, a anonymní třída – příklad</a:t>
            </a:r>
          </a:p>
          <a:p>
            <a:pPr marL="514350" indent="-457200" fontAlgn="base"/>
            <a:r>
              <a:rPr lang="cs-CZ" b="1" dirty="0"/>
              <a:t>r</a:t>
            </a:r>
            <a:r>
              <a:rPr lang="en-US" b="1" dirty="0" err="1"/>
              <a:t>egion</a:t>
            </a:r>
            <a:r>
              <a:rPr lang="cs-CZ" b="1" dirty="0"/>
              <a:t> </a:t>
            </a:r>
            <a:r>
              <a:rPr lang="cs-CZ" dirty="0"/>
              <a:t>a</a:t>
            </a:r>
            <a:r>
              <a:rPr lang="cs-CZ" b="1" dirty="0"/>
              <a:t> </a:t>
            </a:r>
            <a:r>
              <a:rPr lang="en-US" b="1" dirty="0" err="1"/>
              <a:t>preprocesor</a:t>
            </a:r>
            <a:r>
              <a:rPr lang="cs-CZ" b="1" dirty="0"/>
              <a:t> – </a:t>
            </a:r>
            <a:r>
              <a:rPr lang="cs-CZ" dirty="0"/>
              <a:t>příklad</a:t>
            </a:r>
          </a:p>
          <a:p>
            <a:pPr marL="514350" indent="-457200" fontAlgn="base"/>
            <a:r>
              <a:rPr lang="cs-CZ" b="1" dirty="0" err="1"/>
              <a:t>partial</a:t>
            </a:r>
            <a:r>
              <a:rPr lang="cs-CZ" dirty="0"/>
              <a:t> – pouze rozdělení tříd/metod do více souboru</a:t>
            </a:r>
            <a:endParaRPr lang="en-US" dirty="0"/>
          </a:p>
          <a:p>
            <a:pPr marL="514350" indent="-457200" fontAlgn="base"/>
            <a:r>
              <a:rPr lang="cs-CZ" b="1" dirty="0"/>
              <a:t>v</a:t>
            </a:r>
            <a:r>
              <a:rPr lang="en-US" b="1" dirty="0" err="1"/>
              <a:t>ar</a:t>
            </a:r>
            <a:r>
              <a:rPr lang="cs-CZ" dirty="0"/>
              <a:t> – pouze bere typ z </a:t>
            </a:r>
            <a:r>
              <a:rPr lang="en-US" dirty="0" err="1"/>
              <a:t>prav</a:t>
            </a:r>
            <a:r>
              <a:rPr lang="cs-CZ" dirty="0"/>
              <a:t>e</a:t>
            </a:r>
            <a:r>
              <a:rPr lang="en-US" dirty="0"/>
              <a:t> </a:t>
            </a:r>
            <a:r>
              <a:rPr lang="en-US" dirty="0" err="1"/>
              <a:t>strany</a:t>
            </a:r>
            <a:r>
              <a:rPr lang="en-US" dirty="0"/>
              <a:t> v</a:t>
            </a:r>
            <a:r>
              <a:rPr lang="cs-CZ" dirty="0"/>
              <a:t>y</a:t>
            </a:r>
            <a:r>
              <a:rPr lang="en-US" dirty="0" err="1"/>
              <a:t>razu</a:t>
            </a:r>
            <a:r>
              <a:rPr lang="en-US" dirty="0"/>
              <a:t> a to </a:t>
            </a:r>
            <a:r>
              <a:rPr lang="en-US" dirty="0" err="1"/>
              <a:t>ji</a:t>
            </a:r>
            <a:r>
              <a:rPr lang="cs-CZ" dirty="0"/>
              <a:t>z</a:t>
            </a:r>
            <a:r>
              <a:rPr lang="en-US" dirty="0"/>
              <a:t> v dob</a:t>
            </a:r>
            <a:r>
              <a:rPr lang="cs-CZ" dirty="0"/>
              <a:t>e</a:t>
            </a:r>
            <a:r>
              <a:rPr lang="en-US" dirty="0"/>
              <a:t> p</a:t>
            </a:r>
            <a:r>
              <a:rPr lang="cs-CZ" dirty="0"/>
              <a:t>r</a:t>
            </a:r>
            <a:r>
              <a:rPr lang="en-US" dirty="0" err="1" smtClean="0"/>
              <a:t>ekladu</a:t>
            </a:r>
            <a:endParaRPr lang="fr-FR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"/>
            <a:ext cx="3827440" cy="37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9207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Virtual</a:t>
            </a:r>
            <a:r>
              <a:rPr lang="cs-CZ" dirty="0" smtClean="0"/>
              <a:t> 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smtClean="0">
                <a:solidFill>
                  <a:srgbClr val="FF0000"/>
                </a:solidFill>
              </a:rPr>
              <a:t>Defaultně </a:t>
            </a:r>
            <a:r>
              <a:rPr lang="cs-CZ" b="1" dirty="0" err="1" smtClean="0">
                <a:solidFill>
                  <a:srgbClr val="FF0000"/>
                </a:solidFill>
              </a:rPr>
              <a:t>NEjsou</a:t>
            </a:r>
            <a:r>
              <a:rPr lang="cs-CZ" b="1" dirty="0" smtClean="0">
                <a:solidFill>
                  <a:srgbClr val="FF0000"/>
                </a:solidFill>
              </a:rPr>
              <a:t> metody virtuální jako v </a:t>
            </a:r>
            <a:r>
              <a:rPr lang="cs-CZ" b="1" dirty="0" err="1" smtClean="0">
                <a:solidFill>
                  <a:srgbClr val="FF0000"/>
                </a:solidFill>
              </a:rPr>
              <a:t>jave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cs-CZ" dirty="0" smtClean="0"/>
              <a:t>nutnost psát </a:t>
            </a:r>
            <a:r>
              <a:rPr lang="cs-CZ" dirty="0" err="1" smtClean="0"/>
              <a:t>virtual</a:t>
            </a:r>
            <a:r>
              <a:rPr lang="cs-CZ" dirty="0" smtClean="0"/>
              <a:t> a </a:t>
            </a:r>
            <a:r>
              <a:rPr lang="cs-CZ" dirty="0" err="1" smtClean="0"/>
              <a:t>override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Klíčové slovo </a:t>
            </a:r>
            <a:r>
              <a:rPr lang="cs-CZ" dirty="0" err="1" smtClean="0"/>
              <a:t>new</a:t>
            </a:r>
            <a:r>
              <a:rPr lang="cs-CZ" dirty="0" smtClean="0"/>
              <a:t> -&gt; příklad </a:t>
            </a:r>
            <a:r>
              <a:rPr lang="en-US" dirty="0" err="1"/>
              <a:t>TestTrida</a:t>
            </a:r>
            <a:endParaRPr lang="en-US" dirty="0"/>
          </a:p>
          <a:p>
            <a:pPr marL="514350" indent="-457200" fontAlgn="base"/>
            <a:r>
              <a:rPr lang="en-US" dirty="0"/>
              <a:t>default </a:t>
            </a:r>
            <a:r>
              <a:rPr lang="en-US" dirty="0" err="1" smtClean="0"/>
              <a:t>parametry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920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get</a:t>
            </a:r>
            <a:r>
              <a:rPr lang="cs-CZ" dirty="0" smtClean="0"/>
              <a:t> a set metod</a:t>
            </a:r>
          </a:p>
          <a:p>
            <a:pPr marL="514350" indent="-457200" fontAlgn="base"/>
            <a:r>
              <a:rPr lang="cs-CZ" dirty="0" smtClean="0"/>
              <a:t>V </a:t>
            </a:r>
            <a:r>
              <a:rPr lang="cs-CZ" i="1" dirty="0" smtClean="0"/>
              <a:t>set { </a:t>
            </a:r>
            <a:r>
              <a:rPr lang="cs-CZ" i="1" dirty="0" err="1" smtClean="0"/>
              <a:t>privateField</a:t>
            </a:r>
            <a:r>
              <a:rPr lang="cs-CZ" i="1" dirty="0" smtClean="0"/>
              <a:t> = </a:t>
            </a:r>
            <a:r>
              <a:rPr lang="cs-CZ" b="1" i="1" dirty="0" err="1" smtClean="0"/>
              <a:t>value</a:t>
            </a:r>
            <a:r>
              <a:rPr lang="cs-CZ" i="1" dirty="0" smtClean="0"/>
              <a:t>;} </a:t>
            </a:r>
            <a:r>
              <a:rPr lang="cs-CZ" dirty="0" smtClean="0"/>
              <a:t>máme klíčové slovo </a:t>
            </a:r>
            <a:r>
              <a:rPr lang="cs-CZ" dirty="0" err="1" smtClean="0"/>
              <a:t>value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Od C# 3 automatický { </a:t>
            </a:r>
            <a:r>
              <a:rPr lang="cs-CZ" dirty="0" err="1" smtClean="0"/>
              <a:t>get</a:t>
            </a:r>
            <a:r>
              <a:rPr lang="cs-CZ" dirty="0" smtClean="0"/>
              <a:t>; set; }</a:t>
            </a:r>
          </a:p>
          <a:p>
            <a:pPr marL="514350" indent="-457200" fontAlgn="base"/>
            <a:r>
              <a:rPr lang="cs-CZ" dirty="0" smtClean="0"/>
              <a:t>V runtime jsou to metody </a:t>
            </a:r>
            <a:r>
              <a:rPr lang="cs-CZ" dirty="0" err="1" smtClean="0"/>
              <a:t>takze</a:t>
            </a:r>
            <a:r>
              <a:rPr lang="cs-CZ" dirty="0" smtClean="0"/>
              <a:t> </a:t>
            </a:r>
            <a:r>
              <a:rPr lang="cs-CZ" dirty="0" err="1" smtClean="0"/>
              <a:t>zvazit</a:t>
            </a:r>
            <a:r>
              <a:rPr lang="cs-CZ" dirty="0" smtClean="0"/>
              <a:t> zda </a:t>
            </a:r>
            <a:r>
              <a:rPr lang="cs-CZ" dirty="0" err="1" smtClean="0"/>
              <a:t>virtual</a:t>
            </a:r>
            <a:endParaRPr lang="en-US" b="1" dirty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/>
              <a:t>TestTrida</a:t>
            </a:r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0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struct</a:t>
            </a:r>
            <a:r>
              <a:rPr lang="cs-CZ" dirty="0" smtClean="0"/>
              <a:t> a </a:t>
            </a:r>
            <a:r>
              <a:rPr lang="cs-CZ" dirty="0" err="1" smtClean="0"/>
              <a:t>class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stejny</a:t>
            </a:r>
            <a:r>
              <a:rPr lang="cs-CZ" dirty="0" smtClean="0"/>
              <a:t> jako v </a:t>
            </a:r>
            <a:r>
              <a:rPr lang="cs-CZ" dirty="0" err="1" smtClean="0"/>
              <a:t>jave</a:t>
            </a:r>
            <a:r>
              <a:rPr lang="cs-CZ" dirty="0" smtClean="0"/>
              <a:t> referenční typ</a:t>
            </a:r>
          </a:p>
          <a:p>
            <a:pPr marL="514350" indent="-457200" fontAlgn="base"/>
            <a:r>
              <a:rPr lang="cs-CZ" b="1" dirty="0" err="1" smtClean="0"/>
              <a:t>struct</a:t>
            </a:r>
            <a:r>
              <a:rPr lang="cs-CZ" dirty="0" smtClean="0"/>
              <a:t>  je hodnotový typ </a:t>
            </a:r>
            <a:r>
              <a:rPr lang="cs-CZ" dirty="0" smtClean="0"/>
              <a:t>kopírují </a:t>
            </a:r>
            <a:r>
              <a:rPr lang="cs-CZ" dirty="0" smtClean="0"/>
              <a:t>se hodnoty</a:t>
            </a:r>
          </a:p>
          <a:p>
            <a:pPr marL="514350" indent="-457200" fontAlgn="base"/>
            <a:r>
              <a:rPr lang="cs-CZ" b="1" dirty="0" err="1" smtClean="0"/>
              <a:t>enum</a:t>
            </a:r>
            <a:r>
              <a:rPr lang="cs-CZ" dirty="0" smtClean="0"/>
              <a:t> je též </a:t>
            </a:r>
            <a:r>
              <a:rPr lang="cs-CZ" dirty="0"/>
              <a:t>hodnotový </a:t>
            </a:r>
            <a:r>
              <a:rPr lang="cs-CZ" dirty="0" smtClean="0"/>
              <a:t>typ – </a:t>
            </a:r>
            <a:r>
              <a:rPr lang="cs-CZ" dirty="0" err="1" smtClean="0"/>
              <a:t>workaround</a:t>
            </a:r>
            <a:r>
              <a:rPr lang="cs-CZ" dirty="0" smtClean="0"/>
              <a:t> pro </a:t>
            </a:r>
            <a:r>
              <a:rPr lang="cs-CZ" dirty="0" err="1" smtClean="0"/>
              <a:t>dalsi</a:t>
            </a:r>
            <a:r>
              <a:rPr lang="cs-CZ" dirty="0" smtClean="0"/>
              <a:t> obsah jsou atributy</a:t>
            </a:r>
          </a:p>
          <a:p>
            <a:pPr marL="514350" indent="-457200" fontAlgn="base"/>
            <a:r>
              <a:rPr lang="cs-CZ" dirty="0" smtClean="0"/>
              <a:t>příklad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8762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1817</Words>
  <Application>Microsoft Office PowerPoint</Application>
  <PresentationFormat>On-screen Show (4:3)</PresentationFormat>
  <Paragraphs>316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Training</vt:lpstr>
      <vt:lpstr>C#/.NET a rozdíl mezi javou</vt:lpstr>
      <vt:lpstr>Obsah</vt:lpstr>
      <vt:lpstr>Platforma - zkratky</vt:lpstr>
      <vt:lpstr>Assembly</vt:lpstr>
      <vt:lpstr>Modifikátory</vt:lpstr>
      <vt:lpstr>Klíčová slova</vt:lpstr>
      <vt:lpstr>Virtual metody</vt:lpstr>
      <vt:lpstr>Property</vt:lpstr>
      <vt:lpstr> struct a class </vt:lpstr>
      <vt:lpstr> Nullable&lt;&gt; </vt:lpstr>
      <vt:lpstr>Implementace rozhrani + static class</vt:lpstr>
      <vt:lpstr>Generiky, kovariance a kontravariance</vt:lpstr>
      <vt:lpstr>Eventy delagaty a closure</vt:lpstr>
      <vt:lpstr>Destruktur, using a IDispose</vt:lpstr>
      <vt:lpstr>yield return a yield break</vt:lpstr>
      <vt:lpstr>linq a Expression</vt:lpstr>
      <vt:lpstr>Konvence</vt:lpstr>
      <vt:lpstr>Object a ValueType</vt:lpstr>
      <vt:lpstr>Kolekce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2012-05-31T06:53:22Z</dcterms:modified>
</cp:coreProperties>
</file>