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6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9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0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1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2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3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4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5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6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7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8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19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20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21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22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23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24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25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9" r:id="rId2"/>
    <p:sldId id="261" r:id="rId3"/>
    <p:sldId id="279" r:id="rId4"/>
    <p:sldId id="284" r:id="rId5"/>
    <p:sldId id="299" r:id="rId6"/>
    <p:sldId id="278" r:id="rId7"/>
    <p:sldId id="285" r:id="rId8"/>
    <p:sldId id="287" r:id="rId9"/>
    <p:sldId id="286" r:id="rId10"/>
    <p:sldId id="288" r:id="rId11"/>
    <p:sldId id="289" r:id="rId12"/>
    <p:sldId id="290" r:id="rId13"/>
    <p:sldId id="300" r:id="rId14"/>
    <p:sldId id="291" r:id="rId15"/>
    <p:sldId id="293" r:id="rId16"/>
    <p:sldId id="298" r:id="rId17"/>
    <p:sldId id="294" r:id="rId18"/>
    <p:sldId id="292" r:id="rId19"/>
    <p:sldId id="295" r:id="rId20"/>
    <p:sldId id="297" r:id="rId21"/>
    <p:sldId id="281" r:id="rId22"/>
    <p:sldId id="296" r:id="rId23"/>
    <p:sldId id="282" r:id="rId24"/>
    <p:sldId id="283" r:id="rId25"/>
    <p:sldId id="280" r:id="rId26"/>
    <p:sldId id="277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view and Objectives" id="{ABA716BF-3A5C-4ADB-94C9-CFEF84EBA240}">
          <p14:sldIdLst>
            <p14:sldId id="259"/>
            <p14:sldId id="261"/>
          </p14:sldIdLst>
        </p14:section>
        <p14:section name="Platforma" id="{4AB9CEDC-582A-45A8-B081-DCA9C81CE3A4}">
          <p14:sldIdLst>
            <p14:sldId id="279"/>
            <p14:sldId id="284"/>
            <p14:sldId id="299"/>
          </p14:sldIdLst>
        </p14:section>
        <p14:section name="jazy c#" id="{95250048-6C11-4051-A114-82378B0D1E73}">
          <p14:sldIdLst>
            <p14:sldId id="278"/>
            <p14:sldId id="285"/>
            <p14:sldId id="287"/>
            <p14:sldId id="286"/>
            <p14:sldId id="288"/>
            <p14:sldId id="289"/>
            <p14:sldId id="290"/>
            <p14:sldId id="300"/>
            <p14:sldId id="291"/>
            <p14:sldId id="293"/>
            <p14:sldId id="298"/>
            <p14:sldId id="294"/>
            <p14:sldId id="292"/>
            <p14:sldId id="295"/>
            <p14:sldId id="297"/>
          </p14:sldIdLst>
        </p14:section>
        <p14:section name=".NET core Knihovny" id="{A90CCB4D-62F7-45B2-8BD4-70C86AD1CB5C}">
          <p14:sldIdLst>
            <p14:sldId id="281"/>
            <p14:sldId id="296"/>
            <p14:sldId id="282"/>
            <p14:sldId id="283"/>
          </p14:sldIdLst>
        </p14:section>
        <p14:section name="Komunita" id="{56C8C19B-AD6D-4515-BD84-4DA03B188650}">
          <p14:sldIdLst>
            <p14:sldId id="280"/>
          </p14:sldIdLst>
        </p14:section>
        <p14:section name="Conclusion and Summary" id="{E1DC60F1-ABED-4643-A6C5-6E4F66F4732D}">
          <p14:sldIdLst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5930" autoAdjust="0"/>
  </p:normalViewPr>
  <p:slideViewPr>
    <p:cSldViewPr>
      <p:cViewPr varScale="1">
        <p:scale>
          <a:sx n="114" d="100"/>
          <a:sy n="114" d="100"/>
        </p:scale>
        <p:origin x="-166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611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468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b="0" dirty="0" smtClean="0"/>
              <a:t>Right-click on a slide to add sections.</a:t>
            </a:r>
            <a:r>
              <a:rPr lang="en-US" sz="1200" b="0" baseline="0" dirty="0" smtClean="0"/>
              <a:t> Sections can help to organize your slides or facilitate collaboration between multiple authors.</a:t>
            </a:r>
            <a:endParaRPr lang="en-US" sz="1200" b="0" dirty="0" smtClean="0"/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dirty="0" smtClean="0"/>
              <a:t>Use the Notes section for delivery notes or to provide additional details for the audience.</a:t>
            </a:r>
            <a:r>
              <a:rPr lang="en-US" sz="12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en-US" smtClean="0"/>
              <a:pPr/>
              <a:t>26</a:t>
            </a:fld>
            <a:endParaRPr lang="en-US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msdn.microsoft.com/en-us/library/ty67wk28(v=vs.71).aspx" TargetMode="External"/><Relationship Id="rId13" Type="http://schemas.openxmlformats.org/officeDocument/2006/relationships/hyperlink" Target="http://msdn.microsoft.com/en-us/library/58918ffs(v=vs.71).aspx" TargetMode="External"/><Relationship Id="rId3" Type="http://schemas.openxmlformats.org/officeDocument/2006/relationships/tags" Target="../tags/tag39.xml"/><Relationship Id="rId7" Type="http://schemas.openxmlformats.org/officeDocument/2006/relationships/hyperlink" Target="http://msdn.microsoft.com/en-us/library/6zhxzbds(v=vs.71).aspx" TargetMode="External"/><Relationship Id="rId12" Type="http://schemas.openxmlformats.org/officeDocument/2006/relationships/hyperlink" Target="http://msdn.microsoft.com/en-us/library/eahchzkf(v=vs.71).aspx" TargetMode="Externa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hyperlink" Target="http://msdn.microsoft.com/en-us/library/sbkb459w(v=vs.71).aspx" TargetMode="External"/><Relationship Id="rId11" Type="http://schemas.openxmlformats.org/officeDocument/2006/relationships/hyperlink" Target="http://msdn.microsoft.com/en-us/library/scekt9xw(v=vs.71).aspx" TargetMode="External"/><Relationship Id="rId5" Type="http://schemas.openxmlformats.org/officeDocument/2006/relationships/notesSlide" Target="../notesSlides/notesSlide13.xml"/><Relationship Id="rId10" Type="http://schemas.openxmlformats.org/officeDocument/2006/relationships/hyperlink" Target="http://msdn.microsoft.com/en-us/library/51y09td4(v=vs.71).aspx" TargetMode="External"/><Relationship Id="rId4" Type="http://schemas.openxmlformats.org/officeDocument/2006/relationships/slideLayout" Target="../slideLayouts/slideLayout3.xml"/><Relationship Id="rId9" Type="http://schemas.openxmlformats.org/officeDocument/2006/relationships/hyperlink" Target="http://msdn.microsoft.com/en-us/library/s8bz4d5h(v=vs.71).aspx" TargetMode="External"/><Relationship Id="rId14" Type="http://schemas.openxmlformats.org/officeDocument/2006/relationships/hyperlink" Target="http://msdn.microsoft.com/en-us/library/8edha89s(v=vs.71).aspx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hyperlink" Target="http://msdn.microsoft.com/cs-cz/library/9k7k7cf0.aspx" TargetMode="External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7" Type="http://schemas.openxmlformats.org/officeDocument/2006/relationships/image" Target="../media/image8.png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image" Target="../media/image7.png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image" Target="../media/image9.gif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hyperlink" Target="http://www.itu.dk/research/c5/" TargetMode="External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4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nhforge.org/doc/nh/en/index.html" TargetMode="External"/><Relationship Id="rId3" Type="http://schemas.openxmlformats.org/officeDocument/2006/relationships/tags" Target="../tags/tag12.xml"/><Relationship Id="rId7" Type="http://schemas.openxmlformats.org/officeDocument/2006/relationships/hyperlink" Target="http://msdn.microsoft.com/en-us/library/k8xx4k69(v=vs.71).aspx" TargetMode="Externa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hyperlink" Target="http://wiki.sharpdevelop.net/ILSpy.ashx" TargetMode="Externa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Relationship Id="rId9" Type="http://schemas.openxmlformats.org/officeDocument/2006/relationships/hyperlink" Target="http://www.springframework.net/doc-latest/reference/html/objects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C#/.NET</a:t>
            </a:r>
            <a:br>
              <a:rPr lang="cs-CZ" dirty="0" smtClean="0"/>
            </a:br>
            <a:r>
              <a:rPr lang="cs-CZ" dirty="0" smtClean="0"/>
              <a:t>a rozdíl mezi </a:t>
            </a:r>
            <a:r>
              <a:rPr lang="cs-CZ" dirty="0" err="1" smtClean="0"/>
              <a:t>javou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cs-CZ" sz="2400" dirty="0" smtClean="0">
                <a:latin typeface="+mn-lt"/>
              </a:rPr>
              <a:t>Petr Balat</a:t>
            </a:r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cs-CZ" dirty="0" err="1" smtClean="0"/>
              <a:t>struct</a:t>
            </a:r>
            <a:r>
              <a:rPr lang="cs-CZ" dirty="0" smtClean="0"/>
              <a:t> a </a:t>
            </a:r>
            <a:r>
              <a:rPr lang="cs-CZ" dirty="0" err="1" smtClean="0"/>
              <a:t>class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cs-CZ" b="1" dirty="0" err="1" smtClean="0"/>
              <a:t>class</a:t>
            </a:r>
            <a:r>
              <a:rPr lang="cs-CZ" dirty="0" smtClean="0"/>
              <a:t> </a:t>
            </a:r>
            <a:r>
              <a:rPr lang="cs-CZ" dirty="0" err="1" smtClean="0"/>
              <a:t>stejny</a:t>
            </a:r>
            <a:r>
              <a:rPr lang="cs-CZ" dirty="0" smtClean="0"/>
              <a:t> jako v </a:t>
            </a:r>
            <a:r>
              <a:rPr lang="cs-CZ" dirty="0" err="1" smtClean="0"/>
              <a:t>jave</a:t>
            </a:r>
            <a:r>
              <a:rPr lang="cs-CZ" dirty="0" smtClean="0"/>
              <a:t> referenční typ</a:t>
            </a:r>
          </a:p>
          <a:p>
            <a:pPr marL="514350" indent="-457200" fontAlgn="base"/>
            <a:r>
              <a:rPr lang="cs-CZ" b="1" dirty="0" err="1" smtClean="0"/>
              <a:t>struct</a:t>
            </a:r>
            <a:r>
              <a:rPr lang="cs-CZ" dirty="0" smtClean="0"/>
              <a:t>  je hodnotový typ </a:t>
            </a:r>
            <a:r>
              <a:rPr lang="cs-CZ" dirty="0" smtClean="0"/>
              <a:t>kopírují </a:t>
            </a:r>
            <a:r>
              <a:rPr lang="cs-CZ" dirty="0" smtClean="0"/>
              <a:t>se hodnoty</a:t>
            </a:r>
          </a:p>
          <a:p>
            <a:pPr marL="514350" indent="-457200" fontAlgn="base"/>
            <a:r>
              <a:rPr lang="cs-CZ" b="1" dirty="0" err="1" smtClean="0"/>
              <a:t>enum</a:t>
            </a:r>
            <a:r>
              <a:rPr lang="cs-CZ" dirty="0" smtClean="0"/>
              <a:t> je též </a:t>
            </a:r>
            <a:r>
              <a:rPr lang="cs-CZ" dirty="0"/>
              <a:t>hodnotový </a:t>
            </a:r>
            <a:r>
              <a:rPr lang="cs-CZ" dirty="0" smtClean="0"/>
              <a:t>typ – </a:t>
            </a:r>
            <a:r>
              <a:rPr lang="cs-CZ" dirty="0" err="1" smtClean="0"/>
              <a:t>workaround</a:t>
            </a:r>
            <a:r>
              <a:rPr lang="cs-CZ" dirty="0" smtClean="0"/>
              <a:t> pro </a:t>
            </a:r>
            <a:r>
              <a:rPr lang="cs-CZ" dirty="0" err="1" smtClean="0"/>
              <a:t>dalsi</a:t>
            </a:r>
            <a:r>
              <a:rPr lang="cs-CZ" dirty="0" smtClean="0"/>
              <a:t> obsah jsou atributy</a:t>
            </a:r>
          </a:p>
          <a:p>
            <a:pPr marL="514350" indent="-457200" fontAlgn="base"/>
            <a:r>
              <a:rPr lang="cs-CZ" dirty="0" smtClean="0"/>
              <a:t>příklad</a:t>
            </a:r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687624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cs-CZ" dirty="0" err="1" smtClean="0"/>
              <a:t>Nullable</a:t>
            </a:r>
            <a:r>
              <a:rPr lang="cs-CZ" dirty="0" smtClean="0"/>
              <a:t>&lt;</a:t>
            </a:r>
            <a:r>
              <a:rPr lang="cs-CZ" b="1" dirty="0" smtClean="0"/>
              <a:t>&gt;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cs-CZ" dirty="0" smtClean="0"/>
              <a:t>Pokud chceme použít </a:t>
            </a:r>
            <a:r>
              <a:rPr lang="cs-CZ" dirty="0" err="1" smtClean="0"/>
              <a:t>null</a:t>
            </a:r>
            <a:r>
              <a:rPr lang="cs-CZ" dirty="0" smtClean="0"/>
              <a:t> u referenčních typů</a:t>
            </a:r>
          </a:p>
          <a:p>
            <a:pPr marL="514350" indent="-457200" fontAlgn="base"/>
            <a:r>
              <a:rPr lang="cs-CZ" dirty="0" err="1" smtClean="0"/>
              <a:t>int</a:t>
            </a:r>
            <a:r>
              <a:rPr lang="cs-CZ" dirty="0" smtClean="0"/>
              <a:t>? </a:t>
            </a:r>
            <a:r>
              <a:rPr lang="cs-CZ" dirty="0" err="1" smtClean="0"/>
              <a:t>promena</a:t>
            </a:r>
            <a:r>
              <a:rPr lang="cs-CZ" dirty="0" smtClean="0"/>
              <a:t> = </a:t>
            </a:r>
            <a:r>
              <a:rPr lang="cs-CZ" dirty="0" err="1" smtClean="0"/>
              <a:t>null</a:t>
            </a:r>
            <a:r>
              <a:rPr lang="cs-CZ" dirty="0" smtClean="0"/>
              <a:t>; // doporučovaný zápis</a:t>
            </a:r>
          </a:p>
          <a:p>
            <a:pPr marL="514350" indent="-457200" fontAlgn="base"/>
            <a:r>
              <a:rPr lang="cs-CZ" dirty="0" err="1" smtClean="0"/>
              <a:t>Nullable</a:t>
            </a:r>
            <a:r>
              <a:rPr lang="cs-CZ" dirty="0" smtClean="0"/>
              <a:t>&lt;</a:t>
            </a:r>
            <a:r>
              <a:rPr lang="cs-CZ" dirty="0" err="1" smtClean="0"/>
              <a:t>int</a:t>
            </a:r>
            <a:r>
              <a:rPr lang="cs-CZ" dirty="0" smtClean="0"/>
              <a:t>&gt; </a:t>
            </a:r>
            <a:r>
              <a:rPr lang="cs-CZ" dirty="0" err="1"/>
              <a:t>promena</a:t>
            </a:r>
            <a:r>
              <a:rPr lang="cs-CZ" dirty="0"/>
              <a:t> = </a:t>
            </a:r>
            <a:r>
              <a:rPr lang="cs-CZ" dirty="0" err="1"/>
              <a:t>null</a:t>
            </a:r>
            <a:r>
              <a:rPr lang="cs-CZ" dirty="0" smtClean="0"/>
              <a:t>; </a:t>
            </a:r>
          </a:p>
          <a:p>
            <a:pPr marL="514350" indent="-457200" fontAlgn="base"/>
            <a:r>
              <a:rPr lang="en-US" b="1" dirty="0" smtClean="0"/>
              <a:t>??</a:t>
            </a:r>
            <a:r>
              <a:rPr lang="en-US" dirty="0" smtClean="0"/>
              <a:t> Operator</a:t>
            </a:r>
            <a:endParaRPr lang="cs-CZ" dirty="0" smtClean="0"/>
          </a:p>
          <a:p>
            <a:pPr marL="514350" indent="-457200" fontAlgn="base"/>
            <a:r>
              <a:rPr lang="cs-CZ" dirty="0" smtClean="0"/>
              <a:t>Příklad </a:t>
            </a:r>
            <a:r>
              <a:rPr lang="en-US" b="1" dirty="0" err="1" smtClean="0"/>
              <a:t>TestNullable</a:t>
            </a:r>
            <a:r>
              <a:rPr lang="cs-CZ" b="1" dirty="0" smtClean="0"/>
              <a:t>.</a:t>
            </a:r>
            <a:r>
              <a:rPr lang="cs-CZ" b="1" dirty="0" err="1" smtClean="0"/>
              <a:t>cs</a:t>
            </a:r>
            <a:endParaRPr lang="en-US" b="1" dirty="0"/>
          </a:p>
          <a:p>
            <a:pPr marL="514350" indent="-457200" fontAlgn="base"/>
            <a:endParaRPr lang="cs-CZ" dirty="0"/>
          </a:p>
          <a:p>
            <a:pPr marL="514350" indent="-457200" fontAlgn="base"/>
            <a:endParaRPr lang="en-US" dirty="0"/>
          </a:p>
          <a:p>
            <a:pPr marL="57150" indent="0" fontAlgn="base">
              <a:buNone/>
            </a:pP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181709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cs-CZ" dirty="0" smtClean="0"/>
              <a:t>I</a:t>
            </a:r>
            <a:r>
              <a:rPr lang="en-US" dirty="0" err="1" smtClean="0"/>
              <a:t>mplementace</a:t>
            </a:r>
            <a:r>
              <a:rPr lang="en-US" dirty="0" smtClean="0"/>
              <a:t> </a:t>
            </a:r>
            <a:r>
              <a:rPr lang="en-US" dirty="0" err="1" smtClean="0"/>
              <a:t>rozhrani</a:t>
            </a:r>
            <a:r>
              <a:rPr lang="cs-CZ" dirty="0" smtClean="0"/>
              <a:t> + static </a:t>
            </a:r>
            <a:r>
              <a:rPr lang="cs-CZ" dirty="0" err="1" smtClean="0"/>
              <a:t>class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cs-CZ" dirty="0" smtClean="0"/>
              <a:t>Stejný jako v </a:t>
            </a:r>
            <a:r>
              <a:rPr lang="cs-CZ" dirty="0" err="1" smtClean="0"/>
              <a:t>javy</a:t>
            </a:r>
            <a:endParaRPr lang="cs-CZ" dirty="0" smtClean="0"/>
          </a:p>
          <a:p>
            <a:pPr marL="514350" indent="-457200" fontAlgn="base"/>
            <a:r>
              <a:rPr lang="cs-CZ" dirty="0" smtClean="0"/>
              <a:t>plus</a:t>
            </a:r>
            <a:r>
              <a:rPr lang="cs-CZ" b="1" dirty="0" smtClean="0"/>
              <a:t> </a:t>
            </a:r>
            <a:r>
              <a:rPr lang="en-US" dirty="0" err="1" smtClean="0"/>
              <a:t>explicitni</a:t>
            </a:r>
            <a:r>
              <a:rPr lang="en-US" dirty="0" smtClean="0"/>
              <a:t> </a:t>
            </a:r>
            <a:r>
              <a:rPr lang="en-US" dirty="0" err="1"/>
              <a:t>implementace</a:t>
            </a:r>
            <a:r>
              <a:rPr lang="en-US" dirty="0"/>
              <a:t> </a:t>
            </a:r>
            <a:r>
              <a:rPr lang="en-US" dirty="0" err="1" smtClean="0"/>
              <a:t>rozhrani</a:t>
            </a:r>
            <a:endParaRPr lang="cs-CZ" dirty="0" smtClean="0"/>
          </a:p>
          <a:p>
            <a:pPr marL="514350" indent="-457200" fontAlgn="base"/>
            <a:endParaRPr lang="cs-CZ" b="1" dirty="0" smtClean="0"/>
          </a:p>
          <a:p>
            <a:pPr marL="514350" indent="-457200" fontAlgn="base"/>
            <a:r>
              <a:rPr lang="cs-CZ" b="1" dirty="0" smtClean="0"/>
              <a:t>static </a:t>
            </a:r>
            <a:r>
              <a:rPr lang="cs-CZ" b="1" dirty="0" err="1" smtClean="0"/>
              <a:t>class</a:t>
            </a:r>
            <a:r>
              <a:rPr lang="cs-CZ" b="1" dirty="0" smtClean="0"/>
              <a:t> </a:t>
            </a:r>
            <a:r>
              <a:rPr lang="cs-CZ" dirty="0" smtClean="0">
                <a:solidFill>
                  <a:srgbClr val="C00000"/>
                </a:solidFill>
              </a:rPr>
              <a:t>není to samé co v </a:t>
            </a:r>
            <a:r>
              <a:rPr lang="cs-CZ" dirty="0" err="1" smtClean="0">
                <a:solidFill>
                  <a:srgbClr val="C00000"/>
                </a:solidFill>
              </a:rPr>
              <a:t>javě</a:t>
            </a:r>
            <a:r>
              <a:rPr lang="cs-CZ" dirty="0" smtClean="0">
                <a:solidFill>
                  <a:srgbClr val="C00000"/>
                </a:solidFill>
              </a:rPr>
              <a:t>! </a:t>
            </a:r>
            <a:r>
              <a:rPr lang="cs-CZ" dirty="0" smtClean="0"/>
              <a:t>Příklad i se statickou metodou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 err="1">
                <a:solidFill>
                  <a:srgbClr val="C00000"/>
                </a:solidFill>
              </a:rPr>
              <a:t>pozor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cs-CZ" dirty="0" smtClean="0">
                <a:solidFill>
                  <a:srgbClr val="C00000"/>
                </a:solidFill>
              </a:rPr>
              <a:t>na </a:t>
            </a:r>
            <a:r>
              <a:rPr lang="cs-CZ" dirty="0" err="1" smtClean="0">
                <a:solidFill>
                  <a:srgbClr val="C00000"/>
                </a:solidFill>
              </a:rPr>
              <a:t>chovani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NullReferenceException</a:t>
            </a:r>
            <a:endParaRPr lang="en-US" dirty="0">
              <a:solidFill>
                <a:srgbClr val="C00000"/>
              </a:solidFill>
            </a:endParaRPr>
          </a:p>
          <a:p>
            <a:pPr marL="514350" indent="-457200" fontAlgn="base"/>
            <a:endParaRPr lang="cs-CZ" dirty="0"/>
          </a:p>
          <a:p>
            <a:pPr marL="514350" indent="-457200" fontAlgn="base"/>
            <a:endParaRPr lang="en-US" dirty="0"/>
          </a:p>
          <a:p>
            <a:pPr marL="57150" indent="0" fontAlgn="base">
              <a:buNone/>
            </a:pP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93997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Přetížení operátorů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cs-CZ" dirty="0" smtClean="0"/>
              <a:t>Příklad </a:t>
            </a:r>
            <a:r>
              <a:rPr lang="en-US" dirty="0" err="1" smtClean="0"/>
              <a:t>TestOperator</a:t>
            </a:r>
            <a:r>
              <a:rPr lang="cs-CZ" dirty="0" smtClean="0"/>
              <a:t>.</a:t>
            </a:r>
            <a:r>
              <a:rPr lang="cs-CZ" dirty="0" err="1" smtClean="0"/>
              <a:t>cs</a:t>
            </a:r>
            <a:endParaRPr lang="cs-CZ" dirty="0" smtClean="0"/>
          </a:p>
          <a:p>
            <a:pPr marL="514350" indent="-457200" fontAlgn="base"/>
            <a:r>
              <a:rPr lang="cs-CZ" dirty="0" smtClean="0"/>
              <a:t>Nejdou přetížit operátory:</a:t>
            </a:r>
          </a:p>
          <a:p>
            <a:pPr marL="514350" indent="-457200" fontAlgn="base"/>
            <a:r>
              <a:rPr lang="en-US" dirty="0">
                <a:hlinkClick r:id="rId6"/>
              </a:rPr>
              <a:t>=</a:t>
            </a:r>
            <a:r>
              <a:rPr lang="en-US" dirty="0"/>
              <a:t>, </a:t>
            </a:r>
            <a:r>
              <a:rPr lang="en-US" dirty="0">
                <a:hlinkClick r:id="rId7"/>
              </a:rPr>
              <a:t>.</a:t>
            </a:r>
            <a:r>
              <a:rPr lang="en-US" dirty="0"/>
              <a:t>, </a:t>
            </a:r>
            <a:r>
              <a:rPr lang="en-US" dirty="0">
                <a:hlinkClick r:id="rId8"/>
              </a:rPr>
              <a:t>?:</a:t>
            </a:r>
            <a:r>
              <a:rPr lang="en-US" dirty="0"/>
              <a:t>, </a:t>
            </a:r>
            <a:r>
              <a:rPr lang="en-US" dirty="0">
                <a:hlinkClick r:id="rId9"/>
              </a:rPr>
              <a:t>-&gt;</a:t>
            </a:r>
            <a:r>
              <a:rPr lang="en-US" dirty="0"/>
              <a:t>, </a:t>
            </a:r>
            <a:r>
              <a:rPr lang="en-US" dirty="0">
                <a:hlinkClick r:id="rId10"/>
              </a:rPr>
              <a:t>new</a:t>
            </a:r>
            <a:r>
              <a:rPr lang="en-US" dirty="0"/>
              <a:t>, </a:t>
            </a:r>
            <a:r>
              <a:rPr lang="en-US" dirty="0">
                <a:hlinkClick r:id="rId11"/>
              </a:rPr>
              <a:t>is</a:t>
            </a:r>
            <a:r>
              <a:rPr lang="en-US" dirty="0"/>
              <a:t>, </a:t>
            </a:r>
            <a:r>
              <a:rPr lang="en-US" dirty="0" err="1">
                <a:hlinkClick r:id="rId12"/>
              </a:rPr>
              <a:t>sizeof</a:t>
            </a:r>
            <a:r>
              <a:rPr lang="en-US" dirty="0"/>
              <a:t>, </a:t>
            </a:r>
            <a:r>
              <a:rPr lang="en-US" dirty="0" err="1">
                <a:hlinkClick r:id="rId13"/>
              </a:rPr>
              <a:t>typeof</a:t>
            </a:r>
            <a:endParaRPr lang="cs-CZ" dirty="0"/>
          </a:p>
          <a:p>
            <a:pPr marL="514350" indent="-457200" fontAlgn="base"/>
            <a:r>
              <a:rPr lang="en-US" dirty="0">
                <a:hlinkClick r:id="rId14"/>
              </a:rPr>
              <a:t>http://msdn.microsoft.com/en-us/library/8edha89s(v=vs.71).aspx</a:t>
            </a:r>
            <a:endParaRPr lang="en-US" dirty="0"/>
          </a:p>
          <a:p>
            <a:pPr marL="514350" indent="-457200" fontAlgn="base"/>
            <a:endParaRPr lang="en-US" dirty="0">
              <a:solidFill>
                <a:srgbClr val="C00000"/>
              </a:solidFill>
            </a:endParaRPr>
          </a:p>
          <a:p>
            <a:pPr marL="514350" indent="-457200" fontAlgn="base"/>
            <a:endParaRPr lang="cs-CZ" dirty="0"/>
          </a:p>
          <a:p>
            <a:pPr marL="514350" indent="-457200" fontAlgn="base"/>
            <a:endParaRPr lang="en-US" dirty="0"/>
          </a:p>
          <a:p>
            <a:pPr marL="57150" indent="0" fontAlgn="base">
              <a:buNone/>
            </a:pP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341530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269632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cs-CZ" dirty="0" err="1" smtClean="0"/>
              <a:t>Generiky</a:t>
            </a:r>
            <a:r>
              <a:rPr lang="en-US" dirty="0"/>
              <a:t>, kovariance a kontravariance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39552" y="1596413"/>
            <a:ext cx="8712968" cy="4856923"/>
          </a:xfrm>
        </p:spPr>
        <p:txBody>
          <a:bodyPr>
            <a:normAutofit fontScale="77500" lnSpcReduction="20000"/>
          </a:bodyPr>
          <a:lstStyle/>
          <a:p>
            <a:pPr marL="514350" indent="-457200" fontAlgn="base"/>
            <a:r>
              <a:rPr lang="cs-CZ" dirty="0" smtClean="0"/>
              <a:t>Uchovává se typ </a:t>
            </a:r>
            <a:r>
              <a:rPr lang="cs-CZ" dirty="0" err="1" smtClean="0"/>
              <a:t>generiky</a:t>
            </a:r>
            <a:r>
              <a:rPr lang="cs-CZ" dirty="0" smtClean="0"/>
              <a:t> </a:t>
            </a:r>
            <a:r>
              <a:rPr lang="cs-CZ" dirty="0" err="1" smtClean="0"/>
              <a:t>IList</a:t>
            </a:r>
            <a:r>
              <a:rPr lang="cs-CZ" dirty="0" smtClean="0"/>
              <a:t>&lt;</a:t>
            </a:r>
            <a:r>
              <a:rPr lang="cs-CZ" dirty="0" err="1" smtClean="0"/>
              <a:t>string</a:t>
            </a:r>
            <a:r>
              <a:rPr lang="cs-CZ" dirty="0" smtClean="0"/>
              <a:t>&gt; != </a:t>
            </a:r>
            <a:r>
              <a:rPr lang="cs-CZ" dirty="0" err="1" smtClean="0"/>
              <a:t>IList</a:t>
            </a:r>
            <a:r>
              <a:rPr lang="cs-CZ" dirty="0" smtClean="0"/>
              <a:t>&lt;</a:t>
            </a:r>
            <a:r>
              <a:rPr lang="cs-CZ" dirty="0" err="1" smtClean="0"/>
              <a:t>int</a:t>
            </a:r>
            <a:r>
              <a:rPr lang="cs-CZ" dirty="0" smtClean="0"/>
              <a:t>&gt;</a:t>
            </a:r>
            <a:endParaRPr lang="cs-CZ" dirty="0" smtClean="0"/>
          </a:p>
          <a:p>
            <a:pPr marL="514350" indent="-457200" fontAlgn="base"/>
            <a:r>
              <a:rPr lang="cs-CZ" dirty="0" smtClean="0"/>
              <a:t>Klíčová slova </a:t>
            </a:r>
            <a:r>
              <a:rPr lang="cs-CZ" b="1" dirty="0" err="1" smtClean="0"/>
              <a:t>where</a:t>
            </a:r>
            <a:r>
              <a:rPr lang="cs-CZ" dirty="0" smtClean="0"/>
              <a:t> </a:t>
            </a:r>
            <a:r>
              <a:rPr lang="cs-CZ" b="1" dirty="0" smtClean="0"/>
              <a:t>: ,</a:t>
            </a:r>
            <a:r>
              <a:rPr lang="cs-CZ" dirty="0" smtClean="0"/>
              <a:t> </a:t>
            </a:r>
            <a:r>
              <a:rPr lang="cs-CZ" b="1" dirty="0" err="1" smtClean="0"/>
              <a:t>new</a:t>
            </a:r>
            <a:r>
              <a:rPr lang="cs-CZ" b="1" dirty="0" smtClean="0"/>
              <a:t>() </a:t>
            </a:r>
            <a:r>
              <a:rPr lang="cs-CZ" b="1" dirty="0" err="1" smtClean="0"/>
              <a:t>struct</a:t>
            </a:r>
            <a:r>
              <a:rPr lang="cs-CZ" b="1" dirty="0" smtClean="0"/>
              <a:t> </a:t>
            </a:r>
            <a:r>
              <a:rPr lang="cs-CZ" b="1" dirty="0" err="1" smtClean="0"/>
              <a:t>class</a:t>
            </a:r>
            <a:endParaRPr lang="en-US" b="1" dirty="0"/>
          </a:p>
          <a:p>
            <a:pPr marL="514350" indent="-457200" fontAlgn="base"/>
            <a:r>
              <a:rPr lang="cs-CZ" dirty="0"/>
              <a:t>Lze použít </a:t>
            </a:r>
            <a:r>
              <a:rPr lang="cs-CZ" dirty="0" err="1"/>
              <a:t>instanceof</a:t>
            </a:r>
            <a:r>
              <a:rPr lang="cs-CZ" dirty="0"/>
              <a:t> </a:t>
            </a:r>
            <a:r>
              <a:rPr lang="cs-CZ" dirty="0" smtClean="0"/>
              <a:t>T</a:t>
            </a:r>
          </a:p>
          <a:p>
            <a:pPr marL="514350" indent="-457200" fontAlgn="base"/>
            <a:r>
              <a:rPr lang="cs-CZ" smtClean="0"/>
              <a:t>V runtime </a:t>
            </a:r>
            <a:r>
              <a:rPr lang="cs-CZ" dirty="0" err="1" smtClean="0"/>
              <a:t>GetType</a:t>
            </a:r>
            <a:r>
              <a:rPr lang="cs-CZ" dirty="0" smtClean="0"/>
              <a:t>().</a:t>
            </a:r>
            <a:r>
              <a:rPr lang="cs-CZ" dirty="0" err="1" smtClean="0"/>
              <a:t>ToString</a:t>
            </a:r>
            <a:r>
              <a:rPr lang="cs-CZ" dirty="0" smtClean="0"/>
              <a:t>() == </a:t>
            </a:r>
            <a:r>
              <a:rPr lang="en-US" dirty="0"/>
              <a:t>IList`1[</a:t>
            </a:r>
            <a:r>
              <a:rPr lang="en-US" dirty="0" err="1"/>
              <a:t>System.String</a:t>
            </a:r>
            <a:r>
              <a:rPr lang="en-US" dirty="0" smtClean="0"/>
              <a:t>]</a:t>
            </a:r>
            <a:endParaRPr lang="cs-CZ" dirty="0" smtClean="0"/>
          </a:p>
          <a:p>
            <a:pPr marL="514350" indent="-457200" fontAlgn="base"/>
            <a:endParaRPr lang="cs-CZ" dirty="0"/>
          </a:p>
          <a:p>
            <a:pPr marL="514350" indent="-457200" fontAlgn="base"/>
            <a:r>
              <a:rPr lang="cs-CZ" dirty="0"/>
              <a:t>interface </a:t>
            </a:r>
            <a:r>
              <a:rPr lang="cs-CZ" dirty="0" err="1"/>
              <a:t>IEnumerable</a:t>
            </a:r>
            <a:r>
              <a:rPr lang="cs-CZ" dirty="0"/>
              <a:t>&lt;</a:t>
            </a:r>
            <a:r>
              <a:rPr lang="cs-CZ" dirty="0" err="1"/>
              <a:t>out</a:t>
            </a:r>
            <a:r>
              <a:rPr lang="cs-CZ" dirty="0"/>
              <a:t> T&gt; { }</a:t>
            </a:r>
          </a:p>
          <a:p>
            <a:pPr marL="514350" indent="-457200" fontAlgn="base"/>
            <a:r>
              <a:rPr lang="cs-CZ" dirty="0" err="1"/>
              <a:t>IEnumerable</a:t>
            </a:r>
            <a:r>
              <a:rPr lang="cs-CZ" dirty="0"/>
              <a:t>&lt;</a:t>
            </a:r>
            <a:r>
              <a:rPr lang="cs-CZ" dirty="0" err="1"/>
              <a:t>AbstractPerson</a:t>
            </a:r>
            <a:r>
              <a:rPr lang="cs-CZ" dirty="0"/>
              <a:t>&gt; p = </a:t>
            </a:r>
            <a:r>
              <a:rPr lang="cs-CZ" dirty="0" err="1"/>
              <a:t>new</a:t>
            </a:r>
            <a:r>
              <a:rPr lang="cs-CZ" dirty="0"/>
              <a:t> List&lt;Person</a:t>
            </a:r>
            <a:r>
              <a:rPr lang="cs-CZ" dirty="0" smtClean="0"/>
              <a:t>&gt;();</a:t>
            </a:r>
          </a:p>
          <a:p>
            <a:pPr marL="514350" indent="-457200" fontAlgn="base"/>
            <a:endParaRPr lang="cs-CZ" dirty="0"/>
          </a:p>
          <a:p>
            <a:pPr marL="514350" indent="-457200" fontAlgn="base"/>
            <a:r>
              <a:rPr lang="en-US" dirty="0"/>
              <a:t>interface </a:t>
            </a:r>
            <a:r>
              <a:rPr lang="en-US" dirty="0" err="1"/>
              <a:t>IComparer</a:t>
            </a:r>
            <a:r>
              <a:rPr lang="en-US" dirty="0"/>
              <a:t>&lt;in T&gt;</a:t>
            </a:r>
            <a:r>
              <a:rPr lang="cs-CZ" dirty="0"/>
              <a:t> {}</a:t>
            </a:r>
          </a:p>
          <a:p>
            <a:pPr marL="514350" indent="-457200" fontAlgn="base"/>
            <a:r>
              <a:rPr lang="en-US" dirty="0"/>
              <a:t>Compare(Shape a, Shape b) </a:t>
            </a:r>
            <a:r>
              <a:rPr lang="cs-CZ" dirty="0"/>
              <a:t>kde </a:t>
            </a:r>
            <a:r>
              <a:rPr lang="en-US" dirty="0"/>
              <a:t>Circle</a:t>
            </a:r>
            <a:r>
              <a:rPr lang="cs-CZ" dirty="0"/>
              <a:t> : </a:t>
            </a:r>
            <a:r>
              <a:rPr lang="cs-CZ" dirty="0" err="1"/>
              <a:t>Shape</a:t>
            </a:r>
            <a:endParaRPr lang="cs-CZ" dirty="0"/>
          </a:p>
          <a:p>
            <a:pPr marL="514350" indent="-457200" fontAlgn="base"/>
            <a:r>
              <a:rPr lang="en-US" dirty="0"/>
              <a:t>new </a:t>
            </a:r>
            <a:r>
              <a:rPr lang="en-US" dirty="0" err="1"/>
              <a:t>SortedSet</a:t>
            </a:r>
            <a:r>
              <a:rPr lang="en-US" dirty="0"/>
              <a:t>&lt;Circle&gt;(new</a:t>
            </a:r>
            <a:r>
              <a:rPr lang="cs-CZ" dirty="0"/>
              <a:t> </a:t>
            </a:r>
            <a:r>
              <a:rPr lang="en-US" dirty="0" err="1"/>
              <a:t>ShapeAreaComparer</a:t>
            </a:r>
            <a:r>
              <a:rPr lang="en-US" dirty="0"/>
              <a:t>())</a:t>
            </a:r>
            <a:r>
              <a:rPr lang="en-US" b="1" dirty="0"/>
              <a:t/>
            </a:r>
            <a:br>
              <a:rPr lang="en-US" b="1" dirty="0"/>
            </a:br>
            <a:endParaRPr lang="cs-CZ" b="1" dirty="0" smtClean="0"/>
          </a:p>
          <a:p>
            <a:pPr marL="514350" indent="-457200" fontAlgn="base"/>
            <a:endParaRPr lang="cs-CZ" b="1" dirty="0"/>
          </a:p>
          <a:p>
            <a:pPr marL="514350" indent="-457200" fontAlgn="base"/>
            <a:endParaRPr lang="cs-CZ" dirty="0"/>
          </a:p>
          <a:p>
            <a:pPr marL="514350" indent="-457200" fontAlgn="base"/>
            <a:endParaRPr lang="en-US" dirty="0"/>
          </a:p>
          <a:p>
            <a:pPr marL="57150" indent="0" fontAlgn="base">
              <a:buNone/>
            </a:pP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654950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D</a:t>
            </a:r>
            <a:r>
              <a:rPr lang="en-US" dirty="0" err="1" smtClean="0"/>
              <a:t>estruktur</a:t>
            </a:r>
            <a:r>
              <a:rPr lang="en-US" dirty="0"/>
              <a:t>, using a IDispose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cs-CZ" dirty="0" smtClean="0"/>
              <a:t>Chování destruktoru jako v </a:t>
            </a:r>
            <a:r>
              <a:rPr lang="cs-CZ" dirty="0" err="1" smtClean="0"/>
              <a:t>jave</a:t>
            </a:r>
            <a:r>
              <a:rPr lang="cs-CZ" dirty="0" smtClean="0"/>
              <a:t> </a:t>
            </a:r>
            <a:r>
              <a:rPr lang="cs-CZ" dirty="0" err="1" smtClean="0"/>
              <a:t>finalize</a:t>
            </a:r>
            <a:r>
              <a:rPr lang="cs-CZ" dirty="0" smtClean="0"/>
              <a:t> ale je zaručeno že se  volá vždy při uvolňování.</a:t>
            </a:r>
          </a:p>
          <a:p>
            <a:pPr marL="514350" indent="-457200" fontAlgn="base"/>
            <a:r>
              <a:rPr lang="en-US" dirty="0" err="1" smtClean="0"/>
              <a:t>Idispose</a:t>
            </a:r>
            <a:r>
              <a:rPr lang="cs-CZ" dirty="0" smtClean="0"/>
              <a:t> je pro explicitní </a:t>
            </a:r>
            <a:r>
              <a:rPr lang="cs-CZ" dirty="0" err="1" smtClean="0"/>
              <a:t>uvolnování</a:t>
            </a:r>
            <a:r>
              <a:rPr lang="cs-CZ" dirty="0" smtClean="0"/>
              <a:t> </a:t>
            </a:r>
            <a:r>
              <a:rPr lang="cs-CZ" dirty="0" err="1" smtClean="0"/>
              <a:t>unmanaged</a:t>
            </a:r>
            <a:r>
              <a:rPr lang="cs-CZ" dirty="0" smtClean="0"/>
              <a:t> </a:t>
            </a:r>
            <a:r>
              <a:rPr lang="cs-CZ" dirty="0" err="1" smtClean="0"/>
              <a:t>zdroju</a:t>
            </a:r>
            <a:r>
              <a:rPr lang="cs-CZ" dirty="0" smtClean="0"/>
              <a:t> </a:t>
            </a:r>
            <a:r>
              <a:rPr lang="cs-CZ" dirty="0" err="1" smtClean="0"/>
              <a:t>např</a:t>
            </a:r>
            <a:r>
              <a:rPr lang="cs-CZ" dirty="0" smtClean="0"/>
              <a:t>, souborů, </a:t>
            </a:r>
            <a:r>
              <a:rPr lang="cs-CZ" dirty="0" err="1" smtClean="0"/>
              <a:t>connections</a:t>
            </a:r>
            <a:r>
              <a:rPr lang="cs-CZ" dirty="0" smtClean="0"/>
              <a:t> apod.</a:t>
            </a:r>
          </a:p>
          <a:p>
            <a:pPr marL="514350" indent="-457200" fontAlgn="base"/>
            <a:r>
              <a:rPr lang="cs-CZ" dirty="0" smtClean="0"/>
              <a:t>Místo </a:t>
            </a:r>
            <a:r>
              <a:rPr lang="cs-CZ" dirty="0" err="1" smtClean="0"/>
              <a:t>try</a:t>
            </a:r>
            <a:r>
              <a:rPr lang="cs-CZ" dirty="0" smtClean="0"/>
              <a:t> </a:t>
            </a:r>
            <a:r>
              <a:rPr lang="cs-CZ" dirty="0" err="1" smtClean="0"/>
              <a:t>finaly</a:t>
            </a:r>
            <a:r>
              <a:rPr lang="cs-CZ" dirty="0" smtClean="0"/>
              <a:t> -&gt; používat </a:t>
            </a:r>
            <a:r>
              <a:rPr lang="cs-CZ" dirty="0" err="1" smtClean="0"/>
              <a:t>using</a:t>
            </a:r>
            <a:endParaRPr lang="cs-CZ" dirty="0" smtClean="0"/>
          </a:p>
          <a:p>
            <a:pPr marL="514350" indent="-457200" fontAlgn="base"/>
            <a:r>
              <a:rPr lang="cs-CZ" dirty="0" smtClean="0"/>
              <a:t>Příklad. </a:t>
            </a:r>
            <a:r>
              <a:rPr lang="en-US" dirty="0" err="1"/>
              <a:t>TestDispose</a:t>
            </a:r>
            <a:endParaRPr lang="en-US" dirty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cs-CZ" dirty="0"/>
          </a:p>
          <a:p>
            <a:pPr marL="514350" indent="-457200" fontAlgn="base"/>
            <a:endParaRPr lang="en-US" dirty="0"/>
          </a:p>
          <a:p>
            <a:pPr marL="57150" indent="0" fontAlgn="base">
              <a:buNone/>
            </a:pP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929289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cs-CZ" dirty="0" err="1" smtClean="0"/>
              <a:t>Exception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39552" y="1596413"/>
            <a:ext cx="860444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cs-CZ" dirty="0" smtClean="0"/>
              <a:t>Podobn</a:t>
            </a:r>
            <a:r>
              <a:rPr lang="cs-CZ" dirty="0"/>
              <a:t>ě</a:t>
            </a:r>
            <a:r>
              <a:rPr lang="cs-CZ" dirty="0" smtClean="0"/>
              <a:t> jako v </a:t>
            </a:r>
            <a:r>
              <a:rPr lang="cs-CZ" dirty="0" err="1" smtClean="0"/>
              <a:t>javě</a:t>
            </a:r>
            <a:r>
              <a:rPr lang="cs-CZ" dirty="0" smtClean="0"/>
              <a:t> ale </a:t>
            </a:r>
            <a:r>
              <a:rPr lang="cs-CZ" dirty="0"/>
              <a:t>neexistují </a:t>
            </a:r>
            <a:r>
              <a:rPr lang="cs-CZ" dirty="0" err="1"/>
              <a:t>checked</a:t>
            </a:r>
            <a:r>
              <a:rPr lang="cs-CZ" dirty="0"/>
              <a:t> </a:t>
            </a:r>
            <a:r>
              <a:rPr lang="cs-CZ" dirty="0" smtClean="0"/>
              <a:t>výjimky</a:t>
            </a:r>
          </a:p>
          <a:p>
            <a:pPr marL="514350" indent="-457200" fontAlgn="base"/>
            <a:r>
              <a:rPr lang="cs-CZ" dirty="0" smtClean="0"/>
              <a:t>Dědí se po </a:t>
            </a:r>
            <a:r>
              <a:rPr lang="cs-CZ" dirty="0" err="1" smtClean="0"/>
              <a:t>System.Exception</a:t>
            </a:r>
            <a:endParaRPr lang="cs-CZ" dirty="0" smtClean="0"/>
          </a:p>
          <a:p>
            <a:pPr marL="514350" indent="-457200" fontAlgn="base"/>
            <a:r>
              <a:rPr lang="cs-CZ" dirty="0" err="1" smtClean="0"/>
              <a:t>NullPointerException</a:t>
            </a:r>
            <a:r>
              <a:rPr lang="cs-CZ" dirty="0" smtClean="0"/>
              <a:t>==</a:t>
            </a:r>
            <a:r>
              <a:rPr lang="en-US" dirty="0" err="1" smtClean="0"/>
              <a:t>NullReferenceException</a:t>
            </a:r>
            <a:endParaRPr lang="cs-CZ" dirty="0" smtClean="0"/>
          </a:p>
          <a:p>
            <a:pPr marL="514350" indent="-457200" fontAlgn="base"/>
            <a:r>
              <a:rPr lang="en-US" dirty="0" err="1" smtClean="0"/>
              <a:t>ClassCastException</a:t>
            </a:r>
            <a:r>
              <a:rPr lang="cs-CZ" dirty="0" smtClean="0"/>
              <a:t>==</a:t>
            </a:r>
            <a:r>
              <a:rPr lang="en-US" dirty="0"/>
              <a:t> </a:t>
            </a:r>
            <a:r>
              <a:rPr lang="en-US" dirty="0" err="1"/>
              <a:t>InvalidCastException</a:t>
            </a:r>
            <a:endParaRPr lang="en-US" dirty="0"/>
          </a:p>
          <a:p>
            <a:pPr marL="514350" indent="-457200" fontAlgn="base"/>
            <a:r>
              <a:rPr lang="cs-CZ" dirty="0" smtClean="0"/>
              <a:t>…</a:t>
            </a:r>
            <a:endParaRPr lang="en-US" dirty="0"/>
          </a:p>
          <a:p>
            <a:pPr marL="514350" indent="-457200" fontAlgn="base"/>
            <a:endParaRPr lang="cs-CZ" dirty="0" smtClean="0"/>
          </a:p>
          <a:p>
            <a:pPr marL="514350" indent="-457200" fontAlgn="base"/>
            <a:endParaRPr lang="cs-CZ" dirty="0"/>
          </a:p>
          <a:p>
            <a:pPr marL="514350" indent="-457200" fontAlgn="base"/>
            <a:endParaRPr lang="en-US" dirty="0"/>
          </a:p>
          <a:p>
            <a:pPr marL="57150" indent="0" fontAlgn="base">
              <a:buNone/>
            </a:pP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400411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yield </a:t>
            </a:r>
            <a:r>
              <a:rPr lang="en-US" b="1" dirty="0"/>
              <a:t>return</a:t>
            </a:r>
            <a:r>
              <a:rPr lang="en-US" dirty="0"/>
              <a:t> a </a:t>
            </a:r>
            <a:r>
              <a:rPr lang="en-US" b="1" dirty="0"/>
              <a:t>yield break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 fontScale="62500" lnSpcReduction="20000"/>
          </a:bodyPr>
          <a:lstStyle/>
          <a:p>
            <a:pPr marL="514350" indent="-457200" fontAlgn="base"/>
            <a:r>
              <a:rPr lang="cs-CZ" dirty="0" smtClean="0"/>
              <a:t>Místo psaní implementace </a:t>
            </a:r>
            <a:r>
              <a:rPr lang="en-US" i="1" dirty="0" err="1"/>
              <a:t>IEnumerable</a:t>
            </a:r>
            <a:r>
              <a:rPr lang="cs-CZ" dirty="0" smtClean="0"/>
              <a:t>. Řeší překladač v těle metody.</a:t>
            </a:r>
          </a:p>
          <a:p>
            <a:pPr marL="514350" indent="-457200" fontAlgn="base"/>
            <a:r>
              <a:rPr lang="cs-CZ" dirty="0" err="1" smtClean="0"/>
              <a:t>yield</a:t>
            </a:r>
            <a:r>
              <a:rPr lang="cs-CZ" dirty="0" smtClean="0"/>
              <a:t> return vrací další prvek.</a:t>
            </a:r>
          </a:p>
          <a:p>
            <a:pPr marL="514350" indent="-457200" fontAlgn="base"/>
            <a:r>
              <a:rPr lang="cs-CZ" dirty="0" err="1" smtClean="0"/>
              <a:t>Yield</a:t>
            </a:r>
            <a:r>
              <a:rPr lang="cs-CZ" dirty="0" smtClean="0"/>
              <a:t> </a:t>
            </a:r>
            <a:r>
              <a:rPr lang="cs-CZ" dirty="0" err="1" smtClean="0"/>
              <a:t>break</a:t>
            </a:r>
            <a:r>
              <a:rPr lang="cs-CZ" dirty="0"/>
              <a:t> </a:t>
            </a:r>
            <a:r>
              <a:rPr lang="cs-CZ" dirty="0" smtClean="0"/>
              <a:t>- už není dostupný další.</a:t>
            </a:r>
          </a:p>
          <a:p>
            <a:pPr marL="514350" indent="-457200" fontAlgn="base"/>
            <a:r>
              <a:rPr lang="cs-CZ" dirty="0" err="1" smtClean="0"/>
              <a:t>Př</a:t>
            </a:r>
            <a:r>
              <a:rPr lang="cs-CZ" dirty="0" smtClean="0"/>
              <a:t>: Místo vracení již naplněné kolekce prvku </a:t>
            </a:r>
            <a:r>
              <a:rPr lang="cs-CZ" dirty="0"/>
              <a:t>(čas. náročnost)</a:t>
            </a:r>
            <a:r>
              <a:rPr lang="cs-CZ" dirty="0" smtClean="0"/>
              <a:t> vracíme postupně</a:t>
            </a:r>
          </a:p>
          <a:p>
            <a:pPr marL="514350" indent="-457200" fontAlgn="base"/>
            <a:r>
              <a:rPr lang="cs-CZ" dirty="0" smtClean="0"/>
              <a:t>Pozor při znovu zavolaní metody se znova provede </a:t>
            </a:r>
            <a:r>
              <a:rPr lang="cs-CZ" dirty="0" err="1" smtClean="0"/>
              <a:t>telo</a:t>
            </a:r>
            <a:r>
              <a:rPr lang="cs-CZ" dirty="0" smtClean="0"/>
              <a:t> metody</a:t>
            </a:r>
          </a:p>
          <a:p>
            <a:pPr marL="514350" indent="-457200" fontAlgn="base"/>
            <a:r>
              <a:rPr lang="cs-CZ" dirty="0" smtClean="0"/>
              <a:t>-&gt; </a:t>
            </a:r>
            <a:r>
              <a:rPr lang="cs-CZ" dirty="0" err="1" smtClean="0"/>
              <a:t>jiz</a:t>
            </a:r>
            <a:r>
              <a:rPr lang="cs-CZ" dirty="0" smtClean="0"/>
              <a:t> </a:t>
            </a:r>
            <a:r>
              <a:rPr lang="cs-CZ" dirty="0" err="1" smtClean="0"/>
              <a:t>spocitane</a:t>
            </a:r>
            <a:r>
              <a:rPr lang="cs-CZ" dirty="0" smtClean="0"/>
              <a:t> </a:t>
            </a:r>
            <a:r>
              <a:rPr lang="cs-CZ" dirty="0" err="1" smtClean="0"/>
              <a:t>pouzit</a:t>
            </a:r>
            <a:r>
              <a:rPr lang="cs-CZ" dirty="0" smtClean="0"/>
              <a:t> </a:t>
            </a:r>
            <a:r>
              <a:rPr lang="cs-CZ" dirty="0" err="1" smtClean="0"/>
              <a:t>ToArray</a:t>
            </a:r>
            <a:r>
              <a:rPr lang="cs-CZ" dirty="0" smtClean="0"/>
              <a:t> nebo </a:t>
            </a:r>
            <a:r>
              <a:rPr lang="cs-CZ" dirty="0" err="1" smtClean="0"/>
              <a:t>ToList</a:t>
            </a:r>
            <a:r>
              <a:rPr lang="cs-CZ" dirty="0" smtClean="0"/>
              <a:t> apod.</a:t>
            </a:r>
          </a:p>
          <a:p>
            <a:pPr marL="514350" indent="-457200" fontAlgn="base"/>
            <a:r>
              <a:rPr lang="cs-CZ" dirty="0" smtClean="0"/>
              <a:t>Příklad </a:t>
            </a:r>
            <a:r>
              <a:rPr lang="en-US" dirty="0" err="1" smtClean="0"/>
              <a:t>TestEnumerable</a:t>
            </a:r>
            <a:r>
              <a:rPr lang="cs-CZ" dirty="0" smtClean="0"/>
              <a:t>.</a:t>
            </a:r>
            <a:r>
              <a:rPr lang="cs-CZ" dirty="0" err="1" smtClean="0"/>
              <a:t>cs</a:t>
            </a:r>
            <a:endParaRPr lang="en-US" dirty="0"/>
          </a:p>
          <a:p>
            <a:pPr marL="514350" indent="-457200" fontAlgn="base"/>
            <a:endParaRPr lang="cs-CZ" dirty="0"/>
          </a:p>
          <a:p>
            <a:pPr marL="514350" indent="-457200" fontAlgn="base"/>
            <a:endParaRPr lang="en-US" dirty="0"/>
          </a:p>
          <a:p>
            <a:pPr marL="57150" indent="0" fontAlgn="base">
              <a:buNone/>
            </a:pPr>
            <a:endParaRPr lang="cs-CZ" dirty="0" smtClean="0"/>
          </a:p>
          <a:p>
            <a:pPr marL="514350" indent="-457200" fontAlgn="base"/>
            <a:endParaRPr lang="cs-CZ" dirty="0" smtClean="0"/>
          </a:p>
          <a:p>
            <a:pPr marL="514350" indent="-457200" fontAlgn="base"/>
            <a:endParaRPr lang="cs-CZ" dirty="0"/>
          </a:p>
          <a:p>
            <a:pPr marL="514350" indent="-457200" fontAlgn="base"/>
            <a:r>
              <a:rPr lang="en-US" dirty="0">
                <a:hlinkClick r:id="rId6"/>
              </a:rPr>
              <a:t>http://msdn.microsoft.com/cs-cz/library/9k7k7cf0.aspx</a:t>
            </a:r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828834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E</a:t>
            </a:r>
            <a:r>
              <a:rPr lang="en-US" dirty="0" err="1" smtClean="0"/>
              <a:t>venty</a:t>
            </a:r>
            <a:r>
              <a:rPr lang="cs-CZ" dirty="0" smtClean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delagaty</a:t>
            </a:r>
            <a:r>
              <a:rPr lang="cs-CZ" dirty="0" smtClean="0"/>
              <a:t> a</a:t>
            </a:r>
            <a:r>
              <a:rPr lang="en-US" dirty="0" smtClean="0"/>
              <a:t> </a:t>
            </a:r>
            <a:r>
              <a:rPr lang="en-US" dirty="0"/>
              <a:t>closure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en-US" dirty="0" err="1" smtClean="0"/>
              <a:t>Delegat</a:t>
            </a:r>
            <a:r>
              <a:rPr lang="cs-CZ" dirty="0" smtClean="0"/>
              <a:t>y jsou reference na metody</a:t>
            </a:r>
            <a:endParaRPr lang="cs-CZ" dirty="0" smtClean="0"/>
          </a:p>
          <a:p>
            <a:pPr marL="514350" indent="-457200" fontAlgn="base"/>
            <a:r>
              <a:rPr lang="cs-CZ" dirty="0" smtClean="0"/>
              <a:t>Příklad </a:t>
            </a:r>
            <a:r>
              <a:rPr lang="en-US" dirty="0" err="1" smtClean="0"/>
              <a:t>TestClosures</a:t>
            </a:r>
            <a:r>
              <a:rPr lang="cs-CZ" dirty="0" smtClean="0"/>
              <a:t>.</a:t>
            </a:r>
            <a:r>
              <a:rPr lang="cs-CZ" dirty="0" err="1" smtClean="0"/>
              <a:t>cs</a:t>
            </a:r>
            <a:endParaRPr lang="cs-CZ" dirty="0" smtClean="0"/>
          </a:p>
          <a:p>
            <a:pPr marL="514350" indent="-457200" fontAlgn="base"/>
            <a:r>
              <a:rPr lang="cs-CZ" dirty="0" smtClean="0"/>
              <a:t>Pozor na </a:t>
            </a:r>
            <a:r>
              <a:rPr lang="cs-CZ" dirty="0" err="1" smtClean="0"/>
              <a:t>memory</a:t>
            </a:r>
            <a:r>
              <a:rPr lang="cs-CZ" dirty="0" smtClean="0"/>
              <a:t> </a:t>
            </a:r>
            <a:r>
              <a:rPr lang="cs-CZ" dirty="0" err="1" smtClean="0"/>
              <a:t>leaks</a:t>
            </a:r>
            <a:r>
              <a:rPr lang="cs-CZ" dirty="0" smtClean="0"/>
              <a:t> u </a:t>
            </a:r>
            <a:r>
              <a:rPr lang="cs-CZ" dirty="0" err="1" smtClean="0"/>
              <a:t>event</a:t>
            </a:r>
            <a:r>
              <a:rPr lang="cs-CZ" dirty="0" smtClean="0"/>
              <a:t> =&gt; </a:t>
            </a:r>
            <a:r>
              <a:rPr lang="cs-CZ" dirty="0" err="1" smtClean="0"/>
              <a:t>pouzit</a:t>
            </a:r>
            <a:r>
              <a:rPr lang="cs-CZ" dirty="0" smtClean="0"/>
              <a:t> </a:t>
            </a:r>
            <a:r>
              <a:rPr lang="en-US" b="1" dirty="0" err="1" smtClean="0"/>
              <a:t>WeakEventManager</a:t>
            </a:r>
            <a:endParaRPr lang="cs-CZ" dirty="0"/>
          </a:p>
          <a:p>
            <a:pPr marL="514350" indent="-457200" fontAlgn="base"/>
            <a:r>
              <a:rPr lang="cs-CZ" dirty="0" err="1" smtClean="0"/>
              <a:t>Predefinovane</a:t>
            </a:r>
            <a:r>
              <a:rPr lang="cs-CZ" dirty="0" smtClean="0"/>
              <a:t> </a:t>
            </a:r>
            <a:r>
              <a:rPr lang="cs-CZ" dirty="0" err="1" smtClean="0"/>
              <a:t>delegaty</a:t>
            </a:r>
            <a:r>
              <a:rPr lang="cs-CZ" dirty="0" smtClean="0"/>
              <a:t> </a:t>
            </a:r>
            <a:r>
              <a:rPr lang="cs-CZ" dirty="0" err="1" smtClean="0"/>
              <a:t>void</a:t>
            </a:r>
            <a:r>
              <a:rPr lang="cs-CZ" dirty="0" smtClean="0"/>
              <a:t> </a:t>
            </a:r>
            <a:r>
              <a:rPr lang="cs-CZ" dirty="0" err="1" smtClean="0"/>
              <a:t>Action</a:t>
            </a:r>
            <a:r>
              <a:rPr lang="cs-CZ" dirty="0" smtClean="0"/>
              <a:t>&lt;,,&gt; a </a:t>
            </a:r>
            <a:r>
              <a:rPr lang="cs-CZ" dirty="0" err="1" smtClean="0"/>
              <a:t>Func</a:t>
            </a:r>
            <a:r>
              <a:rPr lang="cs-CZ" dirty="0" smtClean="0"/>
              <a:t>&lt;,,&gt; kde poslední typ musí metoda vracet</a:t>
            </a:r>
            <a:endParaRPr lang="en-US" dirty="0"/>
          </a:p>
          <a:p>
            <a:pPr marL="514350" indent="-457200" fontAlgn="base"/>
            <a:endParaRPr lang="cs-CZ" dirty="0"/>
          </a:p>
          <a:p>
            <a:pPr marL="514350" indent="-457200" fontAlgn="base"/>
            <a:endParaRPr lang="en-US" dirty="0"/>
          </a:p>
          <a:p>
            <a:pPr marL="57150" indent="0" fontAlgn="base">
              <a:buNone/>
            </a:pP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851265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linq</a:t>
            </a:r>
            <a:r>
              <a:rPr lang="en-US" dirty="0" smtClean="0"/>
              <a:t> </a:t>
            </a:r>
            <a:r>
              <a:rPr lang="en-US" dirty="0"/>
              <a:t>a Expression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cs-CZ" dirty="0" smtClean="0"/>
              <a:t>Je rozhodně skvělá věc </a:t>
            </a:r>
            <a:r>
              <a:rPr lang="cs-CZ" dirty="0" smtClean="0">
                <a:sym typeface="Wingdings" pitchFamily="2" charset="2"/>
              </a:rPr>
              <a:t></a:t>
            </a:r>
          </a:p>
          <a:p>
            <a:pPr marL="514350" indent="-457200" fontAlgn="base"/>
            <a:r>
              <a:rPr lang="cs-CZ" dirty="0" smtClean="0">
                <a:sym typeface="Wingdings" pitchFamily="2" charset="2"/>
              </a:rPr>
              <a:t>Přidává funkcionální styl programování</a:t>
            </a:r>
          </a:p>
          <a:p>
            <a:pPr marL="514350" indent="-457200" fontAlgn="base"/>
            <a:r>
              <a:rPr lang="cs-CZ" dirty="0" smtClean="0">
                <a:sym typeface="Wingdings" pitchFamily="2" charset="2"/>
              </a:rPr>
              <a:t>Deklarativní dotazy nad různými zdroji dat (</a:t>
            </a:r>
            <a:r>
              <a:rPr lang="en-US" i="1" dirty="0" smtClean="0"/>
              <a:t>LINQ to Objects</a:t>
            </a:r>
            <a:r>
              <a:rPr lang="cs-CZ" i="1" dirty="0" smtClean="0"/>
              <a:t>, XML, </a:t>
            </a:r>
            <a:r>
              <a:rPr lang="cs-CZ" b="1" i="1" dirty="0" smtClean="0">
                <a:solidFill>
                  <a:srgbClr val="C00000"/>
                </a:solidFill>
              </a:rPr>
              <a:t>nad SQL DB</a:t>
            </a:r>
            <a:r>
              <a:rPr lang="cs-CZ" i="1" dirty="0" smtClean="0"/>
              <a:t>, </a:t>
            </a:r>
            <a:r>
              <a:rPr lang="cs-CZ" i="1" dirty="0" err="1" smtClean="0"/>
              <a:t>parallel</a:t>
            </a:r>
            <a:r>
              <a:rPr lang="cs-CZ" i="1" dirty="0" smtClean="0"/>
              <a:t> </a:t>
            </a:r>
            <a:r>
              <a:rPr lang="cs-CZ" i="1" dirty="0" err="1" smtClean="0"/>
              <a:t>linq</a:t>
            </a:r>
            <a:r>
              <a:rPr lang="cs-CZ" dirty="0" smtClean="0">
                <a:sym typeface="Wingdings" pitchFamily="2" charset="2"/>
              </a:rPr>
              <a:t>)</a:t>
            </a:r>
            <a:endParaRPr lang="en-US" dirty="0"/>
          </a:p>
          <a:p>
            <a:pPr marL="514350" indent="-457200" fontAlgn="base"/>
            <a:endParaRPr lang="cs-CZ" dirty="0"/>
          </a:p>
          <a:p>
            <a:pPr marL="514350" indent="-457200" fontAlgn="base"/>
            <a:endParaRPr lang="en-US" dirty="0"/>
          </a:p>
          <a:p>
            <a:pPr marL="57150" indent="0" fontAlgn="base">
              <a:buNone/>
            </a:pP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891" y="4437112"/>
            <a:ext cx="426720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5733256"/>
            <a:ext cx="497205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93893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Obsah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en-US" dirty="0" err="1"/>
              <a:t>Platforma</a:t>
            </a:r>
            <a:endParaRPr lang="en-US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dirty="0" err="1" smtClean="0"/>
              <a:t>jazyk</a:t>
            </a:r>
            <a:r>
              <a:rPr lang="en-US" dirty="0" smtClean="0"/>
              <a:t> C#</a:t>
            </a:r>
            <a:endParaRPr lang="cs-CZ" dirty="0" smtClean="0"/>
          </a:p>
          <a:p>
            <a:pPr marL="514350" indent="-514350" fontAlgn="base">
              <a:buFont typeface="+mj-lt"/>
              <a:buAutoNum type="arabicPeriod"/>
            </a:pPr>
            <a:r>
              <a:rPr lang="cs-CZ" dirty="0" smtClean="0"/>
              <a:t>.</a:t>
            </a:r>
            <a:r>
              <a:rPr lang="en-US" dirty="0" smtClean="0"/>
              <a:t>NET core </a:t>
            </a:r>
            <a:r>
              <a:rPr lang="en-US" dirty="0" err="1" smtClean="0"/>
              <a:t>Knihovny</a:t>
            </a:r>
            <a:endParaRPr lang="cs-CZ" dirty="0" smtClean="0"/>
          </a:p>
          <a:p>
            <a:pPr marL="514350" indent="-514350" fontAlgn="base">
              <a:buFont typeface="+mj-lt"/>
              <a:buAutoNum type="arabicPeriod"/>
            </a:pPr>
            <a:r>
              <a:rPr lang="en-US" dirty="0" err="1" smtClean="0"/>
              <a:t>Komunita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linq</a:t>
            </a:r>
            <a:r>
              <a:rPr lang="en-US" dirty="0" smtClean="0"/>
              <a:t> </a:t>
            </a:r>
            <a:r>
              <a:rPr lang="en-US" dirty="0"/>
              <a:t>a Expression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cs-CZ" dirty="0" smtClean="0"/>
              <a:t>Pokud se </a:t>
            </a:r>
            <a:r>
              <a:rPr lang="cs-CZ" dirty="0" err="1" smtClean="0"/>
              <a:t>pouzije</a:t>
            </a:r>
            <a:r>
              <a:rPr lang="cs-CZ" dirty="0" smtClean="0"/>
              <a:t> </a:t>
            </a:r>
            <a:r>
              <a:rPr lang="cs-CZ" dirty="0" err="1" smtClean="0"/>
              <a:t>System.Linq.Expresion</a:t>
            </a:r>
            <a:r>
              <a:rPr lang="cs-CZ" dirty="0" smtClean="0"/>
              <a:t>&lt;&gt;</a:t>
            </a:r>
          </a:p>
          <a:p>
            <a:pPr marL="514350" indent="-457200" fontAlgn="base"/>
            <a:r>
              <a:rPr lang="cs-CZ" dirty="0" smtClean="0"/>
              <a:t>Nekompiluje se ale </a:t>
            </a:r>
            <a:r>
              <a:rPr lang="en-US" dirty="0" err="1" smtClean="0"/>
              <a:t>naparsuje</a:t>
            </a:r>
            <a:r>
              <a:rPr lang="en-US" dirty="0" smtClean="0"/>
              <a:t> </a:t>
            </a:r>
            <a:r>
              <a:rPr lang="en-US" dirty="0"/>
              <a:t>a </a:t>
            </a:r>
            <a:r>
              <a:rPr lang="en-US" dirty="0" err="1"/>
              <a:t>vytvoří</a:t>
            </a:r>
            <a:r>
              <a:rPr lang="en-US" dirty="0"/>
              <a:t> </a:t>
            </a:r>
            <a:r>
              <a:rPr lang="en-US" dirty="0" err="1" smtClean="0"/>
              <a:t>strom</a:t>
            </a:r>
            <a:r>
              <a:rPr lang="cs-CZ" dirty="0"/>
              <a:t> </a:t>
            </a:r>
            <a:r>
              <a:rPr lang="en-US" dirty="0"/>
              <a:t>(</a:t>
            </a:r>
            <a:r>
              <a:rPr lang="en-US" i="1" dirty="0"/>
              <a:t>expression tree</a:t>
            </a:r>
            <a:r>
              <a:rPr lang="en-US" dirty="0" smtClean="0"/>
              <a:t>)</a:t>
            </a:r>
            <a:endParaRPr lang="cs-CZ" dirty="0" smtClean="0"/>
          </a:p>
          <a:p>
            <a:pPr marL="514350" indent="-457200" fontAlgn="base"/>
            <a:r>
              <a:rPr lang="cs-CZ" dirty="0" smtClean="0"/>
              <a:t>Používá se potom v </a:t>
            </a:r>
            <a:r>
              <a:rPr lang="cs-CZ" dirty="0" err="1" smtClean="0"/>
              <a:t>linq</a:t>
            </a:r>
            <a:r>
              <a:rPr lang="cs-CZ" dirty="0" smtClean="0"/>
              <a:t> providerech např. </a:t>
            </a:r>
            <a:r>
              <a:rPr lang="cs-CZ" dirty="0" err="1" smtClean="0"/>
              <a:t>Nhibernate</a:t>
            </a:r>
            <a:r>
              <a:rPr lang="cs-CZ" dirty="0" smtClean="0"/>
              <a:t> </a:t>
            </a:r>
            <a:r>
              <a:rPr lang="cs-CZ" dirty="0" err="1" smtClean="0"/>
              <a:t>linq</a:t>
            </a:r>
            <a:endParaRPr lang="en-US" dirty="0"/>
          </a:p>
          <a:p>
            <a:pPr marL="514350" indent="-457200" fontAlgn="base"/>
            <a:endParaRPr lang="cs-CZ" dirty="0"/>
          </a:p>
          <a:p>
            <a:pPr marL="514350" indent="-457200" fontAlgn="base"/>
            <a:endParaRPr lang="en-US" dirty="0"/>
          </a:p>
          <a:p>
            <a:pPr marL="57150" indent="0" fontAlgn="base">
              <a:buNone/>
            </a:pP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906208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Typy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fontAlgn="base"/>
            <a:endParaRPr lang="cs-CZ" dirty="0" smtClean="0"/>
          </a:p>
          <a:p>
            <a:pPr fontAlgn="base"/>
            <a:endParaRPr lang="cs-CZ" dirty="0"/>
          </a:p>
          <a:p>
            <a:pPr fontAlgn="base"/>
            <a:endParaRPr lang="cs-CZ" dirty="0" smtClean="0"/>
          </a:p>
          <a:p>
            <a:pPr fontAlgn="base"/>
            <a:endParaRPr lang="cs-CZ" dirty="0"/>
          </a:p>
          <a:p>
            <a:pPr fontAlgn="base"/>
            <a:endParaRPr lang="cs-CZ" dirty="0" smtClean="0"/>
          </a:p>
          <a:p>
            <a:pPr fontAlgn="base"/>
            <a:endParaRPr lang="cs-CZ" dirty="0"/>
          </a:p>
          <a:p>
            <a:pPr fontAlgn="base"/>
            <a:r>
              <a:rPr lang="cs-CZ" dirty="0" smtClean="0">
                <a:solidFill>
                  <a:srgbClr val="C00000"/>
                </a:solidFill>
              </a:rPr>
              <a:t>Pro typ peníze používat </a:t>
            </a:r>
            <a:r>
              <a:rPr lang="cs-CZ" b="1" dirty="0" err="1" smtClean="0">
                <a:solidFill>
                  <a:srgbClr val="C00000"/>
                </a:solidFill>
              </a:rPr>
              <a:t>decimal</a:t>
            </a:r>
            <a:endParaRPr lang="en-US" b="1" dirty="0">
              <a:solidFill>
                <a:srgbClr val="C00000"/>
              </a:solidFill>
            </a:endParaRPr>
          </a:p>
          <a:p>
            <a:pPr fontAlgn="base"/>
            <a:endParaRPr lang="pt-BR" dirty="0"/>
          </a:p>
          <a:p>
            <a:pPr fontAlgn="base"/>
            <a:endParaRPr lang="en-US" dirty="0"/>
          </a:p>
        </p:txBody>
      </p:sp>
      <p:pic>
        <p:nvPicPr>
          <p:cNvPr id="2050" name="Picture 2" descr="P:\Users\balat\Downloads\table5.3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88640"/>
            <a:ext cx="5600700" cy="491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9794173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Konvence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fontAlgn="base"/>
            <a:r>
              <a:rPr lang="pt-BR" dirty="0"/>
              <a:t>konvence </a:t>
            </a:r>
            <a:r>
              <a:rPr lang="pt-BR" b="1" dirty="0"/>
              <a:t>interface</a:t>
            </a:r>
            <a:r>
              <a:rPr lang="pt-BR" dirty="0"/>
              <a:t> začíná </a:t>
            </a:r>
            <a:r>
              <a:rPr lang="pt-BR" b="1" dirty="0"/>
              <a:t>I</a:t>
            </a:r>
            <a:r>
              <a:rPr lang="pt-BR" dirty="0"/>
              <a:t> viz </a:t>
            </a:r>
            <a:r>
              <a:rPr lang="pt-BR" b="1" dirty="0"/>
              <a:t>IList</a:t>
            </a:r>
            <a:r>
              <a:rPr lang="pt-BR" dirty="0"/>
              <a:t> a implementace </a:t>
            </a:r>
            <a:r>
              <a:rPr lang="pt-BR" dirty="0" smtClean="0"/>
              <a:t>List</a:t>
            </a:r>
            <a:endParaRPr lang="cs-CZ" dirty="0" smtClean="0"/>
          </a:p>
          <a:p>
            <a:pPr fontAlgn="base"/>
            <a:r>
              <a:rPr lang="en-US" dirty="0" err="1"/>
              <a:t>nazvy</a:t>
            </a:r>
            <a:r>
              <a:rPr lang="en-US" dirty="0"/>
              <a:t> </a:t>
            </a:r>
            <a:r>
              <a:rPr lang="en-US" dirty="0" err="1"/>
              <a:t>metod</a:t>
            </a:r>
            <a:r>
              <a:rPr lang="en-US" dirty="0"/>
              <a:t> </a:t>
            </a:r>
            <a:r>
              <a:rPr lang="cs-CZ" dirty="0" smtClean="0"/>
              <a:t>z </a:t>
            </a:r>
            <a:r>
              <a:rPr lang="en-US" dirty="0" err="1" smtClean="0"/>
              <a:t>pascal</a:t>
            </a:r>
            <a:r>
              <a:rPr lang="cs-CZ" dirty="0" smtClean="0"/>
              <a:t> konvence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hlavni</a:t>
            </a:r>
            <a:r>
              <a:rPr lang="en-US" dirty="0"/>
              <a:t> designer c# :-)) </a:t>
            </a:r>
            <a:r>
              <a:rPr lang="en-US" dirty="0" err="1"/>
              <a:t>první</a:t>
            </a:r>
            <a:r>
              <a:rPr lang="en-US" dirty="0"/>
              <a:t> </a:t>
            </a:r>
            <a:r>
              <a:rPr lang="en-US" dirty="0" err="1"/>
              <a:t>Velke</a:t>
            </a:r>
            <a:r>
              <a:rPr lang="en-US" dirty="0"/>
              <a:t> </a:t>
            </a:r>
            <a:r>
              <a:rPr lang="en-US" dirty="0" err="1" smtClean="0"/>
              <a:t>pismeno</a:t>
            </a:r>
            <a:r>
              <a:rPr lang="cs-CZ" dirty="0" smtClean="0"/>
              <a:t> </a:t>
            </a:r>
            <a:r>
              <a:rPr lang="cs-CZ" dirty="0"/>
              <a:t>viz </a:t>
            </a:r>
            <a:r>
              <a:rPr lang="en-US" b="1" dirty="0" err="1"/>
              <a:t>ToString</a:t>
            </a:r>
            <a:r>
              <a:rPr lang="cs-CZ" b="1" dirty="0" smtClean="0"/>
              <a:t>() </a:t>
            </a:r>
            <a:r>
              <a:rPr lang="en-US" dirty="0" err="1" smtClean="0"/>
              <a:t>jinak</a:t>
            </a:r>
            <a:r>
              <a:rPr lang="en-US" dirty="0" smtClean="0"/>
              <a:t> </a:t>
            </a:r>
            <a:r>
              <a:rPr lang="en-US" dirty="0" err="1"/>
              <a:t>stejny</a:t>
            </a:r>
            <a:r>
              <a:rPr lang="en-US" dirty="0"/>
              <a:t> </a:t>
            </a:r>
            <a:r>
              <a:rPr lang="en-US" dirty="0" err="1"/>
              <a:t>jako</a:t>
            </a:r>
            <a:r>
              <a:rPr lang="en-US" dirty="0"/>
              <a:t> u </a:t>
            </a:r>
            <a:r>
              <a:rPr lang="en-US" dirty="0" err="1" smtClean="0"/>
              <a:t>javy</a:t>
            </a:r>
            <a:endParaRPr lang="cs-CZ" dirty="0" smtClean="0"/>
          </a:p>
          <a:p>
            <a:pPr fontAlgn="base"/>
            <a:endParaRPr lang="en-US" dirty="0"/>
          </a:p>
          <a:p>
            <a:pPr fontAlgn="base"/>
            <a:endParaRPr lang="pt-BR" dirty="0"/>
          </a:p>
          <a:p>
            <a:pPr fontAlgn="base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703601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cs-CZ" dirty="0" err="1" smtClean="0"/>
              <a:t>Object</a:t>
            </a:r>
            <a:r>
              <a:rPr lang="cs-CZ" dirty="0" smtClean="0"/>
              <a:t> a </a:t>
            </a:r>
            <a:r>
              <a:rPr lang="en-US" dirty="0" err="1" smtClean="0"/>
              <a:t>ValueType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cs-CZ" dirty="0" err="1" smtClean="0"/>
              <a:t>Class</a:t>
            </a:r>
            <a:r>
              <a:rPr lang="cs-CZ" dirty="0" smtClean="0"/>
              <a:t> dědí po </a:t>
            </a:r>
            <a:r>
              <a:rPr lang="cs-CZ" dirty="0" err="1" smtClean="0"/>
              <a:t>Object</a:t>
            </a:r>
            <a:endParaRPr lang="cs-CZ" dirty="0"/>
          </a:p>
          <a:p>
            <a:pPr fontAlgn="base"/>
            <a:r>
              <a:rPr lang="cs-CZ" dirty="0" err="1" smtClean="0"/>
              <a:t>Struct</a:t>
            </a:r>
            <a:r>
              <a:rPr lang="cs-CZ" dirty="0" smtClean="0"/>
              <a:t> dědí po </a:t>
            </a:r>
            <a:r>
              <a:rPr lang="en-US" dirty="0" err="1" smtClean="0"/>
              <a:t>ValueType</a:t>
            </a:r>
            <a:r>
              <a:rPr lang="cs-CZ" dirty="0" smtClean="0"/>
              <a:t> (neexistuje metoda </a:t>
            </a:r>
            <a:r>
              <a:rPr lang="en-US" dirty="0" err="1" smtClean="0"/>
              <a:t>GetType</a:t>
            </a:r>
            <a:r>
              <a:rPr lang="cs-CZ" dirty="0" smtClean="0"/>
              <a:t>(), destruktor a static metody </a:t>
            </a:r>
            <a:r>
              <a:rPr lang="en-US" dirty="0" smtClean="0"/>
              <a:t>Equals</a:t>
            </a:r>
            <a:endParaRPr lang="en-US" dirty="0"/>
          </a:p>
          <a:p>
            <a:pPr fontAlgn="base"/>
            <a:r>
              <a:rPr lang="cs-CZ" dirty="0" smtClean="0"/>
              <a:t>)</a:t>
            </a:r>
          </a:p>
          <a:p>
            <a:pPr fontAlgn="base"/>
            <a:r>
              <a:rPr lang="cs-CZ" b="1" dirty="0" err="1"/>
              <a:t>string</a:t>
            </a:r>
            <a:r>
              <a:rPr lang="cs-CZ" dirty="0"/>
              <a:t> je alias k </a:t>
            </a:r>
            <a:r>
              <a:rPr lang="cs-CZ" b="1" dirty="0" err="1"/>
              <a:t>System.String</a:t>
            </a:r>
            <a:r>
              <a:rPr lang="cs-CZ" b="1" dirty="0"/>
              <a:t> </a:t>
            </a:r>
            <a:r>
              <a:rPr lang="cs-CZ" dirty="0"/>
              <a:t>je vždy </a:t>
            </a:r>
            <a:r>
              <a:rPr lang="cs-CZ" dirty="0" err="1"/>
              <a:t>immutable</a:t>
            </a:r>
            <a:r>
              <a:rPr lang="cs-CZ" dirty="0"/>
              <a:t> tzn. </a:t>
            </a:r>
            <a:r>
              <a:rPr lang="cs-CZ" dirty="0" err="1"/>
              <a:t>muze</a:t>
            </a:r>
            <a:r>
              <a:rPr lang="cs-CZ" dirty="0"/>
              <a:t> se </a:t>
            </a:r>
            <a:r>
              <a:rPr lang="cs-CZ" dirty="0" err="1"/>
              <a:t>pouzivat</a:t>
            </a:r>
            <a:r>
              <a:rPr lang="cs-CZ" dirty="0"/>
              <a:t> </a:t>
            </a:r>
            <a:r>
              <a:rPr lang="cs-CZ" dirty="0" smtClean="0"/>
              <a:t>==</a:t>
            </a:r>
          </a:p>
          <a:p>
            <a:pPr fontAlgn="base"/>
            <a:r>
              <a:rPr lang="cs-CZ" b="1" dirty="0" smtClean="0"/>
              <a:t>@ </a:t>
            </a:r>
            <a:r>
              <a:rPr lang="cs-CZ" dirty="0" err="1" smtClean="0"/>
              <a:t>verbatim</a:t>
            </a:r>
            <a:r>
              <a:rPr lang="cs-CZ" dirty="0" smtClean="0"/>
              <a:t> </a:t>
            </a:r>
            <a:r>
              <a:rPr lang="cs-CZ" dirty="0" err="1" smtClean="0"/>
              <a:t>string</a:t>
            </a:r>
            <a:endParaRPr lang="cs-CZ" dirty="0"/>
          </a:p>
          <a:p>
            <a:pPr fontAlgn="base"/>
            <a:r>
              <a:rPr lang="cs-CZ" b="1" dirty="0" err="1"/>
              <a:t>ToString</a:t>
            </a:r>
            <a:r>
              <a:rPr lang="cs-CZ" dirty="0"/>
              <a:t>() </a:t>
            </a:r>
            <a:r>
              <a:rPr lang="cs-CZ" b="1" dirty="0" smtClean="0">
                <a:solidFill>
                  <a:srgbClr val="FF0000"/>
                </a:solidFill>
              </a:rPr>
              <a:t>pozor double </a:t>
            </a:r>
            <a:r>
              <a:rPr lang="cs-CZ" b="1" dirty="0" err="1" smtClean="0">
                <a:solidFill>
                  <a:srgbClr val="FF0000"/>
                </a:solidFill>
              </a:rPr>
              <a:t>apod</a:t>
            </a:r>
            <a:r>
              <a:rPr lang="cs-CZ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závislý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na</a:t>
            </a:r>
            <a:r>
              <a:rPr lang="en-US" b="1" dirty="0">
                <a:solidFill>
                  <a:srgbClr val="FF0000"/>
                </a:solidFill>
              </a:rPr>
              <a:t> local </a:t>
            </a:r>
            <a:r>
              <a:rPr lang="en-US" b="1" dirty="0" err="1">
                <a:solidFill>
                  <a:srgbClr val="FF0000"/>
                </a:solidFill>
              </a:rPr>
              <a:t>nastavení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počítače</a:t>
            </a:r>
            <a:r>
              <a:rPr lang="en-US" b="1" dirty="0">
                <a:solidFill>
                  <a:srgbClr val="FF0000"/>
                </a:solidFill>
              </a:rPr>
              <a:t> -&gt; </a:t>
            </a:r>
            <a:r>
              <a:rPr lang="en-US" b="1" dirty="0" err="1">
                <a:solidFill>
                  <a:srgbClr val="FF0000"/>
                </a:solidFill>
              </a:rPr>
              <a:t>doporucuju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napsat</a:t>
            </a:r>
            <a:r>
              <a:rPr lang="en-US" b="1" dirty="0">
                <a:solidFill>
                  <a:srgbClr val="FF0000"/>
                </a:solidFill>
              </a:rPr>
              <a:t> extension static </a:t>
            </a:r>
            <a:r>
              <a:rPr lang="en-US" b="1" dirty="0" err="1">
                <a:solidFill>
                  <a:srgbClr val="FF0000"/>
                </a:solidFill>
              </a:rPr>
              <a:t>metody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MoneyToString</a:t>
            </a:r>
            <a:r>
              <a:rPr lang="en-US" b="1" dirty="0">
                <a:solidFill>
                  <a:srgbClr val="FF0000"/>
                </a:solidFill>
              </a:rPr>
              <a:t>() </a:t>
            </a:r>
            <a:r>
              <a:rPr lang="en-US" b="1" dirty="0" err="1">
                <a:solidFill>
                  <a:srgbClr val="FF0000"/>
                </a:solidFill>
              </a:rPr>
              <a:t>apod</a:t>
            </a:r>
            <a:r>
              <a:rPr lang="en-US" b="1" dirty="0">
                <a:solidFill>
                  <a:srgbClr val="FF0000"/>
                </a:solidFill>
              </a:rPr>
              <a:t>. </a:t>
            </a:r>
            <a:r>
              <a:rPr lang="en-US" b="1" dirty="0" err="1">
                <a:solidFill>
                  <a:srgbClr val="FF0000"/>
                </a:solidFill>
              </a:rPr>
              <a:t>viz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priklad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TestToStringCulture.cs</a:t>
            </a:r>
            <a:endParaRPr lang="cs-CZ" b="1" dirty="0">
              <a:solidFill>
                <a:srgbClr val="FF0000"/>
              </a:solidFill>
            </a:endParaRPr>
          </a:p>
          <a:p>
            <a:pPr fontAlgn="base"/>
            <a:endParaRPr lang="en-US" dirty="0"/>
          </a:p>
          <a:p>
            <a:pPr marL="0" indent="0" fontAlgn="base">
              <a:buNone/>
            </a:pPr>
            <a:endParaRPr lang="en-US" dirty="0"/>
          </a:p>
          <a:p>
            <a:pPr fontAlgn="base"/>
            <a:endParaRPr lang="pt-BR" dirty="0"/>
          </a:p>
          <a:p>
            <a:pPr fontAlgn="base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69206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Kolekce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cs-CZ" dirty="0" smtClean="0"/>
              <a:t>K</a:t>
            </a:r>
            <a:r>
              <a:rPr lang="en-US" dirty="0" err="1" smtClean="0"/>
              <a:t>olekce</a:t>
            </a:r>
            <a:r>
              <a:rPr lang="en-US" dirty="0" smtClean="0"/>
              <a:t> z</a:t>
            </a:r>
            <a:r>
              <a:rPr lang="cs-CZ" dirty="0" smtClean="0"/>
              <a:t>e</a:t>
            </a:r>
            <a:r>
              <a:rPr lang="en-US" dirty="0" smtClean="0"/>
              <a:t> </a:t>
            </a:r>
            <a:r>
              <a:rPr lang="en-US" dirty="0" err="1"/>
              <a:t>dvou</a:t>
            </a:r>
            <a:r>
              <a:rPr lang="en-US" dirty="0"/>
              <a:t> namespace </a:t>
            </a:r>
            <a:r>
              <a:rPr lang="en-US" b="1" dirty="0" err="1"/>
              <a:t>System.Collections</a:t>
            </a:r>
            <a:r>
              <a:rPr lang="en-US" dirty="0"/>
              <a:t> a </a:t>
            </a:r>
            <a:r>
              <a:rPr lang="en-US" b="1" dirty="0" err="1"/>
              <a:t>System.Collections.Generic</a:t>
            </a:r>
            <a:r>
              <a:rPr lang="en-US" dirty="0"/>
              <a:t> </a:t>
            </a:r>
            <a:endParaRPr lang="cs-CZ" dirty="0" smtClean="0"/>
          </a:p>
          <a:p>
            <a:pPr fontAlgn="base"/>
            <a:r>
              <a:rPr lang="en-US" dirty="0" err="1" smtClean="0"/>
              <a:t>pouzivat</a:t>
            </a:r>
            <a:r>
              <a:rPr lang="en-US" dirty="0" smtClean="0"/>
              <a:t> </a:t>
            </a:r>
            <a:r>
              <a:rPr lang="en-US" dirty="0" err="1"/>
              <a:t>misto</a:t>
            </a:r>
            <a:r>
              <a:rPr lang="en-US" dirty="0"/>
              <a:t> </a:t>
            </a:r>
            <a:r>
              <a:rPr lang="en-US" dirty="0" err="1"/>
              <a:t>ICollection</a:t>
            </a:r>
            <a:r>
              <a:rPr lang="en-US" dirty="0"/>
              <a:t> </a:t>
            </a:r>
            <a:r>
              <a:rPr lang="en-US" dirty="0" err="1"/>
              <a:t>nebo</a:t>
            </a:r>
            <a:r>
              <a:rPr lang="en-US" dirty="0"/>
              <a:t> </a:t>
            </a:r>
            <a:r>
              <a:rPr lang="en-US" dirty="0" err="1"/>
              <a:t>IList</a:t>
            </a:r>
            <a:r>
              <a:rPr lang="en-US" dirty="0"/>
              <a:t> </a:t>
            </a:r>
            <a:r>
              <a:rPr lang="cs-CZ" b="1" dirty="0" smtClean="0"/>
              <a:t>IE</a:t>
            </a:r>
            <a:r>
              <a:rPr lang="en-US" b="1" dirty="0" smtClean="0"/>
              <a:t>numerable</a:t>
            </a:r>
            <a:r>
              <a:rPr lang="cs-CZ" b="1" dirty="0" smtClean="0"/>
              <a:t>&lt;&gt;</a:t>
            </a:r>
          </a:p>
          <a:p>
            <a:pPr fontAlgn="base"/>
            <a:r>
              <a:rPr lang="cs-CZ" dirty="0" smtClean="0"/>
              <a:t>Místo mapy je </a:t>
            </a:r>
            <a:r>
              <a:rPr lang="cs-CZ" dirty="0" err="1" smtClean="0"/>
              <a:t>IDictionary</a:t>
            </a:r>
            <a:r>
              <a:rPr lang="cs-CZ" dirty="0" smtClean="0"/>
              <a:t>&lt;,&gt;</a:t>
            </a:r>
          </a:p>
          <a:p>
            <a:pPr fontAlgn="base"/>
            <a:r>
              <a:rPr lang="cs-CZ" dirty="0" smtClean="0"/>
              <a:t>Do kolekce lze </a:t>
            </a:r>
            <a:r>
              <a:rPr lang="cs-CZ" dirty="0" err="1" smtClean="0"/>
              <a:t>vkladat</a:t>
            </a:r>
            <a:r>
              <a:rPr lang="cs-CZ" dirty="0" smtClean="0"/>
              <a:t> </a:t>
            </a:r>
            <a:r>
              <a:rPr lang="cs-CZ" dirty="0" err="1" smtClean="0"/>
              <a:t>struct</a:t>
            </a:r>
            <a:r>
              <a:rPr lang="cs-CZ" dirty="0" smtClean="0"/>
              <a:t> tzn. </a:t>
            </a:r>
            <a:r>
              <a:rPr lang="cs-CZ" dirty="0" err="1" smtClean="0"/>
              <a:t>int</a:t>
            </a:r>
            <a:r>
              <a:rPr lang="cs-CZ" dirty="0" smtClean="0"/>
              <a:t> apod.</a:t>
            </a:r>
          </a:p>
          <a:p>
            <a:pPr fontAlgn="base"/>
            <a:r>
              <a:rPr lang="en-US" b="1" dirty="0" smtClean="0"/>
              <a:t>C5</a:t>
            </a:r>
            <a:r>
              <a:rPr lang="cs-CZ" b="1" dirty="0" smtClean="0"/>
              <a:t> </a:t>
            </a:r>
            <a:r>
              <a:rPr lang="cs-CZ" dirty="0" err="1" smtClean="0"/>
              <a:t>library</a:t>
            </a:r>
            <a:r>
              <a:rPr lang="cs-CZ" dirty="0" smtClean="0"/>
              <a:t> </a:t>
            </a:r>
            <a:r>
              <a:rPr lang="en-US" dirty="0">
                <a:hlinkClick r:id="rId6"/>
              </a:rPr>
              <a:t>http://www.itu.dk/research/c5/</a:t>
            </a:r>
            <a:endParaRPr lang="en-US" dirty="0"/>
          </a:p>
          <a:p>
            <a:pPr fontAlgn="base"/>
            <a:endParaRPr lang="pt-BR" dirty="0"/>
          </a:p>
          <a:p>
            <a:pPr fontAlgn="base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491189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/>
              <a:t>Komunita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514350" indent="-457200" fontAlgn="base"/>
            <a:r>
              <a:rPr lang="en-US" b="1" dirty="0" smtClean="0">
                <a:solidFill>
                  <a:srgbClr val="FF0000"/>
                </a:solidFill>
              </a:rPr>
              <a:t>www.codeplex.com</a:t>
            </a:r>
            <a:endParaRPr lang="cs-CZ" b="1" dirty="0" smtClean="0">
              <a:solidFill>
                <a:srgbClr val="FF0000"/>
              </a:solidFill>
            </a:endParaRPr>
          </a:p>
          <a:p>
            <a:pPr marL="514350" indent="-457200" fontAlgn="base"/>
            <a:r>
              <a:rPr lang="en-US" dirty="0" smtClean="0"/>
              <a:t>code.google.com</a:t>
            </a:r>
            <a:endParaRPr lang="cs-CZ" dirty="0" smtClean="0"/>
          </a:p>
          <a:p>
            <a:pPr marL="514350" indent="-457200" fontAlgn="base"/>
            <a:r>
              <a:rPr lang="en-US" dirty="0" smtClean="0"/>
              <a:t>www.github.com</a:t>
            </a:r>
            <a:endParaRPr lang="cs-CZ" dirty="0" smtClean="0"/>
          </a:p>
          <a:p>
            <a:pPr marL="514350" indent="-457200" fontAlgn="base"/>
            <a:r>
              <a:rPr lang="en-US" dirty="0" smtClean="0"/>
              <a:t>wug.cz/</a:t>
            </a:r>
            <a:r>
              <a:rPr lang="en-US" dirty="0" err="1" smtClean="0"/>
              <a:t>zaznamy</a:t>
            </a:r>
            <a:endParaRPr lang="cs-CZ" dirty="0" smtClean="0"/>
          </a:p>
          <a:p>
            <a:pPr marL="514350" indent="-457200" fontAlgn="base"/>
            <a:r>
              <a:rPr lang="cs-CZ" dirty="0" smtClean="0"/>
              <a:t>www.</a:t>
            </a:r>
            <a:r>
              <a:rPr lang="en-US" dirty="0" smtClean="0"/>
              <a:t>mstv.cz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207571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cs-CZ" dirty="0" smtClean="0"/>
              <a:t>Otázky</a:t>
            </a:r>
            <a:r>
              <a:rPr lang="en-US" dirty="0" smtClean="0"/>
              <a:t>?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Platforma - </a:t>
            </a:r>
            <a:r>
              <a:rPr lang="cs-CZ" dirty="0" smtClean="0"/>
              <a:t>zkratky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11560" y="1596413"/>
            <a:ext cx="8496944" cy="4784915"/>
          </a:xfrm>
        </p:spPr>
        <p:txBody>
          <a:bodyPr>
            <a:normAutofit fontScale="85000" lnSpcReduction="10000"/>
          </a:bodyPr>
          <a:lstStyle/>
          <a:p>
            <a:pPr fontAlgn="base"/>
            <a:r>
              <a:rPr lang="cs-CZ" dirty="0" smtClean="0"/>
              <a:t>C</a:t>
            </a:r>
            <a:r>
              <a:rPr lang="en-US" b="1" dirty="0" smtClean="0"/>
              <a:t>IL </a:t>
            </a:r>
            <a:r>
              <a:rPr lang="en-US" dirty="0" smtClean="0"/>
              <a:t>(</a:t>
            </a:r>
            <a:r>
              <a:rPr lang="cs-CZ" dirty="0" err="1" smtClean="0"/>
              <a:t>Common</a:t>
            </a:r>
            <a:r>
              <a:rPr lang="cs-CZ" dirty="0" smtClean="0"/>
              <a:t> </a:t>
            </a:r>
            <a:r>
              <a:rPr lang="en-US" dirty="0" smtClean="0"/>
              <a:t>Intermediate </a:t>
            </a:r>
            <a:r>
              <a:rPr lang="en-US" dirty="0"/>
              <a:t>Language</a:t>
            </a:r>
            <a:r>
              <a:rPr lang="en-US" dirty="0" smtClean="0"/>
              <a:t>)</a:t>
            </a:r>
            <a:r>
              <a:rPr lang="cs-CZ" dirty="0" smtClean="0"/>
              <a:t> někdy jenom IL</a:t>
            </a:r>
            <a:r>
              <a:rPr lang="en-US" dirty="0" smtClean="0"/>
              <a:t> == </a:t>
            </a:r>
            <a:r>
              <a:rPr lang="en-US" dirty="0"/>
              <a:t>byte </a:t>
            </a:r>
            <a:r>
              <a:rPr lang="en-US" dirty="0" smtClean="0"/>
              <a:t>code</a:t>
            </a:r>
            <a:endParaRPr lang="cs-CZ" dirty="0" smtClean="0"/>
          </a:p>
          <a:p>
            <a:pPr fontAlgn="base"/>
            <a:r>
              <a:rPr lang="en-US" b="1" dirty="0" smtClean="0"/>
              <a:t>CLR </a:t>
            </a:r>
            <a:r>
              <a:rPr lang="en-US" dirty="0"/>
              <a:t>(Common Language Runtime) </a:t>
            </a:r>
            <a:r>
              <a:rPr lang="en-US" dirty="0" smtClean="0"/>
              <a:t>== </a:t>
            </a:r>
            <a:r>
              <a:rPr lang="en-US" dirty="0"/>
              <a:t> </a:t>
            </a:r>
            <a:r>
              <a:rPr lang="en-US" dirty="0" err="1"/>
              <a:t>jvm</a:t>
            </a:r>
            <a:r>
              <a:rPr lang="en-US" dirty="0"/>
              <a:t> (java virtual </a:t>
            </a:r>
            <a:r>
              <a:rPr lang="en-US" dirty="0" smtClean="0"/>
              <a:t>machine</a:t>
            </a:r>
            <a:r>
              <a:rPr lang="en-US" dirty="0" smtClean="0"/>
              <a:t>)</a:t>
            </a:r>
            <a:endParaRPr lang="cs-CZ" dirty="0" smtClean="0"/>
          </a:p>
          <a:p>
            <a:pPr fontAlgn="base"/>
            <a:r>
              <a:rPr lang="cs-CZ" b="1" dirty="0" smtClean="0"/>
              <a:t>ASP </a:t>
            </a:r>
            <a:r>
              <a:rPr lang="cs-CZ" dirty="0" smtClean="0"/>
              <a:t>(</a:t>
            </a:r>
            <a:r>
              <a:rPr lang="cs-CZ" dirty="0" err="1" smtClean="0"/>
              <a:t>Active</a:t>
            </a:r>
            <a:r>
              <a:rPr lang="cs-CZ" dirty="0" smtClean="0"/>
              <a:t> server </a:t>
            </a:r>
            <a:r>
              <a:rPr lang="cs-CZ" dirty="0" err="1" smtClean="0"/>
              <a:t>pages</a:t>
            </a:r>
            <a:r>
              <a:rPr lang="cs-CZ" dirty="0" smtClean="0"/>
              <a:t>) == JSP</a:t>
            </a:r>
            <a:r>
              <a:rPr lang="cs-CZ" b="1" dirty="0" smtClean="0"/>
              <a:t> , ASP.NET, ASP.NET MVC</a:t>
            </a:r>
          </a:p>
          <a:p>
            <a:pPr fontAlgn="base"/>
            <a:r>
              <a:rPr lang="cs-CZ" b="1" dirty="0" smtClean="0"/>
              <a:t>WPF</a:t>
            </a:r>
            <a:r>
              <a:rPr lang="cs-CZ" dirty="0" smtClean="0"/>
              <a:t> (</a:t>
            </a:r>
            <a:r>
              <a:rPr lang="en-US" dirty="0"/>
              <a:t>Windows Presentation Foundation</a:t>
            </a:r>
            <a:r>
              <a:rPr lang="cs-CZ" dirty="0" smtClean="0"/>
              <a:t>) klientské </a:t>
            </a:r>
            <a:r>
              <a:rPr lang="cs-CZ" dirty="0" err="1" smtClean="0"/>
              <a:t>app</a:t>
            </a:r>
            <a:endParaRPr lang="cs-CZ" dirty="0" smtClean="0"/>
          </a:p>
          <a:p>
            <a:pPr fontAlgn="base"/>
            <a:r>
              <a:rPr lang="cs-CZ" b="1" dirty="0" smtClean="0"/>
              <a:t>WCF </a:t>
            </a:r>
            <a:r>
              <a:rPr lang="cs-CZ" dirty="0" smtClean="0"/>
              <a:t>(</a:t>
            </a:r>
            <a:r>
              <a:rPr lang="en-US" dirty="0"/>
              <a:t>Windows Communication Foundation</a:t>
            </a:r>
            <a:r>
              <a:rPr lang="cs-CZ" dirty="0" smtClean="0"/>
              <a:t>)  = SOA</a:t>
            </a:r>
          </a:p>
          <a:p>
            <a:pPr fontAlgn="base"/>
            <a:r>
              <a:rPr lang="cs-CZ" dirty="0" smtClean="0"/>
              <a:t>ADO.NET == </a:t>
            </a:r>
            <a:r>
              <a:rPr lang="cs-CZ" dirty="0" err="1" smtClean="0"/>
              <a:t>jdbc</a:t>
            </a:r>
            <a:endParaRPr lang="cs-CZ" dirty="0" smtClean="0"/>
          </a:p>
          <a:p>
            <a:pPr fontAlgn="base"/>
            <a:r>
              <a:rPr lang="cs-CZ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Silverlight</a:t>
            </a:r>
            <a:r>
              <a:rPr lang="cs-CZ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– </a:t>
            </a:r>
            <a:r>
              <a:rPr lang="cs-CZ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podmnozina</a:t>
            </a:r>
            <a:r>
              <a:rPr lang="cs-CZ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.NET pro RIA aplikace jako </a:t>
            </a:r>
            <a:r>
              <a:rPr lang="cs-CZ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flash</a:t>
            </a:r>
            <a:endParaRPr lang="cs-CZ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fontAlgn="base"/>
            <a:r>
              <a:rPr lang="cs-CZ" b="1" dirty="0">
                <a:solidFill>
                  <a:srgbClr val="C00000"/>
                </a:solidFill>
              </a:rPr>
              <a:t>GAC</a:t>
            </a:r>
            <a:r>
              <a:rPr lang="cs-CZ" dirty="0">
                <a:solidFill>
                  <a:srgbClr val="C00000"/>
                </a:solidFill>
              </a:rPr>
              <a:t> (</a:t>
            </a:r>
            <a:r>
              <a:rPr lang="en-US" dirty="0">
                <a:solidFill>
                  <a:srgbClr val="C00000"/>
                </a:solidFill>
              </a:rPr>
              <a:t>Global Assembly Cache</a:t>
            </a:r>
            <a:r>
              <a:rPr lang="cs-CZ" dirty="0">
                <a:solidFill>
                  <a:srgbClr val="C00000"/>
                </a:solidFill>
              </a:rPr>
              <a:t>) – </a:t>
            </a:r>
            <a:r>
              <a:rPr lang="cs-CZ" dirty="0" err="1">
                <a:solidFill>
                  <a:srgbClr val="C00000"/>
                </a:solidFill>
              </a:rPr>
              <a:t>repository</a:t>
            </a:r>
            <a:r>
              <a:rPr lang="cs-CZ" dirty="0">
                <a:solidFill>
                  <a:srgbClr val="C00000"/>
                </a:solidFill>
              </a:rPr>
              <a:t> knihoven</a:t>
            </a:r>
          </a:p>
          <a:p>
            <a:pPr fontAlgn="base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fontAlgn="base"/>
            <a:endParaRPr lang="cs-CZ" dirty="0" smtClean="0"/>
          </a:p>
          <a:p>
            <a:pPr fontAlgn="base"/>
            <a:endParaRPr lang="en-US" b="1" dirty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207571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b="1" dirty="0"/>
              <a:t>Assembly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55576" y="1340768"/>
            <a:ext cx="8490520" cy="5040560"/>
          </a:xfrm>
        </p:spPr>
        <p:txBody>
          <a:bodyPr>
            <a:normAutofit fontScale="62500" lnSpcReduction="20000"/>
          </a:bodyPr>
          <a:lstStyle/>
          <a:p>
            <a:pPr fontAlgn="base"/>
            <a:r>
              <a:rPr lang="en-US" b="1" dirty="0" smtClean="0"/>
              <a:t>(</a:t>
            </a:r>
            <a:r>
              <a:rPr lang="en-US" b="1" dirty="0" err="1"/>
              <a:t>dll</a:t>
            </a:r>
            <a:r>
              <a:rPr lang="en-US" b="1" dirty="0"/>
              <a:t> </a:t>
            </a:r>
            <a:r>
              <a:rPr lang="en-US" b="1" dirty="0" err="1"/>
              <a:t>nebo</a:t>
            </a:r>
            <a:r>
              <a:rPr lang="en-US" b="1" dirty="0"/>
              <a:t> exe) </a:t>
            </a:r>
            <a:r>
              <a:rPr lang="en-US" dirty="0"/>
              <a:t>~ jar + </a:t>
            </a:r>
            <a:r>
              <a:rPr lang="en-US" dirty="0" smtClean="0"/>
              <a:t>metadata</a:t>
            </a:r>
            <a:endParaRPr lang="cs-CZ" dirty="0" smtClean="0"/>
          </a:p>
          <a:p>
            <a:pPr lvl="1" fontAlgn="base"/>
            <a:r>
              <a:rPr lang="en-US" sz="3200" b="1" dirty="0" smtClean="0"/>
              <a:t>Version</a:t>
            </a:r>
            <a:r>
              <a:rPr lang="en-US" sz="3200" dirty="0" smtClean="0"/>
              <a:t>=10.0.0.0</a:t>
            </a:r>
            <a:r>
              <a:rPr lang="en-US" sz="3200" dirty="0"/>
              <a:t>, </a:t>
            </a:r>
            <a:r>
              <a:rPr lang="en-US" sz="3200" b="1" dirty="0"/>
              <a:t>Culture</a:t>
            </a:r>
            <a:r>
              <a:rPr lang="en-US" sz="3200" dirty="0"/>
              <a:t>=neutral (x86 </a:t>
            </a:r>
            <a:r>
              <a:rPr lang="en-US" sz="3200" dirty="0" err="1"/>
              <a:t>nebo</a:t>
            </a:r>
            <a:r>
              <a:rPr lang="en-US" sz="3200" dirty="0"/>
              <a:t> x64), </a:t>
            </a:r>
            <a:r>
              <a:rPr lang="en-US" sz="3200" b="1" dirty="0" err="1" smtClean="0"/>
              <a:t>PublicKeyToken</a:t>
            </a:r>
            <a:r>
              <a:rPr lang="en-US" sz="3200" b="1" dirty="0" smtClean="0"/>
              <a:t>=</a:t>
            </a:r>
            <a:r>
              <a:rPr lang="en-US" sz="3200" dirty="0" smtClean="0"/>
              <a:t>hash</a:t>
            </a:r>
            <a:r>
              <a:rPr lang="cs-CZ" sz="3200" dirty="0" smtClean="0"/>
              <a:t> </a:t>
            </a:r>
            <a:r>
              <a:rPr lang="cs-CZ" sz="3200" dirty="0" err="1" smtClean="0"/>
              <a:t>cislo</a:t>
            </a:r>
            <a:endParaRPr lang="cs-CZ" sz="3200" dirty="0" smtClean="0"/>
          </a:p>
          <a:p>
            <a:pPr lvl="1" fontAlgn="base"/>
            <a:r>
              <a:rPr lang="en-US" sz="3200" b="1" dirty="0" smtClean="0"/>
              <a:t>Weakly </a:t>
            </a:r>
            <a:r>
              <a:rPr lang="en-US" sz="3200" b="1" dirty="0"/>
              <a:t>Named Assemblies </a:t>
            </a:r>
            <a:r>
              <a:rPr lang="en-US" sz="3200" dirty="0"/>
              <a:t>a</a:t>
            </a:r>
            <a:r>
              <a:rPr lang="en-US" sz="3200" b="1" dirty="0"/>
              <a:t> Strongly Named Assemblies - </a:t>
            </a:r>
            <a:r>
              <a:rPr lang="en-US" sz="3200" b="1" dirty="0" err="1"/>
              <a:t>podepsaný</a:t>
            </a:r>
            <a:r>
              <a:rPr lang="en-US" sz="3200" b="1" dirty="0"/>
              <a:t> </a:t>
            </a:r>
            <a:r>
              <a:rPr lang="en-US" sz="3200" b="1" dirty="0" err="1"/>
              <a:t>lze</a:t>
            </a:r>
            <a:r>
              <a:rPr lang="en-US" sz="3200" b="1" dirty="0"/>
              <a:t> </a:t>
            </a:r>
            <a:r>
              <a:rPr lang="en-US" sz="3200" b="1" dirty="0" err="1"/>
              <a:t>zadat</a:t>
            </a:r>
            <a:r>
              <a:rPr lang="en-US" sz="3200" b="1" dirty="0"/>
              <a:t> do GAC </a:t>
            </a:r>
            <a:r>
              <a:rPr lang="en-US" sz="3200" dirty="0"/>
              <a:t>(c:\Windows\Microsoft.NET\assembly\GAC_MSIL</a:t>
            </a:r>
            <a:r>
              <a:rPr lang="en-US" sz="3200" b="1" dirty="0"/>
              <a:t> </a:t>
            </a:r>
            <a:r>
              <a:rPr lang="en-US" sz="3200" b="1" dirty="0" err="1"/>
              <a:t>či</a:t>
            </a:r>
            <a:r>
              <a:rPr lang="en-US" sz="3200" b="1" dirty="0"/>
              <a:t> </a:t>
            </a:r>
            <a:r>
              <a:rPr lang="en-US" sz="3200" dirty="0"/>
              <a:t>GAC_32, GAC_64</a:t>
            </a:r>
            <a:r>
              <a:rPr lang="en-US" sz="3200" dirty="0" smtClean="0"/>
              <a:t>)</a:t>
            </a:r>
            <a:endParaRPr lang="en-US" sz="3200" dirty="0"/>
          </a:p>
          <a:p>
            <a:pPr lvl="1" fontAlgn="base"/>
            <a:r>
              <a:rPr lang="en-US" sz="3200" dirty="0" err="1">
                <a:solidFill>
                  <a:srgbClr val="FF0000"/>
                </a:solidFill>
              </a:rPr>
              <a:t>Pozor</a:t>
            </a:r>
            <a:r>
              <a:rPr lang="en-US" sz="3200" dirty="0">
                <a:solidFill>
                  <a:srgbClr val="FF0000"/>
                </a:solidFill>
              </a:rPr>
              <a:t>: </a:t>
            </a:r>
            <a:r>
              <a:rPr lang="en-US" sz="3200" dirty="0" err="1">
                <a:solidFill>
                  <a:srgbClr val="FF0000"/>
                </a:solidFill>
              </a:rPr>
              <a:t>pokud</a:t>
            </a:r>
            <a:r>
              <a:rPr lang="en-US" sz="3200" dirty="0">
                <a:solidFill>
                  <a:srgbClr val="FF0000"/>
                </a:solidFill>
              </a:rPr>
              <a:t> je </a:t>
            </a:r>
            <a:r>
              <a:rPr lang="en-US" sz="3200" dirty="0" err="1">
                <a:solidFill>
                  <a:srgbClr val="FF0000"/>
                </a:solidFill>
              </a:rPr>
              <a:t>závislost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cs-CZ" sz="3200" dirty="0" smtClean="0">
                <a:solidFill>
                  <a:srgbClr val="FF0000"/>
                </a:solidFill>
              </a:rPr>
              <a:t>na </a:t>
            </a:r>
            <a:r>
              <a:rPr lang="cs-CZ" sz="3200" dirty="0" err="1" smtClean="0">
                <a:solidFill>
                  <a:srgbClr val="FF0000"/>
                </a:solidFill>
              </a:rPr>
              <a:t>dll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</a:rPr>
              <a:t>Specific Version = true</a:t>
            </a:r>
            <a:r>
              <a:rPr lang="en-US" sz="3200" dirty="0">
                <a:solidFill>
                  <a:srgbClr val="FF0000"/>
                </a:solidFill>
              </a:rPr>
              <a:t> v runtime .NET </a:t>
            </a:r>
            <a:r>
              <a:rPr lang="en-US" sz="3200" dirty="0" err="1">
                <a:solidFill>
                  <a:srgbClr val="FF0000"/>
                </a:solidFill>
              </a:rPr>
              <a:t>nejdriv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hleda</a:t>
            </a:r>
            <a:r>
              <a:rPr lang="en-US" sz="3200" dirty="0">
                <a:solidFill>
                  <a:srgbClr val="FF0000"/>
                </a:solidFill>
              </a:rPr>
              <a:t> v </a:t>
            </a:r>
            <a:r>
              <a:rPr lang="en-US" sz="3200" b="1" dirty="0">
                <a:solidFill>
                  <a:srgbClr val="FF0000"/>
                </a:solidFill>
              </a:rPr>
              <a:t>GAC</a:t>
            </a:r>
            <a:r>
              <a:rPr lang="en-US" sz="3200" dirty="0">
                <a:solidFill>
                  <a:srgbClr val="FF0000"/>
                </a:solidFill>
              </a:rPr>
              <a:t> a </a:t>
            </a:r>
            <a:r>
              <a:rPr lang="en-US" sz="3200" dirty="0" err="1">
                <a:solidFill>
                  <a:srgbClr val="FF0000"/>
                </a:solidFill>
              </a:rPr>
              <a:t>potom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</a:rPr>
              <a:t>v </a:t>
            </a:r>
            <a:r>
              <a:rPr lang="en-US" sz="3200" b="1" dirty="0" err="1">
                <a:solidFill>
                  <a:srgbClr val="FF0000"/>
                </a:solidFill>
              </a:rPr>
              <a:t>adresari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exe</a:t>
            </a:r>
            <a:r>
              <a:rPr lang="cs-CZ" sz="3200" dirty="0" smtClean="0">
                <a:solidFill>
                  <a:srgbClr val="FF0000"/>
                </a:solidFill>
              </a:rPr>
              <a:t> souboru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či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</a:rPr>
              <a:t>bin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na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webu</a:t>
            </a:r>
            <a:r>
              <a:rPr lang="en-US" sz="3200" dirty="0">
                <a:solidFill>
                  <a:srgbClr val="FF0000"/>
                </a:solidFill>
              </a:rPr>
              <a:t> !!! </a:t>
            </a:r>
            <a:r>
              <a:rPr lang="en-US" sz="3200" dirty="0" err="1">
                <a:solidFill>
                  <a:srgbClr val="FF0000"/>
                </a:solidFill>
              </a:rPr>
              <a:t>knihovny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naistalovany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pomoci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nejakych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instalatoru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napr</a:t>
            </a:r>
            <a:r>
              <a:rPr lang="en-US" sz="3200" dirty="0">
                <a:solidFill>
                  <a:srgbClr val="FF0000"/>
                </a:solidFill>
              </a:rPr>
              <a:t>. mvc3 </a:t>
            </a:r>
            <a:r>
              <a:rPr lang="en-US" sz="3200" dirty="0" err="1">
                <a:solidFill>
                  <a:srgbClr val="FF0000"/>
                </a:solidFill>
              </a:rPr>
              <a:t>apod</a:t>
            </a:r>
            <a:r>
              <a:rPr lang="en-US" sz="3200" dirty="0">
                <a:solidFill>
                  <a:srgbClr val="FF0000"/>
                </a:solidFill>
              </a:rPr>
              <a:t>. a </a:t>
            </a:r>
            <a:r>
              <a:rPr lang="en-US" sz="3200" dirty="0" err="1">
                <a:solidFill>
                  <a:srgbClr val="FF0000"/>
                </a:solidFill>
              </a:rPr>
              <a:t>samozřejmě</a:t>
            </a:r>
            <a:r>
              <a:rPr lang="en-US" sz="3200" dirty="0">
                <a:solidFill>
                  <a:srgbClr val="FF0000"/>
                </a:solidFill>
              </a:rPr>
              <a:t> .NET core </a:t>
            </a:r>
            <a:r>
              <a:rPr lang="en-US" sz="3200" dirty="0" err="1">
                <a:solidFill>
                  <a:srgbClr val="FF0000"/>
                </a:solidFill>
              </a:rPr>
              <a:t>knihovny</a:t>
            </a:r>
            <a:r>
              <a:rPr lang="en-US" sz="3200" dirty="0">
                <a:solidFill>
                  <a:srgbClr val="FF0000"/>
                </a:solidFill>
              </a:rPr>
              <a:t>. </a:t>
            </a:r>
            <a:r>
              <a:rPr lang="en-US" sz="3200" b="1" dirty="0" err="1">
                <a:solidFill>
                  <a:srgbClr val="FF0000"/>
                </a:solidFill>
              </a:rPr>
              <a:t>Doporucuju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vlastni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knihovny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nedavat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</a:rPr>
              <a:t>do GAC</a:t>
            </a:r>
            <a:r>
              <a:rPr lang="en-US" sz="3200" b="1" dirty="0" smtClean="0">
                <a:solidFill>
                  <a:srgbClr val="FF0000"/>
                </a:solidFill>
              </a:rPr>
              <a:t>.</a:t>
            </a:r>
            <a:endParaRPr lang="nn-NO" sz="3200" dirty="0"/>
          </a:p>
          <a:p>
            <a:pPr lvl="1" fontAlgn="base"/>
            <a:r>
              <a:rPr lang="nn-NO" sz="3200" dirty="0"/>
              <a:t>kvalitní open dekompiler: </a:t>
            </a:r>
            <a:r>
              <a:rPr lang="nn-NO" sz="3200" dirty="0" smtClean="0"/>
              <a:t>ILSpy</a:t>
            </a:r>
            <a:r>
              <a:rPr lang="cs-CZ" sz="3200" dirty="0" smtClean="0"/>
              <a:t> </a:t>
            </a:r>
            <a:r>
              <a:rPr lang="cs-CZ" sz="3200" u="sng" dirty="0" err="1" smtClean="0">
                <a:hlinkClick r:id="rId6"/>
              </a:rPr>
              <a:t>ht</a:t>
            </a:r>
            <a:r>
              <a:rPr lang="nn-NO" sz="3200" u="sng" dirty="0" smtClean="0">
                <a:hlinkClick r:id="rId6"/>
              </a:rPr>
              <a:t>tp</a:t>
            </a:r>
            <a:r>
              <a:rPr lang="nn-NO" sz="3200" u="sng" dirty="0">
                <a:hlinkClick r:id="rId6"/>
              </a:rPr>
              <a:t>://</a:t>
            </a:r>
            <a:r>
              <a:rPr lang="nn-NO" sz="3200" u="sng" dirty="0" smtClean="0">
                <a:hlinkClick r:id="rId6"/>
              </a:rPr>
              <a:t>wiki.sharpdevelop.net/ILSpy.ashx</a:t>
            </a:r>
            <a:endParaRPr lang="en-US" sz="3200" dirty="0"/>
          </a:p>
          <a:p>
            <a:pPr lvl="1" fontAlgn="base"/>
            <a:r>
              <a:rPr lang="en-US" sz="3200" dirty="0" err="1"/>
              <a:t>práce</a:t>
            </a:r>
            <a:r>
              <a:rPr lang="en-US" sz="3200" dirty="0"/>
              <a:t> s GAC </a:t>
            </a:r>
            <a:r>
              <a:rPr lang="en-US" sz="3200" dirty="0" err="1"/>
              <a:t>pomocí</a:t>
            </a:r>
            <a:r>
              <a:rPr lang="en-US" sz="3200" dirty="0"/>
              <a:t> </a:t>
            </a:r>
            <a:r>
              <a:rPr lang="en-US" sz="3200" b="1" dirty="0" smtClean="0"/>
              <a:t>GACUTIL.exe</a:t>
            </a:r>
            <a:endParaRPr lang="cs-CZ" sz="3200" b="1" dirty="0" smtClean="0"/>
          </a:p>
          <a:p>
            <a:pPr lvl="1" fontAlgn="base"/>
            <a:r>
              <a:rPr lang="en-US" sz="3200" b="1" dirty="0"/>
              <a:t>Assembly </a:t>
            </a:r>
            <a:r>
              <a:rPr lang="en-US" sz="3200" b="1" dirty="0" smtClean="0"/>
              <a:t>Names</a:t>
            </a:r>
            <a:r>
              <a:rPr lang="cs-CZ" sz="3200" b="1" dirty="0" smtClean="0"/>
              <a:t> příklady:</a:t>
            </a:r>
            <a:endParaRPr lang="en-US" sz="3200" b="1" dirty="0"/>
          </a:p>
          <a:p>
            <a:pPr lvl="1" fontAlgn="base"/>
            <a:r>
              <a:rPr lang="en-US" sz="3200" dirty="0">
                <a:hlinkClick r:id="rId7"/>
              </a:rPr>
              <a:t>http://msdn.microsoft.com/en-us/library/k8xx4k69(v=vs.71).aspx</a:t>
            </a:r>
            <a:endParaRPr lang="cs-CZ" sz="3200" u="sng" dirty="0" smtClean="0"/>
          </a:p>
          <a:p>
            <a:pPr lvl="1" fontAlgn="base"/>
            <a:r>
              <a:rPr lang="en-US" sz="3200" dirty="0">
                <a:hlinkClick r:id="rId8"/>
              </a:rPr>
              <a:t>http://</a:t>
            </a:r>
            <a:r>
              <a:rPr lang="en-US" sz="3200" dirty="0" smtClean="0">
                <a:hlinkClick r:id="rId8"/>
              </a:rPr>
              <a:t>nhforge.org/doc/nh/en/index.html#mapping</a:t>
            </a:r>
            <a:endParaRPr lang="cs-CZ" sz="3200" dirty="0"/>
          </a:p>
          <a:p>
            <a:pPr lvl="1" fontAlgn="base"/>
            <a:r>
              <a:rPr lang="en-US" sz="3200" dirty="0">
                <a:hlinkClick r:id="rId9"/>
              </a:rPr>
              <a:t>http://www.springframework.net/doc-latest/reference/html/objects.html#objects-configuration-metadata</a:t>
            </a:r>
            <a:endParaRPr lang="nn-NO" sz="3200" b="1" dirty="0"/>
          </a:p>
          <a:p>
            <a:pPr lvl="1" fontAlgn="base"/>
            <a:endParaRPr lang="en-US" b="1" dirty="0">
              <a:solidFill>
                <a:srgbClr val="FF0000"/>
              </a:solidFill>
            </a:endParaRPr>
          </a:p>
          <a:p>
            <a:pPr marL="457200" lvl="1" indent="0" fontAlgn="base">
              <a:buNone/>
            </a:pPr>
            <a:endParaRPr lang="en-US" b="1" dirty="0"/>
          </a:p>
          <a:p>
            <a:pPr fontAlgn="base"/>
            <a:endParaRPr lang="cs-CZ" dirty="0" smtClean="0"/>
          </a:p>
          <a:p>
            <a:pPr fontAlgn="base"/>
            <a:endParaRPr lang="en-US" b="1" dirty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325098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err="1" smtClean="0"/>
              <a:t>Visual</a:t>
            </a:r>
            <a:r>
              <a:rPr lang="cs-CZ" dirty="0" smtClean="0"/>
              <a:t> Studio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11560" y="1596413"/>
            <a:ext cx="8496944" cy="4784915"/>
          </a:xfrm>
        </p:spPr>
        <p:txBody>
          <a:bodyPr>
            <a:normAutofit/>
          </a:bodyPr>
          <a:lstStyle/>
          <a:p>
            <a:pPr fontAlgn="base"/>
            <a:r>
              <a:rPr lang="cs-CZ" dirty="0" smtClean="0"/>
              <a:t>2010 </a:t>
            </a:r>
            <a:r>
              <a:rPr lang="cs-CZ" dirty="0" err="1" smtClean="0"/>
              <a:t>premium</a:t>
            </a:r>
            <a:r>
              <a:rPr lang="cs-CZ" dirty="0" smtClean="0"/>
              <a:t>, </a:t>
            </a:r>
            <a:r>
              <a:rPr lang="cs-CZ" dirty="0" err="1" smtClean="0"/>
              <a:t>resharper</a:t>
            </a:r>
            <a:r>
              <a:rPr lang="cs-CZ" dirty="0" smtClean="0"/>
              <a:t> 6, </a:t>
            </a:r>
            <a:r>
              <a:rPr lang="cs-CZ" dirty="0" err="1" smtClean="0"/>
              <a:t>nuget</a:t>
            </a:r>
            <a:endParaRPr lang="cs-CZ" dirty="0" smtClean="0"/>
          </a:p>
          <a:p>
            <a:pPr fontAlgn="base"/>
            <a:r>
              <a:rPr lang="cs-CZ" b="1" dirty="0" err="1" smtClean="0"/>
              <a:t>Ctr+space</a:t>
            </a:r>
            <a:r>
              <a:rPr lang="cs-CZ" dirty="0" smtClean="0"/>
              <a:t> = </a:t>
            </a:r>
            <a:r>
              <a:rPr lang="en-US" dirty="0"/>
              <a:t>code completion</a:t>
            </a:r>
            <a:endParaRPr lang="cs-CZ" dirty="0" smtClean="0"/>
          </a:p>
          <a:p>
            <a:pPr fontAlgn="base"/>
            <a:r>
              <a:rPr lang="cs-CZ" b="1" dirty="0" err="1" smtClean="0"/>
              <a:t>Ctrl+shift</a:t>
            </a:r>
            <a:r>
              <a:rPr lang="cs-CZ" b="1" dirty="0" err="1"/>
              <a:t>+</a:t>
            </a:r>
            <a:r>
              <a:rPr lang="cs-CZ" b="1" dirty="0" err="1" smtClean="0"/>
              <a:t>space</a:t>
            </a:r>
            <a:r>
              <a:rPr lang="cs-CZ" dirty="0" smtClean="0"/>
              <a:t> =</a:t>
            </a:r>
            <a:r>
              <a:rPr lang="en-US" dirty="0"/>
              <a:t> Smart code </a:t>
            </a:r>
            <a:r>
              <a:rPr lang="en-US" dirty="0" smtClean="0"/>
              <a:t>completion</a:t>
            </a:r>
            <a:endParaRPr lang="cs-CZ" dirty="0" smtClean="0"/>
          </a:p>
          <a:p>
            <a:pPr fontAlgn="base"/>
            <a:r>
              <a:rPr lang="en-US" b="1" dirty="0" err="1" smtClean="0"/>
              <a:t>Alt+Insert</a:t>
            </a:r>
            <a:r>
              <a:rPr lang="cs-CZ" b="1" dirty="0" smtClean="0"/>
              <a:t> = </a:t>
            </a:r>
            <a:r>
              <a:rPr lang="en-US" dirty="0"/>
              <a:t>Generate </a:t>
            </a:r>
            <a:r>
              <a:rPr lang="en-US" dirty="0" smtClean="0"/>
              <a:t>code</a:t>
            </a:r>
            <a:endParaRPr lang="cs-CZ" dirty="0" smtClean="0"/>
          </a:p>
          <a:p>
            <a:pPr fontAlgn="base"/>
            <a:r>
              <a:rPr lang="en-US" b="1" dirty="0" err="1" smtClean="0"/>
              <a:t>Ctrl+Shift+R</a:t>
            </a:r>
            <a:r>
              <a:rPr lang="cs-CZ" b="1" dirty="0" smtClean="0"/>
              <a:t> = </a:t>
            </a:r>
            <a:r>
              <a:rPr lang="en-US" dirty="0" smtClean="0"/>
              <a:t>Refactor this</a:t>
            </a:r>
            <a:endParaRPr lang="cs-CZ" dirty="0"/>
          </a:p>
          <a:p>
            <a:pPr fontAlgn="base"/>
            <a:r>
              <a:rPr lang="cs-CZ" b="1" dirty="0" err="1" smtClean="0"/>
              <a:t>Ctrl+n</a:t>
            </a:r>
            <a:r>
              <a:rPr lang="cs-CZ" dirty="0" smtClean="0"/>
              <a:t> = open type</a:t>
            </a:r>
          </a:p>
          <a:p>
            <a:pPr fontAlgn="base"/>
            <a:r>
              <a:rPr lang="en-US" b="1" dirty="0" err="1" smtClean="0"/>
              <a:t>Ctrl+Shift</a:t>
            </a:r>
            <a:r>
              <a:rPr lang="en-US" b="1" dirty="0" smtClean="0"/>
              <a:t>+</a:t>
            </a:r>
            <a:r>
              <a:rPr lang="cs-CZ" b="1" dirty="0" smtClean="0"/>
              <a:t>n </a:t>
            </a:r>
            <a:r>
              <a:rPr lang="cs-CZ" dirty="0" smtClean="0"/>
              <a:t>= go to </a:t>
            </a:r>
            <a:r>
              <a:rPr lang="cs-CZ" dirty="0" err="1" smtClean="0"/>
              <a:t>file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fontAlgn="base"/>
            <a:endParaRPr lang="cs-CZ" dirty="0" smtClean="0"/>
          </a:p>
          <a:p>
            <a:pPr fontAlgn="base"/>
            <a:endParaRPr lang="en-US" b="1" dirty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537481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Modifikátory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fontAlgn="base"/>
            <a:r>
              <a:rPr lang="cs-CZ" dirty="0" smtClean="0"/>
              <a:t>Navíc </a:t>
            </a:r>
            <a:r>
              <a:rPr lang="cs-CZ" dirty="0" err="1" smtClean="0"/>
              <a:t>internal</a:t>
            </a:r>
            <a:r>
              <a:rPr lang="cs-CZ" dirty="0" smtClean="0"/>
              <a:t> pro </a:t>
            </a:r>
            <a:r>
              <a:rPr lang="cs-CZ" dirty="0" err="1" smtClean="0"/>
              <a:t>Assembly</a:t>
            </a:r>
            <a:r>
              <a:rPr lang="cs-CZ" dirty="0" smtClean="0"/>
              <a:t>. Lze u </a:t>
            </a:r>
            <a:r>
              <a:rPr lang="cs-CZ" dirty="0" err="1" smtClean="0"/>
              <a:t>assembly</a:t>
            </a:r>
            <a:r>
              <a:rPr lang="cs-CZ" dirty="0" smtClean="0"/>
              <a:t> definovat </a:t>
            </a:r>
            <a:r>
              <a:rPr lang="cs-CZ" dirty="0" err="1" smtClean="0"/>
              <a:t>friendly</a:t>
            </a:r>
            <a:r>
              <a:rPr lang="cs-CZ" dirty="0" smtClean="0"/>
              <a:t> pro jiné </a:t>
            </a:r>
            <a:r>
              <a:rPr lang="cs-CZ" dirty="0" err="1" smtClean="0"/>
              <a:t>assembly</a:t>
            </a:r>
            <a:r>
              <a:rPr lang="cs-CZ" dirty="0" smtClean="0"/>
              <a:t> </a:t>
            </a:r>
            <a:r>
              <a:rPr lang="en-US" dirty="0"/>
              <a:t>[</a:t>
            </a:r>
            <a:r>
              <a:rPr lang="en-US" dirty="0" smtClean="0"/>
              <a:t>assembly:</a:t>
            </a:r>
            <a:r>
              <a:rPr lang="cs-CZ" dirty="0" smtClean="0"/>
              <a:t> </a:t>
            </a:r>
            <a:r>
              <a:rPr lang="en-US" dirty="0" err="1" smtClean="0"/>
              <a:t>InternalsVisibleTo</a:t>
            </a:r>
            <a:r>
              <a:rPr lang="en-US" dirty="0" smtClean="0"/>
              <a:t>(„</a:t>
            </a:r>
            <a:r>
              <a:rPr lang="cs-CZ" dirty="0" err="1" smtClean="0"/>
              <a:t>nazev</a:t>
            </a:r>
            <a:r>
              <a:rPr lang="cs-CZ" dirty="0" smtClean="0"/>
              <a:t> </a:t>
            </a:r>
            <a:r>
              <a:rPr lang="cs-CZ" dirty="0" err="1" smtClean="0"/>
              <a:t>assembly</a:t>
            </a:r>
            <a:r>
              <a:rPr lang="en-US" dirty="0" smtClean="0"/>
              <a:t>")</a:t>
            </a:r>
            <a:r>
              <a:rPr lang="cs-CZ" dirty="0" smtClean="0"/>
              <a:t>]</a:t>
            </a:r>
          </a:p>
          <a:p>
            <a:pPr fontAlgn="base"/>
            <a:r>
              <a:rPr lang="en-US" dirty="0" smtClean="0"/>
              <a:t>default </a:t>
            </a:r>
            <a:r>
              <a:rPr lang="cs-CZ" dirty="0" smtClean="0"/>
              <a:t>modifikátor </a:t>
            </a:r>
            <a:r>
              <a:rPr lang="en-US" dirty="0"/>
              <a:t>pro </a:t>
            </a:r>
            <a:r>
              <a:rPr lang="cs-CZ" dirty="0" smtClean="0"/>
              <a:t>třídu je </a:t>
            </a:r>
            <a:r>
              <a:rPr lang="en-US" b="1" dirty="0" smtClean="0"/>
              <a:t>internal</a:t>
            </a:r>
            <a:r>
              <a:rPr lang="en-US" dirty="0"/>
              <a:t>, </a:t>
            </a:r>
            <a:r>
              <a:rPr lang="en-US" dirty="0" err="1" smtClean="0"/>
              <a:t>metody</a:t>
            </a:r>
            <a:r>
              <a:rPr lang="cs-CZ" dirty="0" smtClean="0"/>
              <a:t> a</a:t>
            </a:r>
            <a:r>
              <a:rPr lang="en-US" dirty="0" smtClean="0"/>
              <a:t> </a:t>
            </a:r>
            <a:r>
              <a:rPr lang="en-US" dirty="0" err="1"/>
              <a:t>fieldy</a:t>
            </a:r>
            <a:r>
              <a:rPr lang="en-US" dirty="0"/>
              <a:t> </a:t>
            </a:r>
            <a:r>
              <a:rPr lang="en-US" b="1" dirty="0" smtClean="0"/>
              <a:t>private</a:t>
            </a:r>
            <a:r>
              <a:rPr lang="cs-CZ" dirty="0" smtClean="0"/>
              <a:t>. </a:t>
            </a:r>
            <a:r>
              <a:rPr lang="cs-CZ" dirty="0" err="1" smtClean="0"/>
              <a:t>Private</a:t>
            </a:r>
            <a:r>
              <a:rPr lang="cs-CZ" dirty="0" smtClean="0"/>
              <a:t> je pro </a:t>
            </a:r>
            <a:r>
              <a:rPr lang="cs-CZ" dirty="0" err="1" smtClean="0"/>
              <a:t>namespace</a:t>
            </a:r>
            <a:r>
              <a:rPr lang="cs-CZ" dirty="0" smtClean="0"/>
              <a:t> == </a:t>
            </a:r>
            <a:r>
              <a:rPr lang="cs-CZ" dirty="0" err="1" smtClean="0"/>
              <a:t>package</a:t>
            </a:r>
            <a:r>
              <a:rPr lang="cs-CZ" dirty="0" smtClean="0"/>
              <a:t>.</a:t>
            </a:r>
          </a:p>
          <a:p>
            <a:pPr fontAlgn="base"/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606090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Klíčová slova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 fontScale="55000" lnSpcReduction="20000"/>
          </a:bodyPr>
          <a:lstStyle/>
          <a:p>
            <a:pPr marL="514350" indent="-457200" fontAlgn="base"/>
            <a:r>
              <a:rPr lang="en-US" b="1" dirty="0" smtClean="0"/>
              <a:t>extend </a:t>
            </a:r>
            <a:r>
              <a:rPr lang="en-US" dirty="0"/>
              <a:t>a</a:t>
            </a:r>
            <a:r>
              <a:rPr lang="en-US" b="1" dirty="0"/>
              <a:t> implementation </a:t>
            </a:r>
            <a:r>
              <a:rPr lang="en-US" dirty="0"/>
              <a:t>==</a:t>
            </a:r>
            <a:r>
              <a:rPr lang="en-US" b="1" dirty="0"/>
              <a:t> </a:t>
            </a:r>
            <a:r>
              <a:rPr lang="en-US" b="1" dirty="0" smtClean="0"/>
              <a:t>:</a:t>
            </a:r>
            <a:r>
              <a:rPr lang="cs-CZ" b="1" dirty="0" smtClean="0"/>
              <a:t> </a:t>
            </a:r>
            <a:r>
              <a:rPr lang="cs-CZ" dirty="0" smtClean="0"/>
              <a:t>první </a:t>
            </a:r>
            <a:r>
              <a:rPr lang="cs-CZ" dirty="0" err="1" smtClean="0"/>
              <a:t>trida</a:t>
            </a:r>
            <a:endParaRPr lang="cs-CZ" dirty="0" smtClean="0"/>
          </a:p>
          <a:p>
            <a:pPr marL="514350" indent="-457200" fontAlgn="base"/>
            <a:r>
              <a:rPr lang="en-US" b="1" dirty="0" smtClean="0"/>
              <a:t>super </a:t>
            </a:r>
            <a:r>
              <a:rPr lang="en-US" dirty="0" smtClean="0"/>
              <a:t>==</a:t>
            </a:r>
            <a:r>
              <a:rPr lang="en-US" b="1" dirty="0" smtClean="0"/>
              <a:t> base</a:t>
            </a:r>
            <a:endParaRPr lang="cs-CZ" b="1" dirty="0" smtClean="0"/>
          </a:p>
          <a:p>
            <a:pPr marL="514350" indent="-457200" fontAlgn="base"/>
            <a:r>
              <a:rPr lang="en-US" b="1" dirty="0" smtClean="0"/>
              <a:t>final </a:t>
            </a:r>
            <a:r>
              <a:rPr lang="en-US" dirty="0"/>
              <a:t>class</a:t>
            </a:r>
            <a:r>
              <a:rPr lang="en-US" b="1" dirty="0"/>
              <a:t>  </a:t>
            </a:r>
            <a:r>
              <a:rPr lang="en-US" dirty="0"/>
              <a:t>==</a:t>
            </a:r>
            <a:r>
              <a:rPr lang="en-US" b="1" dirty="0"/>
              <a:t> sealed </a:t>
            </a:r>
            <a:r>
              <a:rPr lang="en-US" dirty="0" smtClean="0"/>
              <a:t>class</a:t>
            </a:r>
            <a:r>
              <a:rPr lang="cs-CZ" dirty="0" smtClean="0"/>
              <a:t> </a:t>
            </a:r>
            <a:endParaRPr lang="cs-CZ" dirty="0"/>
          </a:p>
          <a:p>
            <a:pPr marL="514350" indent="-457200" fontAlgn="base"/>
            <a:r>
              <a:rPr lang="en-US" b="1" dirty="0" smtClean="0"/>
              <a:t>final </a:t>
            </a:r>
            <a:r>
              <a:rPr lang="en-US" dirty="0"/>
              <a:t>field</a:t>
            </a:r>
            <a:r>
              <a:rPr lang="en-US" b="1" dirty="0"/>
              <a:t> </a:t>
            </a:r>
            <a:r>
              <a:rPr lang="en-US" dirty="0"/>
              <a:t>==</a:t>
            </a:r>
            <a:r>
              <a:rPr lang="en-US" b="1" dirty="0"/>
              <a:t> </a:t>
            </a:r>
            <a:r>
              <a:rPr lang="en-US" b="1" dirty="0" err="1"/>
              <a:t>readonly</a:t>
            </a:r>
            <a:r>
              <a:rPr lang="en-US" b="1" dirty="0"/>
              <a:t> </a:t>
            </a:r>
            <a:r>
              <a:rPr lang="en-US" dirty="0" smtClean="0"/>
              <a:t>field</a:t>
            </a:r>
            <a:endParaRPr lang="cs-CZ" dirty="0" smtClean="0"/>
          </a:p>
          <a:p>
            <a:pPr marL="514350" indent="-457200" fontAlgn="base"/>
            <a:r>
              <a:rPr lang="en-US" b="1" dirty="0" smtClean="0"/>
              <a:t>package </a:t>
            </a:r>
            <a:r>
              <a:rPr lang="en-US" dirty="0"/>
              <a:t>==</a:t>
            </a:r>
            <a:r>
              <a:rPr lang="en-US" b="1" dirty="0"/>
              <a:t> </a:t>
            </a:r>
            <a:r>
              <a:rPr lang="en-US" b="1" dirty="0" smtClean="0"/>
              <a:t>namespace</a:t>
            </a:r>
            <a:endParaRPr lang="cs-CZ" b="1" dirty="0" smtClean="0"/>
          </a:p>
          <a:p>
            <a:pPr marL="914400" lvl="1" indent="-457200" fontAlgn="base"/>
            <a:r>
              <a:rPr lang="en-US" dirty="0" err="1" smtClean="0"/>
              <a:t>pouziti</a:t>
            </a:r>
            <a:r>
              <a:rPr lang="en-US" dirty="0" smtClean="0"/>
              <a:t> </a:t>
            </a:r>
            <a:r>
              <a:rPr lang="en-US" dirty="0"/>
              <a:t>s </a:t>
            </a:r>
            <a:r>
              <a:rPr lang="en-US" b="1" dirty="0" smtClean="0"/>
              <a:t>using</a:t>
            </a:r>
            <a:r>
              <a:rPr lang="cs-CZ" b="1" dirty="0" smtClean="0"/>
              <a:t> </a:t>
            </a:r>
            <a:r>
              <a:rPr lang="cs-CZ" b="1" dirty="0" err="1" smtClean="0"/>
              <a:t>System.Collections</a:t>
            </a:r>
            <a:r>
              <a:rPr lang="cs-CZ" b="1" dirty="0" smtClean="0"/>
              <a:t>;</a:t>
            </a:r>
          </a:p>
          <a:p>
            <a:pPr marL="514350" indent="-457200" fontAlgn="base"/>
            <a:r>
              <a:rPr lang="cs-CZ" b="1" dirty="0" smtClean="0"/>
              <a:t>c</a:t>
            </a:r>
            <a:r>
              <a:rPr lang="en-US" b="1" dirty="0" err="1" smtClean="0"/>
              <a:t>onst</a:t>
            </a:r>
            <a:r>
              <a:rPr lang="cs-CZ" b="1" dirty="0" smtClean="0"/>
              <a:t> </a:t>
            </a:r>
            <a:r>
              <a:rPr lang="cs-CZ" dirty="0" smtClean="0"/>
              <a:t>– nelze </a:t>
            </a:r>
            <a:r>
              <a:rPr lang="cs-CZ" dirty="0" err="1" smtClean="0"/>
              <a:t>menit</a:t>
            </a:r>
            <a:r>
              <a:rPr lang="cs-CZ" dirty="0" smtClean="0"/>
              <a:t> v runtime</a:t>
            </a:r>
            <a:endParaRPr lang="cs-CZ" dirty="0" smtClean="0"/>
          </a:p>
          <a:p>
            <a:pPr marL="514350" indent="-457200" fontAlgn="base"/>
            <a:r>
              <a:rPr lang="pl-PL" dirty="0" smtClean="0"/>
              <a:t>pretypovani </a:t>
            </a:r>
            <a:r>
              <a:rPr lang="pl-PL" dirty="0"/>
              <a:t>jako v jave </a:t>
            </a:r>
            <a:r>
              <a:rPr lang="pl-PL" dirty="0" smtClean="0"/>
              <a:t>plus</a:t>
            </a:r>
            <a:r>
              <a:rPr lang="pl-PL" b="1" dirty="0" smtClean="0"/>
              <a:t> as </a:t>
            </a:r>
            <a:endParaRPr lang="pl-PL" b="1" dirty="0" smtClean="0"/>
          </a:p>
          <a:p>
            <a:pPr marL="514350" indent="-457200" fontAlgn="base"/>
            <a:r>
              <a:rPr lang="cs-CZ" b="1" dirty="0" err="1" smtClean="0"/>
              <a:t>typeof</a:t>
            </a:r>
            <a:r>
              <a:rPr lang="cs-CZ" b="1" dirty="0" smtClean="0"/>
              <a:t>(</a:t>
            </a:r>
            <a:r>
              <a:rPr lang="cs-CZ" b="1" dirty="0" err="1" smtClean="0"/>
              <a:t>Trida</a:t>
            </a:r>
            <a:r>
              <a:rPr lang="cs-CZ" dirty="0" smtClean="0"/>
              <a:t>) místo </a:t>
            </a:r>
            <a:r>
              <a:rPr lang="cs-CZ" dirty="0" err="1" smtClean="0"/>
              <a:t>Trida.class</a:t>
            </a:r>
            <a:r>
              <a:rPr lang="cs-CZ" dirty="0" smtClean="0"/>
              <a:t> a </a:t>
            </a:r>
            <a:r>
              <a:rPr lang="en-US" b="1" dirty="0" err="1"/>
              <a:t>typeof</a:t>
            </a:r>
            <a:r>
              <a:rPr lang="en-US" b="1" dirty="0"/>
              <a:t>(</a:t>
            </a:r>
            <a:r>
              <a:rPr lang="en-US" b="1" dirty="0" err="1"/>
              <a:t>GenerickaTrida</a:t>
            </a:r>
            <a:r>
              <a:rPr lang="en-US" b="1" dirty="0" smtClean="0"/>
              <a:t>&lt;&gt;)</a:t>
            </a:r>
            <a:endParaRPr lang="cs-CZ" b="1" dirty="0" smtClean="0"/>
          </a:p>
          <a:p>
            <a:pPr marL="514350" indent="-457200" fontAlgn="base"/>
            <a:r>
              <a:rPr lang="cs-CZ" b="1" dirty="0" err="1" smtClean="0"/>
              <a:t>Tuple</a:t>
            </a:r>
            <a:r>
              <a:rPr lang="cs-CZ" b="1" dirty="0" smtClean="0"/>
              <a:t>&lt;,,,&gt;</a:t>
            </a:r>
          </a:p>
          <a:p>
            <a:pPr marL="514350" indent="-457200" fontAlgn="base"/>
            <a:r>
              <a:rPr lang="fr-FR" b="1" dirty="0" err="1" smtClean="0"/>
              <a:t>anotace</a:t>
            </a:r>
            <a:r>
              <a:rPr lang="fr-FR" b="1" dirty="0" smtClean="0"/>
              <a:t> </a:t>
            </a:r>
            <a:r>
              <a:rPr lang="fr-FR" b="1" dirty="0"/>
              <a:t>== </a:t>
            </a:r>
            <a:r>
              <a:rPr lang="fr-FR" b="1" dirty="0" err="1"/>
              <a:t>atribut</a:t>
            </a:r>
            <a:r>
              <a:rPr lang="fr-FR" b="1" dirty="0"/>
              <a:t> </a:t>
            </a:r>
            <a:r>
              <a:rPr lang="fr-FR" dirty="0" err="1"/>
              <a:t>viz</a:t>
            </a:r>
            <a:r>
              <a:rPr lang="fr-FR" dirty="0"/>
              <a:t> </a:t>
            </a:r>
            <a:r>
              <a:rPr lang="fr-FR" dirty="0" err="1"/>
              <a:t>CommentAttribute.cs</a:t>
            </a:r>
            <a:r>
              <a:rPr lang="fr-FR" dirty="0"/>
              <a:t> </a:t>
            </a:r>
            <a:r>
              <a:rPr lang="fr-FR" dirty="0" err="1"/>
              <a:t>potom</a:t>
            </a:r>
            <a:r>
              <a:rPr lang="fr-FR" dirty="0"/>
              <a:t> se </a:t>
            </a:r>
            <a:r>
              <a:rPr lang="fr-FR" dirty="0" err="1"/>
              <a:t>pouzije</a:t>
            </a:r>
            <a:r>
              <a:rPr lang="fr-FR" dirty="0"/>
              <a:t> </a:t>
            </a:r>
            <a:r>
              <a:rPr lang="fr-FR" dirty="0" err="1"/>
              <a:t>jako</a:t>
            </a:r>
            <a:r>
              <a:rPr lang="fr-FR" b="1" dirty="0"/>
              <a:t> </a:t>
            </a:r>
            <a:r>
              <a:rPr lang="fr-FR" dirty="0" smtClean="0"/>
              <a:t>[Comment]</a:t>
            </a:r>
            <a:endParaRPr lang="cs-CZ" dirty="0" smtClean="0"/>
          </a:p>
          <a:p>
            <a:pPr marL="514350" indent="-457200" fontAlgn="base"/>
            <a:r>
              <a:rPr lang="en-US" dirty="0"/>
              <a:t>object initializer</a:t>
            </a:r>
            <a:r>
              <a:rPr lang="cs-CZ" dirty="0"/>
              <a:t>, </a:t>
            </a:r>
            <a:r>
              <a:rPr lang="cs-CZ" b="1" dirty="0" err="1"/>
              <a:t>dynamic</a:t>
            </a:r>
            <a:r>
              <a:rPr lang="cs-CZ" dirty="0"/>
              <a:t>, a anonymní třída – příklad</a:t>
            </a:r>
          </a:p>
          <a:p>
            <a:pPr marL="514350" indent="-457200" fontAlgn="base"/>
            <a:r>
              <a:rPr lang="cs-CZ" b="1" dirty="0"/>
              <a:t>r</a:t>
            </a:r>
            <a:r>
              <a:rPr lang="en-US" b="1" dirty="0" err="1"/>
              <a:t>egion</a:t>
            </a:r>
            <a:r>
              <a:rPr lang="cs-CZ" b="1" dirty="0"/>
              <a:t> </a:t>
            </a:r>
            <a:r>
              <a:rPr lang="cs-CZ" dirty="0"/>
              <a:t>a</a:t>
            </a:r>
            <a:r>
              <a:rPr lang="cs-CZ" b="1" dirty="0"/>
              <a:t> </a:t>
            </a:r>
            <a:r>
              <a:rPr lang="en-US" b="1" dirty="0" err="1"/>
              <a:t>preprocesor</a:t>
            </a:r>
            <a:r>
              <a:rPr lang="cs-CZ" b="1" dirty="0"/>
              <a:t> – </a:t>
            </a:r>
            <a:r>
              <a:rPr lang="cs-CZ" dirty="0"/>
              <a:t>příklad</a:t>
            </a:r>
          </a:p>
          <a:p>
            <a:pPr marL="514350" indent="-457200" fontAlgn="base"/>
            <a:r>
              <a:rPr lang="cs-CZ" b="1" dirty="0" err="1"/>
              <a:t>partial</a:t>
            </a:r>
            <a:r>
              <a:rPr lang="cs-CZ" dirty="0"/>
              <a:t> – pouze rozdělení tříd/metod do více souboru</a:t>
            </a:r>
            <a:endParaRPr lang="en-US" dirty="0"/>
          </a:p>
          <a:p>
            <a:pPr marL="514350" indent="-457200" fontAlgn="base"/>
            <a:r>
              <a:rPr lang="cs-CZ" b="1" dirty="0"/>
              <a:t>v</a:t>
            </a:r>
            <a:r>
              <a:rPr lang="en-US" b="1" dirty="0" err="1"/>
              <a:t>ar</a:t>
            </a:r>
            <a:r>
              <a:rPr lang="cs-CZ" dirty="0"/>
              <a:t> – pouze bere typ z </a:t>
            </a:r>
            <a:r>
              <a:rPr lang="en-US" dirty="0" err="1"/>
              <a:t>prav</a:t>
            </a:r>
            <a:r>
              <a:rPr lang="cs-CZ" dirty="0"/>
              <a:t>e</a:t>
            </a:r>
            <a:r>
              <a:rPr lang="en-US" dirty="0"/>
              <a:t> </a:t>
            </a:r>
            <a:r>
              <a:rPr lang="en-US" dirty="0" err="1"/>
              <a:t>strany</a:t>
            </a:r>
            <a:r>
              <a:rPr lang="en-US" dirty="0"/>
              <a:t> v</a:t>
            </a:r>
            <a:r>
              <a:rPr lang="cs-CZ" dirty="0"/>
              <a:t>y</a:t>
            </a:r>
            <a:r>
              <a:rPr lang="en-US" dirty="0" err="1"/>
              <a:t>razu</a:t>
            </a:r>
            <a:r>
              <a:rPr lang="en-US" dirty="0"/>
              <a:t> a to </a:t>
            </a:r>
            <a:r>
              <a:rPr lang="en-US" dirty="0" err="1"/>
              <a:t>ji</a:t>
            </a:r>
            <a:r>
              <a:rPr lang="cs-CZ" dirty="0"/>
              <a:t>z</a:t>
            </a:r>
            <a:r>
              <a:rPr lang="en-US" dirty="0"/>
              <a:t> v dob</a:t>
            </a:r>
            <a:r>
              <a:rPr lang="cs-CZ" dirty="0"/>
              <a:t>e</a:t>
            </a:r>
            <a:r>
              <a:rPr lang="en-US" dirty="0"/>
              <a:t> p</a:t>
            </a:r>
            <a:r>
              <a:rPr lang="cs-CZ" dirty="0"/>
              <a:t>r</a:t>
            </a:r>
            <a:r>
              <a:rPr lang="en-US" dirty="0" err="1" smtClean="0"/>
              <a:t>ekladu</a:t>
            </a:r>
            <a:endParaRPr lang="fr-FR" dirty="0"/>
          </a:p>
          <a:p>
            <a:pPr marL="514350" indent="-457200" fontAlgn="base"/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"/>
            <a:ext cx="3827440" cy="373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1920750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err="1" smtClean="0"/>
              <a:t>Virtual</a:t>
            </a:r>
            <a:r>
              <a:rPr lang="cs-CZ" dirty="0" smtClean="0"/>
              <a:t> metody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cs-CZ" b="1" dirty="0" smtClean="0">
                <a:solidFill>
                  <a:srgbClr val="FF0000"/>
                </a:solidFill>
              </a:rPr>
              <a:t>Defaultně </a:t>
            </a:r>
            <a:r>
              <a:rPr lang="cs-CZ" b="1" dirty="0" err="1" smtClean="0">
                <a:solidFill>
                  <a:srgbClr val="FF0000"/>
                </a:solidFill>
              </a:rPr>
              <a:t>NEjsou</a:t>
            </a:r>
            <a:r>
              <a:rPr lang="cs-CZ" b="1" dirty="0" smtClean="0">
                <a:solidFill>
                  <a:srgbClr val="FF0000"/>
                </a:solidFill>
              </a:rPr>
              <a:t> metody virtuální jako v </a:t>
            </a:r>
            <a:r>
              <a:rPr lang="cs-CZ" b="1" dirty="0" err="1" smtClean="0">
                <a:solidFill>
                  <a:srgbClr val="FF0000"/>
                </a:solidFill>
              </a:rPr>
              <a:t>jave</a:t>
            </a:r>
            <a:endParaRPr lang="cs-CZ" b="1" dirty="0" smtClean="0">
              <a:solidFill>
                <a:srgbClr val="FF0000"/>
              </a:solidFill>
            </a:endParaRPr>
          </a:p>
          <a:p>
            <a:pPr marL="514350" indent="-457200" fontAlgn="base"/>
            <a:r>
              <a:rPr lang="cs-CZ" dirty="0" smtClean="0"/>
              <a:t>nutnost psát </a:t>
            </a:r>
            <a:r>
              <a:rPr lang="cs-CZ" dirty="0" err="1" smtClean="0"/>
              <a:t>virtual</a:t>
            </a:r>
            <a:r>
              <a:rPr lang="cs-CZ" dirty="0" smtClean="0"/>
              <a:t> a </a:t>
            </a:r>
            <a:r>
              <a:rPr lang="cs-CZ" dirty="0" err="1" smtClean="0"/>
              <a:t>override</a:t>
            </a:r>
            <a:endParaRPr lang="cs-CZ" dirty="0" smtClean="0"/>
          </a:p>
          <a:p>
            <a:pPr marL="514350" indent="-457200" fontAlgn="base"/>
            <a:r>
              <a:rPr lang="cs-CZ" dirty="0" smtClean="0"/>
              <a:t>Klíčové slovo </a:t>
            </a:r>
            <a:r>
              <a:rPr lang="cs-CZ" dirty="0" err="1" smtClean="0"/>
              <a:t>new</a:t>
            </a:r>
            <a:r>
              <a:rPr lang="cs-CZ" dirty="0" smtClean="0"/>
              <a:t> -&gt; příklad </a:t>
            </a:r>
            <a:r>
              <a:rPr lang="en-US" dirty="0" err="1"/>
              <a:t>TestTrida</a:t>
            </a:r>
            <a:endParaRPr lang="en-US" dirty="0"/>
          </a:p>
          <a:p>
            <a:pPr marL="514350" indent="-457200" fontAlgn="base"/>
            <a:r>
              <a:rPr lang="en-US" dirty="0"/>
              <a:t>default </a:t>
            </a:r>
            <a:r>
              <a:rPr lang="en-US" dirty="0" err="1" smtClean="0"/>
              <a:t>parametry</a:t>
            </a: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392038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err="1" smtClean="0"/>
              <a:t>Property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cs-CZ" dirty="0" smtClean="0"/>
              <a:t>Místo </a:t>
            </a:r>
            <a:r>
              <a:rPr lang="cs-CZ" dirty="0" err="1" smtClean="0"/>
              <a:t>get</a:t>
            </a:r>
            <a:r>
              <a:rPr lang="cs-CZ" dirty="0" smtClean="0"/>
              <a:t> a set metod</a:t>
            </a:r>
          </a:p>
          <a:p>
            <a:pPr marL="514350" indent="-457200" fontAlgn="base"/>
            <a:r>
              <a:rPr lang="cs-CZ" dirty="0" smtClean="0"/>
              <a:t>V </a:t>
            </a:r>
            <a:r>
              <a:rPr lang="cs-CZ" i="1" dirty="0" smtClean="0"/>
              <a:t>set { </a:t>
            </a:r>
            <a:r>
              <a:rPr lang="cs-CZ" i="1" dirty="0" err="1" smtClean="0"/>
              <a:t>privateField</a:t>
            </a:r>
            <a:r>
              <a:rPr lang="cs-CZ" i="1" dirty="0" smtClean="0"/>
              <a:t> = </a:t>
            </a:r>
            <a:r>
              <a:rPr lang="cs-CZ" b="1" i="1" dirty="0" err="1" smtClean="0"/>
              <a:t>value</a:t>
            </a:r>
            <a:r>
              <a:rPr lang="cs-CZ" i="1" dirty="0" smtClean="0"/>
              <a:t>;} </a:t>
            </a:r>
            <a:r>
              <a:rPr lang="cs-CZ" dirty="0" smtClean="0"/>
              <a:t>máme klíčové slovo </a:t>
            </a:r>
            <a:r>
              <a:rPr lang="cs-CZ" dirty="0" err="1" smtClean="0"/>
              <a:t>value</a:t>
            </a:r>
            <a:endParaRPr lang="cs-CZ" dirty="0" smtClean="0"/>
          </a:p>
          <a:p>
            <a:pPr marL="514350" indent="-457200" fontAlgn="base"/>
            <a:r>
              <a:rPr lang="cs-CZ" dirty="0" smtClean="0"/>
              <a:t>Od C# 3 automatický { </a:t>
            </a:r>
            <a:r>
              <a:rPr lang="cs-CZ" dirty="0" err="1" smtClean="0"/>
              <a:t>get</a:t>
            </a:r>
            <a:r>
              <a:rPr lang="cs-CZ" dirty="0" smtClean="0"/>
              <a:t>; set; }</a:t>
            </a:r>
          </a:p>
          <a:p>
            <a:pPr marL="514350" indent="-457200" fontAlgn="base"/>
            <a:r>
              <a:rPr lang="cs-CZ" dirty="0" smtClean="0"/>
              <a:t>V runtime jsou to metody </a:t>
            </a:r>
            <a:r>
              <a:rPr lang="cs-CZ" dirty="0" err="1" smtClean="0"/>
              <a:t>takze</a:t>
            </a:r>
            <a:r>
              <a:rPr lang="cs-CZ" dirty="0" smtClean="0"/>
              <a:t> </a:t>
            </a:r>
            <a:r>
              <a:rPr lang="cs-CZ" dirty="0" err="1" smtClean="0"/>
              <a:t>zvazit</a:t>
            </a:r>
            <a:r>
              <a:rPr lang="cs-CZ" dirty="0" smtClean="0"/>
              <a:t> zda </a:t>
            </a:r>
            <a:r>
              <a:rPr lang="cs-CZ" dirty="0" err="1" smtClean="0"/>
              <a:t>virtual</a:t>
            </a:r>
            <a:endParaRPr lang="en-US" b="1" dirty="0"/>
          </a:p>
          <a:p>
            <a:pPr marL="514350" indent="-457200" fontAlgn="base"/>
            <a:r>
              <a:rPr lang="cs-CZ" dirty="0" smtClean="0"/>
              <a:t>Příklad </a:t>
            </a:r>
            <a:r>
              <a:rPr lang="en-US" dirty="0" err="1"/>
              <a:t>TestTrida</a:t>
            </a:r>
            <a:endParaRPr lang="en-US" dirty="0"/>
          </a:p>
          <a:p>
            <a:pPr marL="57150" indent="0" fontAlgn="base">
              <a:buNone/>
            </a:pP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74005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2397</Words>
  <Application>Microsoft Office PowerPoint</Application>
  <PresentationFormat>On-screen Show (4:3)</PresentationFormat>
  <Paragraphs>423</Paragraphs>
  <Slides>26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Training</vt:lpstr>
      <vt:lpstr>C#/.NET a rozdíl mezi javou</vt:lpstr>
      <vt:lpstr>Obsah</vt:lpstr>
      <vt:lpstr>Platforma - zkratky</vt:lpstr>
      <vt:lpstr>Assembly</vt:lpstr>
      <vt:lpstr>Visual Studio</vt:lpstr>
      <vt:lpstr>Modifikátory</vt:lpstr>
      <vt:lpstr>Klíčová slova</vt:lpstr>
      <vt:lpstr>Virtual metody</vt:lpstr>
      <vt:lpstr>Property</vt:lpstr>
      <vt:lpstr> struct a class </vt:lpstr>
      <vt:lpstr> Nullable&lt;&gt; </vt:lpstr>
      <vt:lpstr>Implementace rozhrani + static class</vt:lpstr>
      <vt:lpstr>Přetížení operátorů</vt:lpstr>
      <vt:lpstr>Generiky, kovariance a kontravariance</vt:lpstr>
      <vt:lpstr>Destruktur, using a IDispose</vt:lpstr>
      <vt:lpstr>Exception</vt:lpstr>
      <vt:lpstr>yield return a yield break</vt:lpstr>
      <vt:lpstr>Eventy, delagaty a closure</vt:lpstr>
      <vt:lpstr>linq a Expression</vt:lpstr>
      <vt:lpstr>linq a Expression</vt:lpstr>
      <vt:lpstr>Typy </vt:lpstr>
      <vt:lpstr>Konvence</vt:lpstr>
      <vt:lpstr>Object a ValueType</vt:lpstr>
      <vt:lpstr>Kolekce</vt:lpstr>
      <vt:lpstr>Komunita</vt:lpstr>
      <vt:lpstr>Otázky?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2012-05-30T11:18:19Z</dcterms:created>
  <dcterms:modified xsi:type="dcterms:W3CDTF">2012-05-31T10:50:57Z</dcterms:modified>
</cp:coreProperties>
</file>