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9" r:id="rId2"/>
    <p:sldId id="261" r:id="rId3"/>
    <p:sldId id="279" r:id="rId4"/>
    <p:sldId id="284" r:id="rId5"/>
    <p:sldId id="278" r:id="rId6"/>
    <p:sldId id="285" r:id="rId7"/>
    <p:sldId id="281" r:id="rId8"/>
    <p:sldId id="282" r:id="rId9"/>
    <p:sldId id="283" r:id="rId10"/>
    <p:sldId id="280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 and Objectives" id="{ABA716BF-3A5C-4ADB-94C9-CFEF84EBA240}">
          <p14:sldIdLst>
            <p14:sldId id="259"/>
            <p14:sldId id="261"/>
          </p14:sldIdLst>
        </p14:section>
        <p14:section name="Platforma" id="{4AB9CEDC-582A-45A8-B081-DCA9C81CE3A4}">
          <p14:sldIdLst>
            <p14:sldId id="279"/>
            <p14:sldId id="284"/>
          </p14:sldIdLst>
        </p14:section>
        <p14:section name="jazy c#" id="{95250048-6C11-4051-A114-82378B0D1E73}">
          <p14:sldIdLst>
            <p14:sldId id="278"/>
            <p14:sldId id="285"/>
          </p14:sldIdLst>
        </p14:section>
        <p14:section name=".NET core Knihovny" id="{A90CCB4D-62F7-45B2-8BD4-70C86AD1CB5C}">
          <p14:sldIdLst>
            <p14:sldId id="281"/>
            <p14:sldId id="282"/>
            <p14:sldId id="283"/>
          </p14:sldIdLst>
        </p14:section>
        <p14:section name="Komunita" id="{56C8C19B-AD6D-4515-BD84-4DA03B188650}">
          <p14:sldIdLst>
            <p14:sldId id="280"/>
          </p14:sldIdLst>
        </p14:section>
        <p14:section name="Conclusion and Summary" id="{E1DC60F1-ABED-4643-A6C5-6E4F66F4732D}">
          <p14:sldIdLst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112" d="100"/>
          <a:sy n="112" d="100"/>
        </p:scale>
        <p:origin x="-1698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11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6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hyperlink" Target="http://wiki.sharpdevelop.net/ILSpy.ashx" TargetMode="Externa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C#/.NET</a:t>
            </a:r>
            <a:br>
              <a:rPr lang="cs-CZ" dirty="0" smtClean="0"/>
            </a:br>
            <a:r>
              <a:rPr lang="cs-CZ" dirty="0" smtClean="0"/>
              <a:t>a rozdíl mezi </a:t>
            </a:r>
            <a:r>
              <a:rPr lang="cs-CZ" dirty="0" err="1" smtClean="0"/>
              <a:t>javou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cs-CZ" sz="2400" dirty="0" smtClean="0">
                <a:latin typeface="+mn-lt"/>
              </a:rPr>
              <a:t>Petr Balat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/>
              <a:t>Komunita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14350" indent="-457200" fontAlgn="base"/>
            <a:r>
              <a:rPr lang="en-US" b="1" dirty="0" smtClean="0">
                <a:solidFill>
                  <a:srgbClr val="FF0000"/>
                </a:solidFill>
              </a:rPr>
              <a:t>www.codeplex.com</a:t>
            </a:r>
            <a:endParaRPr lang="cs-CZ" b="1" dirty="0" smtClean="0">
              <a:solidFill>
                <a:srgbClr val="FF0000"/>
              </a:solidFill>
            </a:endParaRPr>
          </a:p>
          <a:p>
            <a:pPr marL="514350" indent="-457200" fontAlgn="base"/>
            <a:r>
              <a:rPr lang="en-US" dirty="0" smtClean="0"/>
              <a:t>code.google.com</a:t>
            </a:r>
            <a:endParaRPr lang="cs-CZ" dirty="0" smtClean="0"/>
          </a:p>
          <a:p>
            <a:pPr marL="514350" indent="-457200" fontAlgn="base"/>
            <a:r>
              <a:rPr lang="en-US" dirty="0" smtClean="0"/>
              <a:t>www.github.com</a:t>
            </a:r>
            <a:endParaRPr lang="cs-CZ" dirty="0" smtClean="0"/>
          </a:p>
          <a:p>
            <a:pPr marL="514350" indent="-457200" fontAlgn="base"/>
            <a:r>
              <a:rPr lang="en-US" dirty="0" smtClean="0"/>
              <a:t>wug.cz/</a:t>
            </a:r>
            <a:r>
              <a:rPr lang="en-US" dirty="0" err="1" smtClean="0"/>
              <a:t>zaznamy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www.</a:t>
            </a:r>
            <a:r>
              <a:rPr lang="en-US" dirty="0" smtClean="0"/>
              <a:t>mstv.cz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0757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cs-CZ" dirty="0" smtClean="0"/>
              <a:t>Otázky</a:t>
            </a:r>
            <a:r>
              <a:rPr lang="en-US" dirty="0" smtClean="0"/>
              <a:t>?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Obsah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dirty="0" err="1"/>
              <a:t>Platforma</a:t>
            </a: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err="1" smtClean="0"/>
              <a:t>jazyk</a:t>
            </a:r>
            <a:r>
              <a:rPr lang="en-US" dirty="0" smtClean="0"/>
              <a:t> C#</a:t>
            </a:r>
            <a:endParaRPr lang="cs-CZ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cs-CZ" dirty="0" smtClean="0"/>
              <a:t>.</a:t>
            </a:r>
            <a:r>
              <a:rPr lang="en-US" dirty="0" smtClean="0"/>
              <a:t>NET core </a:t>
            </a:r>
            <a:r>
              <a:rPr lang="en-US" dirty="0" err="1" smtClean="0"/>
              <a:t>Knihovny</a:t>
            </a:r>
            <a:endParaRPr lang="cs-CZ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err="1" smtClean="0"/>
              <a:t>Komunita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Platforma - pojmenování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smtClean="0"/>
              <a:t>IL </a:t>
            </a:r>
            <a:r>
              <a:rPr lang="en-US" dirty="0"/>
              <a:t>(Intermediate Language) == byte </a:t>
            </a:r>
            <a:r>
              <a:rPr lang="en-US" dirty="0" smtClean="0"/>
              <a:t>code</a:t>
            </a:r>
            <a:endParaRPr lang="cs-CZ" dirty="0" smtClean="0"/>
          </a:p>
          <a:p>
            <a:pPr fontAlgn="base"/>
            <a:r>
              <a:rPr lang="en-US" b="1" dirty="0" smtClean="0"/>
              <a:t>CLR </a:t>
            </a:r>
            <a:r>
              <a:rPr lang="en-US" dirty="0"/>
              <a:t>(Common Language Runtime) ==  </a:t>
            </a:r>
            <a:r>
              <a:rPr lang="en-US" dirty="0" err="1"/>
              <a:t>jvm</a:t>
            </a:r>
            <a:r>
              <a:rPr lang="en-US" dirty="0"/>
              <a:t> (java virtual </a:t>
            </a:r>
            <a:r>
              <a:rPr lang="en-US" dirty="0" smtClean="0"/>
              <a:t>machine)</a:t>
            </a:r>
            <a:endParaRPr lang="cs-CZ" dirty="0"/>
          </a:p>
          <a:p>
            <a:pPr marL="457200" lvl="1" indent="0" fontAlgn="base">
              <a:buNone/>
            </a:pPr>
            <a:endParaRPr lang="en-US" b="1" dirty="0"/>
          </a:p>
          <a:p>
            <a:pPr fontAlgn="base"/>
            <a:endParaRPr lang="cs-CZ" dirty="0" smtClean="0"/>
          </a:p>
          <a:p>
            <a:pPr fontAlgn="base"/>
            <a:endParaRPr lang="en-US" b="1" dirty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0757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 dirty="0"/>
              <a:t>Assembly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55576" y="1340768"/>
            <a:ext cx="8490520" cy="5040560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b="1" dirty="0" smtClean="0"/>
              <a:t>(</a:t>
            </a:r>
            <a:r>
              <a:rPr lang="en-US" b="1" dirty="0" err="1"/>
              <a:t>dll</a:t>
            </a:r>
            <a:r>
              <a:rPr lang="en-US" b="1" dirty="0"/>
              <a:t> </a:t>
            </a:r>
            <a:r>
              <a:rPr lang="en-US" b="1" dirty="0" err="1"/>
              <a:t>nebo</a:t>
            </a:r>
            <a:r>
              <a:rPr lang="en-US" b="1" dirty="0"/>
              <a:t> exe) </a:t>
            </a:r>
            <a:r>
              <a:rPr lang="en-US" dirty="0"/>
              <a:t>~ jar + </a:t>
            </a:r>
            <a:r>
              <a:rPr lang="en-US" dirty="0" smtClean="0"/>
              <a:t>metadata</a:t>
            </a:r>
            <a:endParaRPr lang="cs-CZ" dirty="0" smtClean="0"/>
          </a:p>
          <a:p>
            <a:pPr lvl="1" fontAlgn="base"/>
            <a:r>
              <a:rPr lang="en-US" b="1" dirty="0" smtClean="0"/>
              <a:t>Version</a:t>
            </a:r>
            <a:r>
              <a:rPr lang="en-US" dirty="0" smtClean="0"/>
              <a:t>=10.0.0.0</a:t>
            </a:r>
            <a:r>
              <a:rPr lang="en-US" dirty="0"/>
              <a:t>, </a:t>
            </a:r>
            <a:r>
              <a:rPr lang="en-US" b="1" dirty="0"/>
              <a:t>Culture</a:t>
            </a:r>
            <a:r>
              <a:rPr lang="en-US" dirty="0"/>
              <a:t>=neutral (x86 </a:t>
            </a:r>
            <a:r>
              <a:rPr lang="en-US" dirty="0" err="1"/>
              <a:t>nebo</a:t>
            </a:r>
            <a:r>
              <a:rPr lang="en-US" dirty="0"/>
              <a:t> x64), </a:t>
            </a:r>
            <a:r>
              <a:rPr lang="en-US" b="1" dirty="0" err="1" smtClean="0"/>
              <a:t>PublicKeyToken</a:t>
            </a:r>
            <a:r>
              <a:rPr lang="en-US" b="1" dirty="0" smtClean="0"/>
              <a:t>=</a:t>
            </a:r>
            <a:r>
              <a:rPr lang="en-US" dirty="0" smtClean="0"/>
              <a:t>hash</a:t>
            </a:r>
            <a:r>
              <a:rPr lang="cs-CZ" dirty="0" smtClean="0"/>
              <a:t> </a:t>
            </a:r>
            <a:r>
              <a:rPr lang="cs-CZ" dirty="0" err="1" smtClean="0"/>
              <a:t>cislo</a:t>
            </a:r>
            <a:endParaRPr lang="cs-CZ" dirty="0" smtClean="0"/>
          </a:p>
          <a:p>
            <a:pPr lvl="1" fontAlgn="base"/>
            <a:r>
              <a:rPr lang="en-US" b="1" dirty="0" smtClean="0"/>
              <a:t>Weakly </a:t>
            </a:r>
            <a:r>
              <a:rPr lang="en-US" b="1" dirty="0"/>
              <a:t>Named Assemblies </a:t>
            </a:r>
            <a:r>
              <a:rPr lang="en-US" dirty="0"/>
              <a:t>a</a:t>
            </a:r>
            <a:r>
              <a:rPr lang="en-US" b="1" dirty="0"/>
              <a:t> Strongly Named Assemblies - </a:t>
            </a:r>
            <a:r>
              <a:rPr lang="en-US" b="1" dirty="0" err="1"/>
              <a:t>podepsaný</a:t>
            </a:r>
            <a:r>
              <a:rPr lang="en-US" b="1" dirty="0"/>
              <a:t> </a:t>
            </a:r>
            <a:r>
              <a:rPr lang="en-US" b="1" dirty="0" err="1"/>
              <a:t>lze</a:t>
            </a:r>
            <a:r>
              <a:rPr lang="en-US" b="1" dirty="0"/>
              <a:t> </a:t>
            </a:r>
            <a:r>
              <a:rPr lang="en-US" b="1" dirty="0" err="1"/>
              <a:t>zadat</a:t>
            </a:r>
            <a:r>
              <a:rPr lang="en-US" b="1" dirty="0"/>
              <a:t> do GAC </a:t>
            </a:r>
            <a:r>
              <a:rPr lang="en-US" dirty="0"/>
              <a:t>(c:\Windows\Microsoft.NET\assembly\GAC_MSIL</a:t>
            </a:r>
            <a:r>
              <a:rPr lang="en-US" b="1" dirty="0"/>
              <a:t> </a:t>
            </a:r>
            <a:r>
              <a:rPr lang="en-US" b="1" dirty="0" err="1"/>
              <a:t>či</a:t>
            </a:r>
            <a:r>
              <a:rPr lang="en-US" b="1" dirty="0"/>
              <a:t> </a:t>
            </a:r>
            <a:r>
              <a:rPr lang="en-US" dirty="0"/>
              <a:t>GAC_32, GAC_64</a:t>
            </a:r>
            <a:r>
              <a:rPr lang="en-US" dirty="0" smtClean="0"/>
              <a:t>)</a:t>
            </a:r>
            <a:endParaRPr lang="en-US" dirty="0"/>
          </a:p>
          <a:p>
            <a:pPr lvl="1" fontAlgn="base"/>
            <a:r>
              <a:rPr lang="en-US" dirty="0" err="1">
                <a:solidFill>
                  <a:srgbClr val="FF0000"/>
                </a:solidFill>
              </a:rPr>
              <a:t>Pozor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>
                <a:solidFill>
                  <a:srgbClr val="FF0000"/>
                </a:solidFill>
              </a:rPr>
              <a:t>pokud</a:t>
            </a:r>
            <a:r>
              <a:rPr lang="en-US" dirty="0">
                <a:solidFill>
                  <a:srgbClr val="FF0000"/>
                </a:solidFill>
              </a:rPr>
              <a:t> je </a:t>
            </a:r>
            <a:r>
              <a:rPr lang="en-US" dirty="0" err="1">
                <a:solidFill>
                  <a:srgbClr val="FF0000"/>
                </a:solidFill>
              </a:rPr>
              <a:t>závislost</a:t>
            </a:r>
            <a:r>
              <a:rPr lang="en-US" dirty="0">
                <a:solidFill>
                  <a:srgbClr val="FF0000"/>
                </a:solidFill>
              </a:rPr>
              <a:t> (VS references) </a:t>
            </a:r>
            <a:r>
              <a:rPr lang="en-US" b="1" dirty="0">
                <a:solidFill>
                  <a:srgbClr val="FF0000"/>
                </a:solidFill>
              </a:rPr>
              <a:t>Specific Version = true</a:t>
            </a:r>
            <a:r>
              <a:rPr lang="en-US" dirty="0">
                <a:solidFill>
                  <a:srgbClr val="FF0000"/>
                </a:solidFill>
              </a:rPr>
              <a:t> v runtime .NET </a:t>
            </a:r>
            <a:r>
              <a:rPr lang="en-US" dirty="0" err="1">
                <a:solidFill>
                  <a:srgbClr val="FF0000"/>
                </a:solidFill>
              </a:rPr>
              <a:t>nejdriv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hleda</a:t>
            </a:r>
            <a:r>
              <a:rPr lang="en-US" dirty="0">
                <a:solidFill>
                  <a:srgbClr val="FF0000"/>
                </a:solidFill>
              </a:rPr>
              <a:t> v GAC a </a:t>
            </a:r>
            <a:r>
              <a:rPr lang="en-US" dirty="0" err="1">
                <a:solidFill>
                  <a:srgbClr val="FF0000"/>
                </a:solidFill>
              </a:rPr>
              <a:t>potom</a:t>
            </a:r>
            <a:r>
              <a:rPr lang="en-US" dirty="0">
                <a:solidFill>
                  <a:srgbClr val="FF0000"/>
                </a:solidFill>
              </a:rPr>
              <a:t> v </a:t>
            </a:r>
            <a:r>
              <a:rPr lang="en-US" dirty="0" err="1">
                <a:solidFill>
                  <a:srgbClr val="FF0000"/>
                </a:solidFill>
              </a:rPr>
              <a:t>adresari</a:t>
            </a:r>
            <a:r>
              <a:rPr lang="en-US" dirty="0">
                <a:solidFill>
                  <a:srgbClr val="FF0000"/>
                </a:solidFill>
              </a:rPr>
              <a:t> exe </a:t>
            </a:r>
            <a:r>
              <a:rPr lang="en-US" dirty="0" err="1">
                <a:solidFill>
                  <a:srgbClr val="FF0000"/>
                </a:solidFill>
              </a:rPr>
              <a:t>či</a:t>
            </a:r>
            <a:r>
              <a:rPr lang="en-US" dirty="0">
                <a:solidFill>
                  <a:srgbClr val="FF0000"/>
                </a:solidFill>
              </a:rPr>
              <a:t> bin </a:t>
            </a:r>
            <a:r>
              <a:rPr lang="en-US" dirty="0" err="1">
                <a:solidFill>
                  <a:srgbClr val="FF0000"/>
                </a:solidFill>
              </a:rPr>
              <a:t>na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webu</a:t>
            </a:r>
            <a:r>
              <a:rPr lang="en-US" dirty="0">
                <a:solidFill>
                  <a:srgbClr val="FF0000"/>
                </a:solidFill>
              </a:rPr>
              <a:t> !!! </a:t>
            </a:r>
            <a:r>
              <a:rPr lang="en-US" dirty="0" err="1">
                <a:solidFill>
                  <a:srgbClr val="FF0000"/>
                </a:solidFill>
              </a:rPr>
              <a:t>knihovny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naistalovany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pomoci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nejakych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instalatoru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napr</a:t>
            </a:r>
            <a:r>
              <a:rPr lang="en-US" dirty="0">
                <a:solidFill>
                  <a:srgbClr val="FF0000"/>
                </a:solidFill>
              </a:rPr>
              <a:t>. mvc3 </a:t>
            </a:r>
            <a:r>
              <a:rPr lang="en-US" dirty="0" err="1">
                <a:solidFill>
                  <a:srgbClr val="FF0000"/>
                </a:solidFill>
              </a:rPr>
              <a:t>apod</a:t>
            </a:r>
            <a:r>
              <a:rPr lang="en-US" dirty="0">
                <a:solidFill>
                  <a:srgbClr val="FF0000"/>
                </a:solidFill>
              </a:rPr>
              <a:t>. a </a:t>
            </a:r>
            <a:r>
              <a:rPr lang="en-US" dirty="0" err="1">
                <a:solidFill>
                  <a:srgbClr val="FF0000"/>
                </a:solidFill>
              </a:rPr>
              <a:t>samozřejmě</a:t>
            </a:r>
            <a:r>
              <a:rPr lang="en-US" dirty="0">
                <a:solidFill>
                  <a:srgbClr val="FF0000"/>
                </a:solidFill>
              </a:rPr>
              <a:t> .NET core </a:t>
            </a:r>
            <a:r>
              <a:rPr lang="en-US" dirty="0" err="1">
                <a:solidFill>
                  <a:srgbClr val="FF0000"/>
                </a:solidFill>
              </a:rPr>
              <a:t>knihovny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b="1" dirty="0" err="1">
                <a:solidFill>
                  <a:srgbClr val="FF0000"/>
                </a:solidFill>
              </a:rPr>
              <a:t>Doporucuju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vlastni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knihovny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vubec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nedavat</a:t>
            </a:r>
            <a:r>
              <a:rPr lang="en-US" b="1" dirty="0">
                <a:solidFill>
                  <a:srgbClr val="FF0000"/>
                </a:solidFill>
              </a:rPr>
              <a:t> do GAC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  <a:endParaRPr lang="nn-NO" dirty="0"/>
          </a:p>
          <a:p>
            <a:pPr lvl="1" fontAlgn="base"/>
            <a:r>
              <a:rPr lang="nn-NO" dirty="0"/>
              <a:t>kvalitní open dekompiler: </a:t>
            </a:r>
            <a:r>
              <a:rPr lang="nn-NO" dirty="0" smtClean="0"/>
              <a:t>ILSpy</a:t>
            </a:r>
            <a:r>
              <a:rPr lang="cs-CZ" dirty="0" smtClean="0"/>
              <a:t> </a:t>
            </a:r>
            <a:r>
              <a:rPr lang="nn-NO" u="sng" dirty="0" smtClean="0">
                <a:hlinkClick r:id="rId6"/>
              </a:rPr>
              <a:t>ttp</a:t>
            </a:r>
            <a:r>
              <a:rPr lang="nn-NO" u="sng" dirty="0">
                <a:hlinkClick r:id="rId6"/>
              </a:rPr>
              <a:t>://</a:t>
            </a:r>
            <a:r>
              <a:rPr lang="nn-NO" u="sng" dirty="0" smtClean="0">
                <a:hlinkClick r:id="rId6"/>
              </a:rPr>
              <a:t>wiki.sharpdevelop.net/ILSpy.ashx</a:t>
            </a:r>
            <a:endParaRPr lang="en-US" dirty="0"/>
          </a:p>
          <a:p>
            <a:pPr lvl="1" fontAlgn="base"/>
            <a:r>
              <a:rPr lang="en-US" dirty="0" err="1"/>
              <a:t>práce</a:t>
            </a:r>
            <a:r>
              <a:rPr lang="en-US" dirty="0"/>
              <a:t> s GAC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b="1" dirty="0"/>
              <a:t>GACUTIL.exe</a:t>
            </a:r>
          </a:p>
          <a:p>
            <a:pPr lvl="1" fontAlgn="base"/>
            <a:endParaRPr lang="cs-CZ" u="sng" dirty="0" smtClean="0"/>
          </a:p>
          <a:p>
            <a:pPr lvl="1" fontAlgn="base"/>
            <a:endParaRPr lang="nn-NO" b="1" dirty="0"/>
          </a:p>
          <a:p>
            <a:pPr lvl="1" fontAlgn="base"/>
            <a:endParaRPr lang="en-US" b="1" dirty="0">
              <a:solidFill>
                <a:srgbClr val="FF0000"/>
              </a:solidFill>
            </a:endParaRPr>
          </a:p>
          <a:p>
            <a:pPr marL="457200" lvl="1" indent="0" fontAlgn="base">
              <a:buNone/>
            </a:pPr>
            <a:endParaRPr lang="en-US" b="1" dirty="0"/>
          </a:p>
          <a:p>
            <a:pPr fontAlgn="base"/>
            <a:endParaRPr lang="cs-CZ" dirty="0" smtClean="0"/>
          </a:p>
          <a:p>
            <a:pPr fontAlgn="base"/>
            <a:endParaRPr lang="en-US" b="1" dirty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32509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Modifikátory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fontAlgn="base"/>
            <a:r>
              <a:rPr lang="cs-CZ" dirty="0" smtClean="0"/>
              <a:t>Navíc </a:t>
            </a:r>
            <a:r>
              <a:rPr lang="cs-CZ" dirty="0" err="1" smtClean="0"/>
              <a:t>internal</a:t>
            </a:r>
            <a:r>
              <a:rPr lang="cs-CZ" dirty="0" smtClean="0"/>
              <a:t> pro </a:t>
            </a:r>
            <a:r>
              <a:rPr lang="cs-CZ" dirty="0" err="1" smtClean="0"/>
              <a:t>Assembly</a:t>
            </a:r>
            <a:r>
              <a:rPr lang="cs-CZ" dirty="0" smtClean="0"/>
              <a:t>. Lze u </a:t>
            </a:r>
            <a:r>
              <a:rPr lang="cs-CZ" dirty="0" err="1" smtClean="0"/>
              <a:t>assembly</a:t>
            </a:r>
            <a:r>
              <a:rPr lang="cs-CZ" dirty="0" smtClean="0"/>
              <a:t> definovat </a:t>
            </a:r>
            <a:r>
              <a:rPr lang="cs-CZ" dirty="0" err="1" smtClean="0"/>
              <a:t>friendly</a:t>
            </a:r>
            <a:r>
              <a:rPr lang="cs-CZ" dirty="0" smtClean="0"/>
              <a:t> pro jiné </a:t>
            </a:r>
            <a:r>
              <a:rPr lang="cs-CZ" dirty="0" err="1" smtClean="0"/>
              <a:t>assembly</a:t>
            </a:r>
            <a:r>
              <a:rPr lang="cs-CZ" dirty="0" smtClean="0"/>
              <a:t> </a:t>
            </a:r>
            <a:r>
              <a:rPr lang="en-US" dirty="0"/>
              <a:t>[</a:t>
            </a:r>
            <a:r>
              <a:rPr lang="en-US" dirty="0" smtClean="0"/>
              <a:t>assembly:</a:t>
            </a:r>
            <a:r>
              <a:rPr lang="cs-CZ" dirty="0" smtClean="0"/>
              <a:t> </a:t>
            </a:r>
            <a:r>
              <a:rPr lang="en-US" dirty="0" err="1" smtClean="0"/>
              <a:t>InternalsVisibleTo</a:t>
            </a:r>
            <a:r>
              <a:rPr lang="en-US" dirty="0" smtClean="0"/>
              <a:t>(„</a:t>
            </a:r>
            <a:r>
              <a:rPr lang="cs-CZ" dirty="0" err="1" smtClean="0"/>
              <a:t>nazev</a:t>
            </a:r>
            <a:r>
              <a:rPr lang="cs-CZ" dirty="0" smtClean="0"/>
              <a:t> </a:t>
            </a:r>
            <a:r>
              <a:rPr lang="cs-CZ" dirty="0" err="1" smtClean="0"/>
              <a:t>assembly</a:t>
            </a:r>
            <a:r>
              <a:rPr lang="en-US" dirty="0" smtClean="0"/>
              <a:t>")</a:t>
            </a:r>
            <a:r>
              <a:rPr lang="cs-CZ" dirty="0" smtClean="0"/>
              <a:t>]</a:t>
            </a:r>
          </a:p>
          <a:p>
            <a:pPr fontAlgn="base"/>
            <a:r>
              <a:rPr lang="en-US" dirty="0" smtClean="0"/>
              <a:t>default </a:t>
            </a:r>
            <a:r>
              <a:rPr lang="cs-CZ" dirty="0" smtClean="0"/>
              <a:t>modifikátor </a:t>
            </a:r>
            <a:r>
              <a:rPr lang="en-US" dirty="0"/>
              <a:t>pro </a:t>
            </a:r>
            <a:r>
              <a:rPr lang="cs-CZ" dirty="0" smtClean="0"/>
              <a:t>třídu je </a:t>
            </a:r>
            <a:r>
              <a:rPr lang="en-US" b="1" dirty="0" smtClean="0"/>
              <a:t>internal</a:t>
            </a:r>
            <a:r>
              <a:rPr lang="en-US" dirty="0"/>
              <a:t>, </a:t>
            </a:r>
            <a:r>
              <a:rPr lang="en-US" dirty="0" err="1" smtClean="0"/>
              <a:t>metody</a:t>
            </a:r>
            <a:r>
              <a:rPr lang="cs-CZ" dirty="0" smtClean="0"/>
              <a:t> a</a:t>
            </a:r>
            <a:r>
              <a:rPr lang="en-US" dirty="0" smtClean="0"/>
              <a:t> </a:t>
            </a:r>
            <a:r>
              <a:rPr lang="en-US" dirty="0" err="1"/>
              <a:t>fieldy</a:t>
            </a:r>
            <a:r>
              <a:rPr lang="en-US" dirty="0"/>
              <a:t> </a:t>
            </a:r>
            <a:r>
              <a:rPr lang="en-US" b="1" dirty="0" smtClean="0"/>
              <a:t>private</a:t>
            </a:r>
            <a:r>
              <a:rPr lang="cs-CZ" dirty="0" smtClean="0"/>
              <a:t>. </a:t>
            </a:r>
            <a:r>
              <a:rPr lang="cs-CZ" dirty="0" err="1" smtClean="0"/>
              <a:t>Private</a:t>
            </a:r>
            <a:r>
              <a:rPr lang="cs-CZ" dirty="0" smtClean="0"/>
              <a:t> je pro </a:t>
            </a:r>
            <a:r>
              <a:rPr lang="cs-CZ" dirty="0" err="1" smtClean="0"/>
              <a:t>namespace</a:t>
            </a:r>
            <a:r>
              <a:rPr lang="cs-CZ" dirty="0" smtClean="0"/>
              <a:t> == </a:t>
            </a:r>
            <a:r>
              <a:rPr lang="cs-CZ" dirty="0" err="1" smtClean="0"/>
              <a:t>package</a:t>
            </a:r>
            <a:r>
              <a:rPr lang="cs-CZ" dirty="0" smtClean="0"/>
              <a:t>.</a:t>
            </a:r>
          </a:p>
          <a:p>
            <a:pPr fontAlgn="base"/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60609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Klíčová slova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 fontScale="77500" lnSpcReduction="20000"/>
          </a:bodyPr>
          <a:lstStyle/>
          <a:p>
            <a:pPr marL="514350" indent="-457200" fontAlgn="base"/>
            <a:r>
              <a:rPr lang="en-US" b="1" dirty="0" smtClean="0"/>
              <a:t>extend </a:t>
            </a:r>
            <a:r>
              <a:rPr lang="en-US" dirty="0"/>
              <a:t>a</a:t>
            </a:r>
            <a:r>
              <a:rPr lang="en-US" b="1" dirty="0"/>
              <a:t> implementation </a:t>
            </a:r>
            <a:r>
              <a:rPr lang="en-US" dirty="0"/>
              <a:t>==</a:t>
            </a:r>
            <a:r>
              <a:rPr lang="en-US" b="1" dirty="0"/>
              <a:t> </a:t>
            </a:r>
            <a:r>
              <a:rPr lang="en-US" b="1" dirty="0" smtClean="0"/>
              <a:t>:</a:t>
            </a:r>
            <a:r>
              <a:rPr lang="cs-CZ" b="1" dirty="0" smtClean="0"/>
              <a:t> </a:t>
            </a:r>
            <a:r>
              <a:rPr lang="cs-CZ" dirty="0" smtClean="0"/>
              <a:t>první </a:t>
            </a:r>
            <a:r>
              <a:rPr lang="cs-CZ" dirty="0" err="1" smtClean="0"/>
              <a:t>trida</a:t>
            </a:r>
            <a:endParaRPr lang="cs-CZ" dirty="0" smtClean="0"/>
          </a:p>
          <a:p>
            <a:pPr marL="514350" indent="-457200" fontAlgn="base"/>
            <a:r>
              <a:rPr lang="en-US" b="1" dirty="0" smtClean="0"/>
              <a:t>super </a:t>
            </a:r>
            <a:r>
              <a:rPr lang="en-US" dirty="0" smtClean="0"/>
              <a:t>==</a:t>
            </a:r>
            <a:r>
              <a:rPr lang="en-US" b="1" dirty="0" smtClean="0"/>
              <a:t> base</a:t>
            </a:r>
            <a:endParaRPr lang="cs-CZ" b="1" dirty="0" smtClean="0"/>
          </a:p>
          <a:p>
            <a:pPr marL="514350" indent="-457200" fontAlgn="base"/>
            <a:r>
              <a:rPr lang="en-US" b="1" dirty="0" smtClean="0"/>
              <a:t>final </a:t>
            </a:r>
            <a:r>
              <a:rPr lang="en-US" dirty="0"/>
              <a:t>class</a:t>
            </a:r>
            <a:r>
              <a:rPr lang="en-US" b="1" dirty="0"/>
              <a:t>  </a:t>
            </a:r>
            <a:r>
              <a:rPr lang="en-US" dirty="0"/>
              <a:t>==</a:t>
            </a:r>
            <a:r>
              <a:rPr lang="en-US" b="1" dirty="0"/>
              <a:t> sealed </a:t>
            </a:r>
            <a:r>
              <a:rPr lang="en-US" dirty="0" smtClean="0"/>
              <a:t>class</a:t>
            </a:r>
            <a:r>
              <a:rPr lang="cs-CZ" dirty="0" smtClean="0"/>
              <a:t> </a:t>
            </a:r>
            <a:endParaRPr lang="cs-CZ" dirty="0"/>
          </a:p>
          <a:p>
            <a:pPr marL="514350" indent="-457200" fontAlgn="base"/>
            <a:r>
              <a:rPr lang="en-US" b="1" dirty="0" smtClean="0"/>
              <a:t>final </a:t>
            </a:r>
            <a:r>
              <a:rPr lang="en-US" dirty="0"/>
              <a:t>field</a:t>
            </a:r>
            <a:r>
              <a:rPr lang="en-US" b="1" dirty="0"/>
              <a:t> </a:t>
            </a:r>
            <a:r>
              <a:rPr lang="en-US" dirty="0"/>
              <a:t>==</a:t>
            </a:r>
            <a:r>
              <a:rPr lang="en-US" b="1" dirty="0"/>
              <a:t> </a:t>
            </a:r>
            <a:r>
              <a:rPr lang="en-US" b="1" dirty="0" err="1"/>
              <a:t>readonly</a:t>
            </a:r>
            <a:r>
              <a:rPr lang="en-US" b="1" dirty="0"/>
              <a:t> </a:t>
            </a:r>
            <a:r>
              <a:rPr lang="en-US" dirty="0" smtClean="0"/>
              <a:t>field</a:t>
            </a:r>
            <a:endParaRPr lang="cs-CZ" dirty="0"/>
          </a:p>
          <a:p>
            <a:pPr marL="514350" indent="-457200" fontAlgn="base"/>
            <a:r>
              <a:rPr lang="en-US" b="1" dirty="0" smtClean="0"/>
              <a:t>package </a:t>
            </a:r>
            <a:r>
              <a:rPr lang="en-US" dirty="0"/>
              <a:t>==</a:t>
            </a:r>
            <a:r>
              <a:rPr lang="en-US" b="1" dirty="0"/>
              <a:t> </a:t>
            </a:r>
            <a:r>
              <a:rPr lang="en-US" b="1" dirty="0" smtClean="0"/>
              <a:t>namespace</a:t>
            </a:r>
            <a:endParaRPr lang="cs-CZ" b="1" dirty="0" smtClean="0"/>
          </a:p>
          <a:p>
            <a:pPr marL="914400" lvl="1" indent="-457200" fontAlgn="base"/>
            <a:r>
              <a:rPr lang="en-US" dirty="0" err="1" smtClean="0"/>
              <a:t>pouziti</a:t>
            </a:r>
            <a:r>
              <a:rPr lang="en-US" dirty="0" smtClean="0"/>
              <a:t> </a:t>
            </a:r>
            <a:r>
              <a:rPr lang="en-US" dirty="0"/>
              <a:t>s </a:t>
            </a:r>
            <a:r>
              <a:rPr lang="en-US" b="1" dirty="0" smtClean="0"/>
              <a:t>using</a:t>
            </a:r>
            <a:r>
              <a:rPr lang="cs-CZ" b="1" dirty="0" smtClean="0"/>
              <a:t> </a:t>
            </a:r>
            <a:r>
              <a:rPr lang="cs-CZ" b="1" dirty="0" err="1" smtClean="0"/>
              <a:t>Systém.Collections</a:t>
            </a:r>
            <a:r>
              <a:rPr lang="cs-CZ" b="1" dirty="0" smtClean="0"/>
              <a:t>;</a:t>
            </a:r>
          </a:p>
          <a:p>
            <a:pPr marL="514350" indent="-457200" fontAlgn="base"/>
            <a:r>
              <a:rPr lang="pl-PL" dirty="0" smtClean="0"/>
              <a:t>pretypovani </a:t>
            </a:r>
            <a:r>
              <a:rPr lang="pl-PL" dirty="0"/>
              <a:t>jako v jave </a:t>
            </a:r>
            <a:r>
              <a:rPr lang="pl-PL" dirty="0" smtClean="0"/>
              <a:t>plus</a:t>
            </a:r>
            <a:r>
              <a:rPr lang="pl-PL" b="1" dirty="0" smtClean="0"/>
              <a:t> as </a:t>
            </a:r>
            <a:r>
              <a:rPr lang="pl-PL" dirty="0" smtClean="0"/>
              <a:t>pokud se nepodaří tak vrací null</a:t>
            </a:r>
          </a:p>
          <a:p>
            <a:pPr marL="514350" indent="-457200" fontAlgn="base"/>
            <a:r>
              <a:rPr lang="en-US" dirty="0" smtClean="0"/>
              <a:t>object initializer</a:t>
            </a:r>
            <a:r>
              <a:rPr lang="cs-CZ" dirty="0" smtClean="0"/>
              <a:t>, </a:t>
            </a:r>
            <a:r>
              <a:rPr lang="cs-CZ" b="1" dirty="0" err="1" smtClean="0"/>
              <a:t>dynamic</a:t>
            </a:r>
            <a:r>
              <a:rPr lang="cs-CZ" dirty="0" smtClean="0"/>
              <a:t>, </a:t>
            </a:r>
            <a:r>
              <a:rPr lang="cs-CZ" smtClean="0"/>
              <a:t>a anonymní třída </a:t>
            </a:r>
            <a:r>
              <a:rPr lang="cs-CZ" dirty="0" smtClean="0"/>
              <a:t>– příklad</a:t>
            </a:r>
          </a:p>
          <a:p>
            <a:pPr marL="514350" indent="-457200" fontAlgn="base"/>
            <a:r>
              <a:rPr lang="cs-CZ" b="1" dirty="0" smtClean="0"/>
              <a:t>r</a:t>
            </a:r>
            <a:r>
              <a:rPr lang="en-US" b="1" dirty="0" err="1" smtClean="0"/>
              <a:t>egion</a:t>
            </a:r>
            <a:r>
              <a:rPr lang="cs-CZ" b="1" dirty="0" smtClean="0"/>
              <a:t> </a:t>
            </a:r>
            <a:r>
              <a:rPr lang="cs-CZ" dirty="0" smtClean="0"/>
              <a:t>a</a:t>
            </a:r>
            <a:r>
              <a:rPr lang="cs-CZ" b="1" dirty="0" smtClean="0"/>
              <a:t> </a:t>
            </a:r>
            <a:r>
              <a:rPr lang="en-US" b="1" dirty="0" err="1" smtClean="0"/>
              <a:t>preprocesor</a:t>
            </a:r>
            <a:r>
              <a:rPr lang="cs-CZ" b="1" dirty="0" smtClean="0"/>
              <a:t> – </a:t>
            </a:r>
            <a:r>
              <a:rPr lang="cs-CZ" dirty="0" smtClean="0"/>
              <a:t>příklad</a:t>
            </a:r>
          </a:p>
          <a:p>
            <a:pPr marL="514350" indent="-457200" fontAlgn="base"/>
            <a:r>
              <a:rPr lang="cs-CZ" b="1" dirty="0" err="1" smtClean="0"/>
              <a:t>partial</a:t>
            </a:r>
            <a:r>
              <a:rPr lang="cs-CZ" dirty="0" smtClean="0"/>
              <a:t> – pouze rozdělení tříd/metod do více souboru</a:t>
            </a:r>
            <a:endParaRPr lang="en-US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92075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Konvence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konvence </a:t>
            </a:r>
            <a:r>
              <a:rPr lang="pt-BR" b="1" dirty="0"/>
              <a:t>interface</a:t>
            </a:r>
            <a:r>
              <a:rPr lang="pt-BR" dirty="0"/>
              <a:t> začíná </a:t>
            </a:r>
            <a:r>
              <a:rPr lang="pt-BR" b="1" dirty="0"/>
              <a:t>I</a:t>
            </a:r>
            <a:r>
              <a:rPr lang="pt-BR" dirty="0"/>
              <a:t> viz </a:t>
            </a:r>
            <a:r>
              <a:rPr lang="pt-BR" b="1" dirty="0"/>
              <a:t>IList</a:t>
            </a:r>
            <a:r>
              <a:rPr lang="pt-BR" dirty="0"/>
              <a:t> a implementace </a:t>
            </a:r>
            <a:r>
              <a:rPr lang="pt-BR" dirty="0" smtClean="0"/>
              <a:t>List</a:t>
            </a:r>
            <a:endParaRPr lang="cs-CZ" dirty="0" smtClean="0"/>
          </a:p>
          <a:p>
            <a:pPr fontAlgn="base"/>
            <a:r>
              <a:rPr lang="en-US" dirty="0" err="1"/>
              <a:t>nazvy</a:t>
            </a:r>
            <a:r>
              <a:rPr lang="en-US" dirty="0"/>
              <a:t> </a:t>
            </a:r>
            <a:r>
              <a:rPr lang="en-US" dirty="0" err="1"/>
              <a:t>metod</a:t>
            </a:r>
            <a:r>
              <a:rPr lang="en-US" dirty="0"/>
              <a:t> </a:t>
            </a:r>
            <a:r>
              <a:rPr lang="cs-CZ" dirty="0" smtClean="0"/>
              <a:t>z </a:t>
            </a:r>
            <a:r>
              <a:rPr lang="en-US" dirty="0" err="1" smtClean="0"/>
              <a:t>pascal</a:t>
            </a:r>
            <a:r>
              <a:rPr lang="cs-CZ" dirty="0" smtClean="0"/>
              <a:t> konvence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hlavni</a:t>
            </a:r>
            <a:r>
              <a:rPr lang="en-US" dirty="0"/>
              <a:t> designer c# :-)) </a:t>
            </a:r>
            <a:r>
              <a:rPr lang="en-US" dirty="0" err="1"/>
              <a:t>první</a:t>
            </a:r>
            <a:r>
              <a:rPr lang="en-US" dirty="0"/>
              <a:t> </a:t>
            </a:r>
            <a:r>
              <a:rPr lang="en-US" dirty="0" err="1"/>
              <a:t>Velke</a:t>
            </a:r>
            <a:r>
              <a:rPr lang="en-US" dirty="0"/>
              <a:t> </a:t>
            </a:r>
            <a:r>
              <a:rPr lang="en-US" dirty="0" err="1" smtClean="0"/>
              <a:t>pismeno</a:t>
            </a:r>
            <a:r>
              <a:rPr lang="cs-CZ" dirty="0" smtClean="0"/>
              <a:t> </a:t>
            </a:r>
            <a:r>
              <a:rPr lang="cs-CZ" dirty="0"/>
              <a:t>viz </a:t>
            </a:r>
            <a:r>
              <a:rPr lang="en-US" b="1" dirty="0" err="1"/>
              <a:t>ToString</a:t>
            </a:r>
            <a:r>
              <a:rPr lang="cs-CZ" b="1" dirty="0" smtClean="0"/>
              <a:t>() </a:t>
            </a:r>
            <a:r>
              <a:rPr lang="en-US" dirty="0" err="1" smtClean="0"/>
              <a:t>jinak</a:t>
            </a:r>
            <a:r>
              <a:rPr lang="en-US" dirty="0" smtClean="0"/>
              <a:t> </a:t>
            </a:r>
            <a:r>
              <a:rPr lang="en-US" dirty="0" err="1"/>
              <a:t>stejny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u </a:t>
            </a:r>
            <a:r>
              <a:rPr lang="en-US" dirty="0" err="1" smtClean="0"/>
              <a:t>javy</a:t>
            </a:r>
            <a:endParaRPr lang="cs-CZ" dirty="0" smtClean="0"/>
          </a:p>
          <a:p>
            <a:pPr fontAlgn="base"/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79417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Object</a:t>
            </a:r>
            <a:r>
              <a:rPr lang="cs-CZ" dirty="0" smtClean="0"/>
              <a:t> a </a:t>
            </a:r>
            <a:r>
              <a:rPr lang="en-US" dirty="0" err="1" smtClean="0"/>
              <a:t>ValueType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cs-CZ" dirty="0" err="1" smtClean="0"/>
              <a:t>Class</a:t>
            </a:r>
            <a:r>
              <a:rPr lang="cs-CZ" dirty="0" smtClean="0"/>
              <a:t> dědí po </a:t>
            </a:r>
            <a:r>
              <a:rPr lang="cs-CZ" dirty="0" err="1" smtClean="0"/>
              <a:t>Object</a:t>
            </a:r>
            <a:endParaRPr lang="cs-CZ" dirty="0"/>
          </a:p>
          <a:p>
            <a:pPr fontAlgn="base"/>
            <a:r>
              <a:rPr lang="cs-CZ" dirty="0" err="1" smtClean="0"/>
              <a:t>Struct</a:t>
            </a:r>
            <a:r>
              <a:rPr lang="cs-CZ" dirty="0" smtClean="0"/>
              <a:t> dědí po </a:t>
            </a:r>
            <a:r>
              <a:rPr lang="en-US" dirty="0" err="1" smtClean="0"/>
              <a:t>ValueType</a:t>
            </a:r>
            <a:r>
              <a:rPr lang="cs-CZ" dirty="0" smtClean="0"/>
              <a:t> (neexistuje metoda </a:t>
            </a:r>
            <a:r>
              <a:rPr lang="en-US" dirty="0" err="1" smtClean="0"/>
              <a:t>GetType</a:t>
            </a:r>
            <a:r>
              <a:rPr lang="cs-CZ" dirty="0" smtClean="0"/>
              <a:t>(), destruktor a static metody </a:t>
            </a:r>
            <a:r>
              <a:rPr lang="en-US" dirty="0" smtClean="0"/>
              <a:t>Equals</a:t>
            </a:r>
            <a:endParaRPr lang="en-US" dirty="0"/>
          </a:p>
          <a:p>
            <a:pPr fontAlgn="base"/>
            <a:r>
              <a:rPr lang="cs-CZ" dirty="0" smtClean="0"/>
              <a:t>)</a:t>
            </a:r>
          </a:p>
          <a:p>
            <a:pPr fontAlgn="base"/>
            <a:r>
              <a:rPr lang="cs-CZ" b="1" dirty="0" err="1"/>
              <a:t>string</a:t>
            </a:r>
            <a:r>
              <a:rPr lang="cs-CZ" dirty="0"/>
              <a:t> je alias k </a:t>
            </a:r>
            <a:r>
              <a:rPr lang="cs-CZ" b="1" dirty="0" err="1"/>
              <a:t>System.String</a:t>
            </a:r>
            <a:r>
              <a:rPr lang="cs-CZ" b="1" dirty="0"/>
              <a:t> </a:t>
            </a:r>
            <a:r>
              <a:rPr lang="cs-CZ" dirty="0"/>
              <a:t>je vždy </a:t>
            </a:r>
            <a:r>
              <a:rPr lang="cs-CZ" dirty="0" err="1"/>
              <a:t>immutable</a:t>
            </a:r>
            <a:r>
              <a:rPr lang="cs-CZ" dirty="0"/>
              <a:t> tzn. </a:t>
            </a:r>
            <a:r>
              <a:rPr lang="cs-CZ" dirty="0" err="1"/>
              <a:t>muze</a:t>
            </a:r>
            <a:r>
              <a:rPr lang="cs-CZ" dirty="0"/>
              <a:t> se </a:t>
            </a:r>
            <a:r>
              <a:rPr lang="cs-CZ" dirty="0" err="1"/>
              <a:t>pouzivat</a:t>
            </a:r>
            <a:r>
              <a:rPr lang="cs-CZ" dirty="0"/>
              <a:t> ==</a:t>
            </a:r>
            <a:endParaRPr lang="cs-CZ" b="1" dirty="0"/>
          </a:p>
          <a:p>
            <a:pPr fontAlgn="base"/>
            <a:r>
              <a:rPr lang="cs-CZ" b="1" dirty="0" err="1"/>
              <a:t>ToString</a:t>
            </a:r>
            <a:r>
              <a:rPr lang="cs-CZ" dirty="0"/>
              <a:t>() </a:t>
            </a:r>
            <a:r>
              <a:rPr lang="cs-CZ" b="1" dirty="0" smtClean="0">
                <a:solidFill>
                  <a:srgbClr val="FF0000"/>
                </a:solidFill>
              </a:rPr>
              <a:t>pozor double </a:t>
            </a:r>
            <a:r>
              <a:rPr lang="cs-CZ" b="1" dirty="0" err="1" smtClean="0">
                <a:solidFill>
                  <a:srgbClr val="FF0000"/>
                </a:solidFill>
              </a:rPr>
              <a:t>apod</a:t>
            </a:r>
            <a:r>
              <a:rPr lang="cs-CZ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závislý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na</a:t>
            </a:r>
            <a:r>
              <a:rPr lang="en-US" b="1" dirty="0">
                <a:solidFill>
                  <a:srgbClr val="FF0000"/>
                </a:solidFill>
              </a:rPr>
              <a:t> local </a:t>
            </a:r>
            <a:r>
              <a:rPr lang="en-US" b="1" dirty="0" err="1">
                <a:solidFill>
                  <a:srgbClr val="FF0000"/>
                </a:solidFill>
              </a:rPr>
              <a:t>nastavení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počítače</a:t>
            </a:r>
            <a:r>
              <a:rPr lang="en-US" b="1" dirty="0">
                <a:solidFill>
                  <a:srgbClr val="FF0000"/>
                </a:solidFill>
              </a:rPr>
              <a:t> -&gt; </a:t>
            </a:r>
            <a:r>
              <a:rPr lang="en-US" b="1" dirty="0" err="1">
                <a:solidFill>
                  <a:srgbClr val="FF0000"/>
                </a:solidFill>
              </a:rPr>
              <a:t>doporucuju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napsat</a:t>
            </a:r>
            <a:r>
              <a:rPr lang="en-US" b="1" dirty="0">
                <a:solidFill>
                  <a:srgbClr val="FF0000"/>
                </a:solidFill>
              </a:rPr>
              <a:t> extension static </a:t>
            </a:r>
            <a:r>
              <a:rPr lang="en-US" b="1" dirty="0" err="1">
                <a:solidFill>
                  <a:srgbClr val="FF0000"/>
                </a:solidFill>
              </a:rPr>
              <a:t>metody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MoneyToString</a:t>
            </a:r>
            <a:r>
              <a:rPr lang="en-US" b="1" dirty="0">
                <a:solidFill>
                  <a:srgbClr val="FF0000"/>
                </a:solidFill>
              </a:rPr>
              <a:t>() </a:t>
            </a:r>
            <a:r>
              <a:rPr lang="en-US" b="1" dirty="0" err="1">
                <a:solidFill>
                  <a:srgbClr val="FF0000"/>
                </a:solidFill>
              </a:rPr>
              <a:t>apod</a:t>
            </a:r>
            <a:r>
              <a:rPr lang="en-US" b="1" dirty="0">
                <a:solidFill>
                  <a:srgbClr val="FF0000"/>
                </a:solidFill>
              </a:rPr>
              <a:t>. </a:t>
            </a:r>
            <a:r>
              <a:rPr lang="en-US" b="1" dirty="0" err="1">
                <a:solidFill>
                  <a:srgbClr val="FF0000"/>
                </a:solidFill>
              </a:rPr>
              <a:t>viz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priklad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TestToStringCulture.cs</a:t>
            </a:r>
            <a:endParaRPr lang="cs-CZ" b="1" dirty="0">
              <a:solidFill>
                <a:srgbClr val="FF0000"/>
              </a:solidFill>
            </a:endParaRPr>
          </a:p>
          <a:p>
            <a:pPr fontAlgn="base"/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6920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Kolekce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cs-CZ" dirty="0" smtClean="0"/>
              <a:t>K</a:t>
            </a:r>
            <a:r>
              <a:rPr lang="en-US" dirty="0" err="1" smtClean="0"/>
              <a:t>olekce</a:t>
            </a:r>
            <a:r>
              <a:rPr lang="en-US" dirty="0" smtClean="0"/>
              <a:t> z</a:t>
            </a:r>
            <a:r>
              <a:rPr lang="cs-CZ" dirty="0" smtClean="0"/>
              <a:t>e</a:t>
            </a:r>
            <a:r>
              <a:rPr lang="en-US" dirty="0" smtClean="0"/>
              <a:t> </a:t>
            </a:r>
            <a:r>
              <a:rPr lang="en-US" dirty="0" err="1"/>
              <a:t>dvou</a:t>
            </a:r>
            <a:r>
              <a:rPr lang="en-US" dirty="0"/>
              <a:t> namespace </a:t>
            </a:r>
            <a:r>
              <a:rPr lang="en-US" b="1" dirty="0" err="1"/>
              <a:t>System.Collections</a:t>
            </a:r>
            <a:r>
              <a:rPr lang="en-US" dirty="0"/>
              <a:t> a </a:t>
            </a:r>
            <a:r>
              <a:rPr lang="en-US" b="1" dirty="0" err="1"/>
              <a:t>System.Collections.Generic</a:t>
            </a:r>
            <a:r>
              <a:rPr lang="en-US" dirty="0"/>
              <a:t> </a:t>
            </a:r>
            <a:endParaRPr lang="cs-CZ" dirty="0" smtClean="0"/>
          </a:p>
          <a:p>
            <a:pPr fontAlgn="base"/>
            <a:r>
              <a:rPr lang="en-US" dirty="0" err="1" smtClean="0"/>
              <a:t>pouzivat</a:t>
            </a:r>
            <a:r>
              <a:rPr lang="en-US" dirty="0" smtClean="0"/>
              <a:t> </a:t>
            </a:r>
            <a:r>
              <a:rPr lang="en-US" dirty="0" err="1"/>
              <a:t>misto</a:t>
            </a:r>
            <a:r>
              <a:rPr lang="en-US" dirty="0"/>
              <a:t> </a:t>
            </a:r>
            <a:r>
              <a:rPr lang="en-US" dirty="0" err="1"/>
              <a:t>ICollection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IList</a:t>
            </a:r>
            <a:r>
              <a:rPr lang="en-US" dirty="0"/>
              <a:t> </a:t>
            </a:r>
            <a:r>
              <a:rPr lang="cs-CZ" b="1" dirty="0" smtClean="0"/>
              <a:t>IE</a:t>
            </a:r>
            <a:r>
              <a:rPr lang="en-US" b="1" dirty="0" smtClean="0"/>
              <a:t>numerable</a:t>
            </a:r>
            <a:r>
              <a:rPr lang="cs-CZ" b="1" dirty="0" smtClean="0"/>
              <a:t>&lt;&gt;</a:t>
            </a:r>
          </a:p>
          <a:p>
            <a:pPr fontAlgn="base"/>
            <a:r>
              <a:rPr lang="cs-CZ" dirty="0" smtClean="0"/>
              <a:t>Místo mapy je </a:t>
            </a:r>
            <a:r>
              <a:rPr lang="cs-CZ" dirty="0" err="1" smtClean="0"/>
              <a:t>IDictionary</a:t>
            </a:r>
            <a:r>
              <a:rPr lang="cs-CZ" dirty="0" smtClean="0"/>
              <a:t>&lt;,&gt;</a:t>
            </a:r>
          </a:p>
          <a:p>
            <a:pPr fontAlgn="base"/>
            <a:r>
              <a:rPr lang="cs-CZ" dirty="0" smtClean="0"/>
              <a:t>Do kolekce lze </a:t>
            </a:r>
            <a:r>
              <a:rPr lang="cs-CZ" dirty="0" err="1" smtClean="0"/>
              <a:t>vkladat</a:t>
            </a:r>
            <a:r>
              <a:rPr lang="cs-CZ" dirty="0" smtClean="0"/>
              <a:t> </a:t>
            </a:r>
            <a:r>
              <a:rPr lang="cs-CZ" dirty="0" err="1" smtClean="0"/>
              <a:t>struct</a:t>
            </a:r>
            <a:r>
              <a:rPr lang="cs-CZ" dirty="0" smtClean="0"/>
              <a:t> tzn. </a:t>
            </a:r>
            <a:r>
              <a:rPr lang="cs-CZ" dirty="0" err="1" smtClean="0"/>
              <a:t>int</a:t>
            </a:r>
            <a:r>
              <a:rPr lang="cs-CZ" dirty="0" smtClean="0"/>
              <a:t> apod.</a:t>
            </a:r>
          </a:p>
          <a:p>
            <a:pPr fontAlgn="base"/>
            <a:r>
              <a:rPr lang="cs-CZ" dirty="0" smtClean="0"/>
              <a:t>Lze použít </a:t>
            </a:r>
            <a:r>
              <a:rPr lang="cs-CZ" dirty="0" err="1" smtClean="0"/>
              <a:t>instanceof</a:t>
            </a:r>
            <a:r>
              <a:rPr lang="cs-CZ" dirty="0" smtClean="0"/>
              <a:t> T</a:t>
            </a:r>
          </a:p>
          <a:p>
            <a:pPr fontAlgn="base"/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49118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1019</Words>
  <Application>Microsoft Office PowerPoint</Application>
  <PresentationFormat>On-screen Show (4:3)</PresentationFormat>
  <Paragraphs>131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Training</vt:lpstr>
      <vt:lpstr>C#/.NET a rozdíl mezi javou</vt:lpstr>
      <vt:lpstr>Obsah</vt:lpstr>
      <vt:lpstr>Platforma - pojmenování</vt:lpstr>
      <vt:lpstr>Assembly</vt:lpstr>
      <vt:lpstr>Modifikátory</vt:lpstr>
      <vt:lpstr>Klíčová slova</vt:lpstr>
      <vt:lpstr>Konvence</vt:lpstr>
      <vt:lpstr>Object a ValueType</vt:lpstr>
      <vt:lpstr>Kolekce</vt:lpstr>
      <vt:lpstr>Komunita</vt:lpstr>
      <vt:lpstr>Otázky?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2012-05-30T11:18:19Z</dcterms:created>
  <dcterms:modified xsi:type="dcterms:W3CDTF">2012-05-30T12:24:29Z</dcterms:modified>
</cp:coreProperties>
</file>