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3" r:id="rId14"/>
    <p:sldId id="294" r:id="rId15"/>
    <p:sldId id="292" r:id="rId16"/>
    <p:sldId id="295" r:id="rId17"/>
    <p:sldId id="281" r:id="rId18"/>
    <p:sldId id="296" r:id="rId19"/>
    <p:sldId id="282" r:id="rId20"/>
    <p:sldId id="283" r:id="rId21"/>
    <p:sldId id="280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  <p14:sldId id="287"/>
            <p14:sldId id="286"/>
            <p14:sldId id="288"/>
            <p14:sldId id="289"/>
            <p14:sldId id="290"/>
            <p14:sldId id="291"/>
            <p14:sldId id="293"/>
            <p14:sldId id="294"/>
            <p14:sldId id="292"/>
            <p14:sldId id="295"/>
          </p14:sldIdLst>
        </p14:section>
        <p14:section name=".NET core Knihovny" id="{A90CCB4D-62F7-45B2-8BD4-70C86AD1CB5C}">
          <p14:sldIdLst>
            <p14:sldId id="281"/>
            <p14:sldId id="296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5930" autoAdjust="0"/>
  </p:normalViewPr>
  <p:slideViewPr>
    <p:cSldViewPr>
      <p:cViewPr varScale="1">
        <p:scale>
          <a:sx n="114" d="100"/>
          <a:sy n="114" d="100"/>
        </p:scale>
        <p:origin x="-16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hyperlink" Target="http://msdn.microsoft.com/cs-cz/library/9k7k7cf0.aspx" TargetMode="Externa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7.gi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nhforge.org/doc/nh/en/index.html" TargetMode="External"/><Relationship Id="rId3" Type="http://schemas.openxmlformats.org/officeDocument/2006/relationships/tags" Target="../tags/tag12.xml"/><Relationship Id="rId7" Type="http://schemas.openxmlformats.org/officeDocument/2006/relationships/hyperlink" Target="http://msdn.microsoft.com/en-us/library/k8xx4k69(v=vs.71).aspx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pringframework.net/doc-latest/reference/html/objec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b="1" dirty="0" smtClean="0"/>
              <a:t>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Pokud chceme použít </a:t>
            </a:r>
            <a:r>
              <a:rPr lang="cs-CZ" dirty="0" err="1" smtClean="0"/>
              <a:t>null</a:t>
            </a:r>
            <a:r>
              <a:rPr lang="cs-CZ" dirty="0" smtClean="0"/>
              <a:t> u referenčních typů</a:t>
            </a:r>
          </a:p>
          <a:p>
            <a:pPr marL="514350" indent="-457200" fontAlgn="base"/>
            <a:r>
              <a:rPr lang="cs-CZ" dirty="0" err="1" smtClean="0"/>
              <a:t>int</a:t>
            </a:r>
            <a:r>
              <a:rPr lang="cs-CZ" dirty="0" smtClean="0"/>
              <a:t>? </a:t>
            </a:r>
            <a:r>
              <a:rPr lang="cs-CZ" dirty="0" err="1" smtClean="0"/>
              <a:t>promena</a:t>
            </a:r>
            <a:r>
              <a:rPr lang="cs-CZ" dirty="0" smtClean="0"/>
              <a:t> = </a:t>
            </a:r>
            <a:r>
              <a:rPr lang="cs-CZ" dirty="0" err="1" smtClean="0"/>
              <a:t>null</a:t>
            </a:r>
            <a:r>
              <a:rPr lang="cs-CZ" dirty="0" smtClean="0"/>
              <a:t>; // doporučovaný zápis</a:t>
            </a:r>
          </a:p>
          <a:p>
            <a:pPr marL="514350" indent="-457200" fontAlgn="base"/>
            <a:r>
              <a:rPr lang="cs-CZ" dirty="0" err="1" smtClean="0"/>
              <a:t>Nullable</a:t>
            </a:r>
            <a:r>
              <a:rPr lang="cs-CZ" dirty="0" smtClean="0"/>
              <a:t>&lt;</a:t>
            </a:r>
            <a:r>
              <a:rPr lang="cs-CZ" dirty="0" err="1" smtClean="0"/>
              <a:t>int</a:t>
            </a:r>
            <a:r>
              <a:rPr lang="cs-CZ" dirty="0" smtClean="0"/>
              <a:t>&gt; </a:t>
            </a:r>
            <a:r>
              <a:rPr lang="cs-CZ" dirty="0" err="1"/>
              <a:t>promena</a:t>
            </a:r>
            <a:r>
              <a:rPr lang="cs-CZ" dirty="0"/>
              <a:t> = </a:t>
            </a:r>
            <a:r>
              <a:rPr lang="cs-CZ" dirty="0" err="1"/>
              <a:t>null</a:t>
            </a:r>
            <a:r>
              <a:rPr lang="cs-CZ" dirty="0" smtClean="0"/>
              <a:t>; </a:t>
            </a:r>
          </a:p>
          <a:p>
            <a:pPr marL="514350" indent="-457200" fontAlgn="base"/>
            <a:r>
              <a:rPr lang="en-US" b="1" dirty="0" smtClean="0"/>
              <a:t>??</a:t>
            </a:r>
            <a:r>
              <a:rPr lang="en-US" dirty="0" smtClean="0"/>
              <a:t> Operator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b="1" dirty="0" err="1" smtClean="0"/>
              <a:t>TestNullable</a:t>
            </a:r>
            <a:r>
              <a:rPr lang="cs-CZ" b="1" dirty="0" smtClean="0"/>
              <a:t>.</a:t>
            </a:r>
            <a:r>
              <a:rPr lang="cs-CZ" b="1" dirty="0" err="1" smtClean="0"/>
              <a:t>cs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817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I</a:t>
            </a:r>
            <a:r>
              <a:rPr lang="en-US" dirty="0" err="1" smtClean="0"/>
              <a:t>mplementace</a:t>
            </a:r>
            <a:r>
              <a:rPr lang="en-US" dirty="0" smtClean="0"/>
              <a:t> </a:t>
            </a:r>
            <a:r>
              <a:rPr lang="en-US" dirty="0" err="1" smtClean="0"/>
              <a:t>rozhrani</a:t>
            </a:r>
            <a:r>
              <a:rPr lang="cs-CZ" dirty="0" smtClean="0"/>
              <a:t> + static </a:t>
            </a:r>
            <a:r>
              <a:rPr lang="cs-CZ" dirty="0" err="1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Stejný jako v </a:t>
            </a:r>
            <a:r>
              <a:rPr lang="cs-CZ" dirty="0" err="1" smtClean="0"/>
              <a:t>javy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plus</a:t>
            </a:r>
            <a:r>
              <a:rPr lang="cs-CZ" b="1" dirty="0" smtClean="0"/>
              <a:t> </a:t>
            </a:r>
            <a:r>
              <a:rPr lang="en-US" dirty="0" err="1" smtClean="0"/>
              <a:t>explicitni</a:t>
            </a:r>
            <a:r>
              <a:rPr lang="en-US" dirty="0" smtClean="0"/>
              <a:t>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 smtClean="0"/>
              <a:t>rozhrani</a:t>
            </a:r>
            <a:endParaRPr lang="cs-CZ" dirty="0" smtClean="0"/>
          </a:p>
          <a:p>
            <a:pPr marL="514350" indent="-457200" fontAlgn="base"/>
            <a:endParaRPr lang="cs-CZ" b="1" dirty="0" smtClean="0"/>
          </a:p>
          <a:p>
            <a:pPr marL="514350" indent="-457200" fontAlgn="base"/>
            <a:r>
              <a:rPr lang="cs-CZ" b="1" dirty="0" smtClean="0"/>
              <a:t>static </a:t>
            </a:r>
            <a:r>
              <a:rPr lang="cs-CZ" b="1" dirty="0" err="1" smtClean="0"/>
              <a:t>class</a:t>
            </a:r>
            <a:r>
              <a:rPr lang="cs-CZ" b="1" dirty="0" smtClean="0"/>
              <a:t> </a:t>
            </a:r>
            <a:r>
              <a:rPr lang="cs-CZ" dirty="0" smtClean="0">
                <a:solidFill>
                  <a:srgbClr val="C00000"/>
                </a:solidFill>
              </a:rPr>
              <a:t>není to samé co v </a:t>
            </a:r>
            <a:r>
              <a:rPr lang="cs-CZ" dirty="0" err="1" smtClean="0">
                <a:solidFill>
                  <a:srgbClr val="C00000"/>
                </a:solidFill>
              </a:rPr>
              <a:t>javě</a:t>
            </a:r>
            <a:r>
              <a:rPr lang="cs-CZ" dirty="0" smtClean="0">
                <a:solidFill>
                  <a:srgbClr val="C00000"/>
                </a:solidFill>
              </a:rPr>
              <a:t>! </a:t>
            </a:r>
            <a:r>
              <a:rPr lang="cs-CZ" dirty="0" smtClean="0"/>
              <a:t>Příklad i se statickou metodou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err="1">
                <a:solidFill>
                  <a:srgbClr val="C00000"/>
                </a:solidFill>
              </a:rPr>
              <a:t>pozor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 smtClean="0">
                <a:solidFill>
                  <a:srgbClr val="C00000"/>
                </a:solidFill>
              </a:rPr>
              <a:t>na </a:t>
            </a:r>
            <a:r>
              <a:rPr lang="cs-CZ" dirty="0" err="1" smtClean="0">
                <a:solidFill>
                  <a:srgbClr val="C00000"/>
                </a:solidFill>
              </a:rPr>
              <a:t>chovani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NullReferenceException</a:t>
            </a:r>
            <a:endParaRPr lang="en-US" dirty="0">
              <a:solidFill>
                <a:srgbClr val="C00000"/>
              </a:solidFill>
            </a:endParaRPr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99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Generiky</a:t>
            </a:r>
            <a:r>
              <a:rPr lang="en-US" dirty="0"/>
              <a:t>, kovariance a kontravariance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9552" y="1596413"/>
            <a:ext cx="8712968" cy="4297363"/>
          </a:xfrm>
        </p:spPr>
        <p:txBody>
          <a:bodyPr>
            <a:normAutofit fontScale="92500" lnSpcReduction="20000"/>
          </a:bodyPr>
          <a:lstStyle/>
          <a:p>
            <a:pPr marL="514350" indent="-457200" fontAlgn="base"/>
            <a:r>
              <a:rPr lang="cs-CZ" dirty="0" smtClean="0"/>
              <a:t>Uchovává se typ </a:t>
            </a:r>
            <a:r>
              <a:rPr lang="cs-CZ" dirty="0" err="1" smtClean="0"/>
              <a:t>generiky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interface </a:t>
            </a:r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out</a:t>
            </a:r>
            <a:r>
              <a:rPr lang="cs-CZ" dirty="0" smtClean="0"/>
              <a:t> T&gt; { }</a:t>
            </a:r>
          </a:p>
          <a:p>
            <a:pPr marL="514350" indent="-457200" fontAlgn="base"/>
            <a:r>
              <a:rPr lang="cs-CZ" dirty="0" err="1" smtClean="0"/>
              <a:t>IEnumerable</a:t>
            </a:r>
            <a:r>
              <a:rPr lang="cs-CZ" dirty="0" smtClean="0"/>
              <a:t>&lt;</a:t>
            </a:r>
            <a:r>
              <a:rPr lang="cs-CZ" dirty="0" err="1" smtClean="0"/>
              <a:t>AbstractPerson</a:t>
            </a:r>
            <a:r>
              <a:rPr lang="cs-CZ" dirty="0" smtClean="0"/>
              <a:t>&gt; p = </a:t>
            </a:r>
            <a:r>
              <a:rPr lang="cs-CZ" dirty="0" err="1" smtClean="0"/>
              <a:t>new</a:t>
            </a:r>
            <a:r>
              <a:rPr lang="cs-CZ" dirty="0" smtClean="0"/>
              <a:t> List&lt;Person&gt;();</a:t>
            </a:r>
          </a:p>
          <a:p>
            <a:pPr marL="514350" indent="-457200" fontAlgn="base"/>
            <a:r>
              <a:rPr lang="en-US" dirty="0" smtClean="0"/>
              <a:t>interface </a:t>
            </a:r>
            <a:r>
              <a:rPr lang="en-US" dirty="0" err="1"/>
              <a:t>IComparer</a:t>
            </a:r>
            <a:r>
              <a:rPr lang="en-US" dirty="0"/>
              <a:t>&lt;</a:t>
            </a:r>
            <a:r>
              <a:rPr lang="en-US" dirty="0"/>
              <a:t>in</a:t>
            </a:r>
            <a:r>
              <a:rPr lang="en-US" dirty="0"/>
              <a:t> T</a:t>
            </a:r>
            <a:r>
              <a:rPr lang="en-US" dirty="0" smtClean="0"/>
              <a:t>&gt;</a:t>
            </a:r>
            <a:r>
              <a:rPr lang="cs-CZ" dirty="0" smtClean="0"/>
              <a:t> {}</a:t>
            </a:r>
          </a:p>
          <a:p>
            <a:pPr marL="514350" indent="-457200" fontAlgn="base"/>
            <a:r>
              <a:rPr lang="en-US" dirty="0"/>
              <a:t>Compare(Shape a, Shape b) </a:t>
            </a:r>
            <a:r>
              <a:rPr lang="cs-CZ" dirty="0" smtClean="0"/>
              <a:t>kde </a:t>
            </a:r>
            <a:r>
              <a:rPr lang="en-US" dirty="0" smtClean="0"/>
              <a:t>Circle</a:t>
            </a:r>
            <a:r>
              <a:rPr lang="cs-CZ" dirty="0" smtClean="0"/>
              <a:t> : </a:t>
            </a:r>
            <a:r>
              <a:rPr lang="cs-CZ" dirty="0" err="1" smtClean="0"/>
              <a:t>Shape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new </a:t>
            </a:r>
            <a:r>
              <a:rPr lang="en-US" dirty="0" err="1"/>
              <a:t>SortedSet</a:t>
            </a:r>
            <a:r>
              <a:rPr lang="en-US" dirty="0"/>
              <a:t>&lt;Circle</a:t>
            </a:r>
            <a:r>
              <a:rPr lang="en-US" dirty="0" smtClean="0"/>
              <a:t>&gt;(new</a:t>
            </a:r>
            <a:r>
              <a:rPr lang="cs-CZ" dirty="0" smtClean="0"/>
              <a:t> </a:t>
            </a:r>
            <a:r>
              <a:rPr lang="en-US" dirty="0" err="1" smtClean="0"/>
              <a:t>ShapeAreaComparer</a:t>
            </a:r>
            <a:r>
              <a:rPr lang="en-US" dirty="0"/>
              <a:t>())</a:t>
            </a:r>
            <a:r>
              <a:rPr lang="en-US" b="1" dirty="0"/>
              <a:t/>
            </a:r>
            <a:br>
              <a:rPr lang="en-US" b="1" dirty="0"/>
            </a:br>
            <a:endParaRPr lang="cs-CZ" b="1" dirty="0" smtClean="0"/>
          </a:p>
          <a:p>
            <a:pPr marL="514350" indent="-457200" fontAlgn="base"/>
            <a:r>
              <a:rPr lang="cs-CZ" dirty="0" smtClean="0"/>
              <a:t>Klíčová slova </a:t>
            </a:r>
            <a:r>
              <a:rPr lang="cs-CZ" b="1" dirty="0" err="1" smtClean="0"/>
              <a:t>where</a:t>
            </a:r>
            <a:r>
              <a:rPr lang="cs-CZ" dirty="0" smtClean="0"/>
              <a:t>, </a:t>
            </a:r>
            <a:r>
              <a:rPr lang="cs-CZ" b="1" dirty="0" smtClean="0"/>
              <a:t>:</a:t>
            </a:r>
            <a:r>
              <a:rPr lang="cs-CZ" dirty="0" smtClean="0"/>
              <a:t>, </a:t>
            </a:r>
            <a:r>
              <a:rPr lang="cs-CZ" b="1" dirty="0" err="1" smtClean="0"/>
              <a:t>new</a:t>
            </a:r>
            <a:r>
              <a:rPr lang="cs-CZ" b="1" dirty="0" smtClean="0"/>
              <a:t>()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struct</a:t>
            </a:r>
            <a:r>
              <a:rPr lang="cs-CZ" dirty="0" smtClean="0"/>
              <a:t>,</a:t>
            </a:r>
            <a:r>
              <a:rPr lang="cs-CZ" b="1" dirty="0" smtClean="0"/>
              <a:t> </a:t>
            </a:r>
            <a:r>
              <a:rPr lang="cs-CZ" b="1" dirty="0" err="1" smtClean="0"/>
              <a:t>class</a:t>
            </a:r>
            <a:endParaRPr lang="en-US" b="1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4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</a:t>
            </a:r>
            <a:r>
              <a:rPr lang="en-US" dirty="0" err="1" smtClean="0"/>
              <a:t>estruktur</a:t>
            </a:r>
            <a:r>
              <a:rPr lang="en-US" dirty="0"/>
              <a:t>, using a IDispose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Chování destruktoru jako v </a:t>
            </a:r>
            <a:r>
              <a:rPr lang="cs-CZ" dirty="0" err="1" smtClean="0"/>
              <a:t>jave</a:t>
            </a:r>
            <a:r>
              <a:rPr lang="cs-CZ" dirty="0" smtClean="0"/>
              <a:t> </a:t>
            </a:r>
            <a:r>
              <a:rPr lang="cs-CZ" dirty="0" err="1" smtClean="0"/>
              <a:t>finalize</a:t>
            </a:r>
            <a:r>
              <a:rPr lang="cs-CZ" dirty="0" smtClean="0"/>
              <a:t> ale je zaručeno že se  volá vždy při uvolňování.</a:t>
            </a:r>
          </a:p>
          <a:p>
            <a:pPr marL="514350" indent="-457200" fontAlgn="base"/>
            <a:r>
              <a:rPr lang="en-US" dirty="0" err="1" smtClean="0"/>
              <a:t>Idispose</a:t>
            </a:r>
            <a:r>
              <a:rPr lang="cs-CZ" dirty="0" smtClean="0"/>
              <a:t> je pro explicitní </a:t>
            </a:r>
            <a:r>
              <a:rPr lang="cs-CZ" dirty="0" err="1" smtClean="0"/>
              <a:t>uvolnování</a:t>
            </a:r>
            <a:r>
              <a:rPr lang="cs-CZ" dirty="0" smtClean="0"/>
              <a:t> </a:t>
            </a:r>
            <a:r>
              <a:rPr lang="cs-CZ" dirty="0" err="1" smtClean="0"/>
              <a:t>unmanaged</a:t>
            </a:r>
            <a:r>
              <a:rPr lang="cs-CZ" dirty="0" smtClean="0"/>
              <a:t> </a:t>
            </a:r>
            <a:r>
              <a:rPr lang="cs-CZ" dirty="0" err="1" smtClean="0"/>
              <a:t>zdroju</a:t>
            </a:r>
            <a:r>
              <a:rPr lang="cs-CZ" dirty="0" smtClean="0"/>
              <a:t> </a:t>
            </a:r>
            <a:r>
              <a:rPr lang="cs-CZ" dirty="0" err="1" smtClean="0"/>
              <a:t>např</a:t>
            </a:r>
            <a:r>
              <a:rPr lang="cs-CZ" dirty="0" smtClean="0"/>
              <a:t>, souborů, </a:t>
            </a:r>
            <a:r>
              <a:rPr lang="cs-CZ" dirty="0" err="1" smtClean="0"/>
              <a:t>connections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try</a:t>
            </a:r>
            <a:r>
              <a:rPr lang="cs-CZ" dirty="0" smtClean="0"/>
              <a:t> </a:t>
            </a:r>
            <a:r>
              <a:rPr lang="cs-CZ" dirty="0" err="1" smtClean="0"/>
              <a:t>finaly</a:t>
            </a:r>
            <a:r>
              <a:rPr lang="cs-CZ" dirty="0" smtClean="0"/>
              <a:t> -&gt; používat </a:t>
            </a:r>
            <a:r>
              <a:rPr lang="cs-CZ" dirty="0" err="1" smtClean="0"/>
              <a:t>using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Příklad. </a:t>
            </a:r>
            <a:r>
              <a:rPr lang="en-US" dirty="0" err="1"/>
              <a:t>TestDispose</a:t>
            </a:r>
            <a:endParaRPr lang="en-US" dirty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292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yield </a:t>
            </a:r>
            <a:r>
              <a:rPr lang="en-US" b="1" dirty="0"/>
              <a:t>return</a:t>
            </a:r>
            <a:r>
              <a:rPr lang="en-US" dirty="0"/>
              <a:t> a </a:t>
            </a:r>
            <a:r>
              <a:rPr lang="en-US" b="1" dirty="0"/>
              <a:t>yield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62500" lnSpcReduction="20000"/>
          </a:bodyPr>
          <a:lstStyle/>
          <a:p>
            <a:pPr marL="514350" indent="-457200" fontAlgn="base"/>
            <a:r>
              <a:rPr lang="cs-CZ" dirty="0" smtClean="0"/>
              <a:t>Místo psaní implementace </a:t>
            </a:r>
            <a:r>
              <a:rPr lang="en-US" i="1" dirty="0" err="1"/>
              <a:t>IEnumerable</a:t>
            </a:r>
            <a:r>
              <a:rPr lang="cs-CZ" dirty="0" smtClean="0"/>
              <a:t>. Řeší překladač v těle metody.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return vrací další prvek.</a:t>
            </a:r>
          </a:p>
          <a:p>
            <a:pPr marL="514350" indent="-457200" fontAlgn="base"/>
            <a:r>
              <a:rPr lang="cs-CZ" dirty="0" err="1" smtClean="0"/>
              <a:t>Yield</a:t>
            </a:r>
            <a:r>
              <a:rPr lang="cs-CZ" dirty="0" smtClean="0"/>
              <a:t> </a:t>
            </a:r>
            <a:r>
              <a:rPr lang="cs-CZ" dirty="0" err="1" smtClean="0"/>
              <a:t>break</a:t>
            </a:r>
            <a:r>
              <a:rPr lang="cs-CZ" dirty="0"/>
              <a:t> </a:t>
            </a:r>
            <a:r>
              <a:rPr lang="cs-CZ" dirty="0" smtClean="0"/>
              <a:t>- už není dostupný další.</a:t>
            </a:r>
          </a:p>
          <a:p>
            <a:pPr marL="514350" indent="-457200" fontAlgn="base"/>
            <a:r>
              <a:rPr lang="cs-CZ" dirty="0" err="1" smtClean="0"/>
              <a:t>Př</a:t>
            </a:r>
            <a:r>
              <a:rPr lang="cs-CZ" dirty="0" smtClean="0"/>
              <a:t>: Místo vracení již naplněné kolekce prvku </a:t>
            </a:r>
            <a:r>
              <a:rPr lang="cs-CZ" dirty="0"/>
              <a:t>(čas. náročnost)</a:t>
            </a:r>
            <a:r>
              <a:rPr lang="cs-CZ" dirty="0" smtClean="0"/>
              <a:t> vracíme postupně</a:t>
            </a:r>
          </a:p>
          <a:p>
            <a:pPr marL="514350" indent="-457200" fontAlgn="base"/>
            <a:r>
              <a:rPr lang="cs-CZ" dirty="0" smtClean="0"/>
              <a:t>Pozor při znovu zavolaní metody se znova provede </a:t>
            </a:r>
            <a:r>
              <a:rPr lang="cs-CZ" dirty="0" err="1" smtClean="0"/>
              <a:t>telo</a:t>
            </a:r>
            <a:r>
              <a:rPr lang="cs-CZ" dirty="0" smtClean="0"/>
              <a:t> metody</a:t>
            </a:r>
          </a:p>
          <a:p>
            <a:pPr marL="514350" indent="-457200" fontAlgn="base"/>
            <a:r>
              <a:rPr lang="cs-CZ" dirty="0" smtClean="0"/>
              <a:t>-&gt; </a:t>
            </a:r>
            <a:r>
              <a:rPr lang="cs-CZ" dirty="0" err="1" smtClean="0"/>
              <a:t>jiz</a:t>
            </a:r>
            <a:r>
              <a:rPr lang="cs-CZ" dirty="0" smtClean="0"/>
              <a:t> </a:t>
            </a:r>
            <a:r>
              <a:rPr lang="cs-CZ" dirty="0" err="1" smtClean="0"/>
              <a:t>spocitane</a:t>
            </a:r>
            <a:r>
              <a:rPr lang="cs-CZ" dirty="0" smtClean="0"/>
              <a:t>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cs-CZ" dirty="0" err="1" smtClean="0"/>
              <a:t>ToArray</a:t>
            </a:r>
            <a:r>
              <a:rPr lang="cs-CZ" dirty="0" smtClean="0"/>
              <a:t> nebo </a:t>
            </a:r>
            <a:r>
              <a:rPr lang="cs-CZ" dirty="0" err="1" smtClean="0"/>
              <a:t>ToList</a:t>
            </a:r>
            <a:r>
              <a:rPr lang="cs-CZ" dirty="0" smtClean="0"/>
              <a:t> apod.</a:t>
            </a:r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TestEnumerable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cs-CZ" dirty="0"/>
          </a:p>
          <a:p>
            <a:pPr marL="514350" indent="-457200" fontAlgn="base"/>
            <a:r>
              <a:rPr lang="en-US" dirty="0">
                <a:hlinkClick r:id="rId6"/>
              </a:rPr>
              <a:t>http://msdn.microsoft.com/cs-cz/library/9k7k7cf0.aspx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8288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</a:t>
            </a:r>
            <a:r>
              <a:rPr lang="en-US" dirty="0" err="1" smtClean="0"/>
              <a:t>venty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delagaty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/>
              <a:t>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en-US" dirty="0" err="1" smtClean="0"/>
              <a:t>Delegat</a:t>
            </a:r>
            <a:r>
              <a:rPr lang="cs-CZ" dirty="0" smtClean="0"/>
              <a:t>y jsou reference na metody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 smtClean="0"/>
              <a:t>TestClosures</a:t>
            </a:r>
            <a:r>
              <a:rPr lang="cs-CZ" dirty="0" smtClean="0"/>
              <a:t>.</a:t>
            </a:r>
            <a:r>
              <a:rPr lang="cs-CZ" dirty="0" err="1" smtClean="0"/>
              <a:t>cs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Pozor na </a:t>
            </a:r>
            <a:r>
              <a:rPr lang="cs-CZ" dirty="0" err="1" smtClean="0"/>
              <a:t>memory</a:t>
            </a:r>
            <a:r>
              <a:rPr lang="cs-CZ" dirty="0" smtClean="0"/>
              <a:t> </a:t>
            </a:r>
            <a:r>
              <a:rPr lang="cs-CZ" dirty="0" err="1" smtClean="0"/>
              <a:t>leaks</a:t>
            </a:r>
            <a:r>
              <a:rPr lang="cs-CZ" dirty="0" smtClean="0"/>
              <a:t> u </a:t>
            </a:r>
            <a:r>
              <a:rPr lang="cs-CZ" dirty="0" err="1" smtClean="0"/>
              <a:t>event</a:t>
            </a:r>
            <a:r>
              <a:rPr lang="cs-CZ" dirty="0" smtClean="0"/>
              <a:t> =&gt; </a:t>
            </a:r>
            <a:r>
              <a:rPr lang="cs-CZ" dirty="0" err="1" smtClean="0"/>
              <a:t>pouzit</a:t>
            </a:r>
            <a:r>
              <a:rPr lang="cs-CZ" dirty="0" smtClean="0"/>
              <a:t> </a:t>
            </a:r>
            <a:r>
              <a:rPr lang="en-US" b="1" dirty="0" err="1" smtClean="0"/>
              <a:t>WeakEventManager</a:t>
            </a:r>
            <a:endParaRPr lang="cs-CZ" dirty="0"/>
          </a:p>
          <a:p>
            <a:pPr marL="514350" indent="-457200" fontAlgn="base"/>
            <a:r>
              <a:rPr lang="cs-CZ" dirty="0" err="1" smtClean="0"/>
              <a:t>Predefinovane</a:t>
            </a:r>
            <a:r>
              <a:rPr lang="cs-CZ" dirty="0" smtClean="0"/>
              <a:t> </a:t>
            </a:r>
            <a:r>
              <a:rPr lang="cs-CZ" dirty="0" err="1" smtClean="0"/>
              <a:t>delegaty</a:t>
            </a:r>
            <a:r>
              <a:rPr lang="cs-CZ" dirty="0" smtClean="0"/>
              <a:t> </a:t>
            </a:r>
            <a:r>
              <a:rPr lang="cs-CZ" dirty="0" err="1" smtClean="0"/>
              <a:t>void</a:t>
            </a:r>
            <a:r>
              <a:rPr lang="cs-CZ" dirty="0" smtClean="0"/>
              <a:t> </a:t>
            </a:r>
            <a:r>
              <a:rPr lang="cs-CZ" dirty="0" err="1" smtClean="0"/>
              <a:t>Action</a:t>
            </a:r>
            <a:r>
              <a:rPr lang="cs-CZ" dirty="0" smtClean="0"/>
              <a:t>&lt;,,&gt; a </a:t>
            </a:r>
            <a:r>
              <a:rPr lang="cs-CZ" dirty="0" err="1" smtClean="0"/>
              <a:t>Func</a:t>
            </a:r>
            <a:r>
              <a:rPr lang="cs-CZ" dirty="0" smtClean="0"/>
              <a:t>&lt;,,&gt; kde poslední typ musí metoda vracet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85126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a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Je rozhodně skvělá věc </a:t>
            </a:r>
            <a:r>
              <a:rPr lang="cs-CZ" dirty="0" smtClean="0">
                <a:sym typeface="Wingdings" pitchFamily="2" charset="2"/>
              </a:rPr>
              <a:t>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Přidává funkcionální styl programování</a:t>
            </a:r>
          </a:p>
          <a:p>
            <a:pPr marL="514350" indent="-457200" fontAlgn="base"/>
            <a:r>
              <a:rPr lang="cs-CZ" dirty="0" smtClean="0">
                <a:sym typeface="Wingdings" pitchFamily="2" charset="2"/>
              </a:rPr>
              <a:t>Deklarativní dotazy nad různými zdroji dat (</a:t>
            </a:r>
            <a:r>
              <a:rPr lang="en-US" i="1" dirty="0" smtClean="0"/>
              <a:t>LINQ to Objects</a:t>
            </a:r>
            <a:r>
              <a:rPr lang="cs-CZ" i="1" dirty="0" smtClean="0"/>
              <a:t>, XML, nad SQL DB, </a:t>
            </a:r>
            <a:r>
              <a:rPr lang="cs-CZ" i="1" dirty="0" err="1" smtClean="0"/>
              <a:t>parallel</a:t>
            </a:r>
            <a:r>
              <a:rPr lang="cs-CZ" i="1" dirty="0" smtClean="0"/>
              <a:t> </a:t>
            </a:r>
            <a:r>
              <a:rPr lang="cs-CZ" i="1" dirty="0" err="1" smtClean="0"/>
              <a:t>linq</a:t>
            </a:r>
            <a:r>
              <a:rPr lang="cs-CZ" smtClean="0">
                <a:sym typeface="Wingdings" pitchFamily="2" charset="2"/>
              </a:rPr>
              <a:t>)</a:t>
            </a:r>
            <a:endParaRPr lang="en-US" dirty="0"/>
          </a:p>
          <a:p>
            <a:pPr marL="514350" indent="-457200" fontAlgn="base"/>
            <a:endParaRPr lang="cs-CZ" dirty="0"/>
          </a:p>
          <a:p>
            <a:pPr marL="514350" indent="-457200" fontAlgn="base"/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89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Typy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endParaRPr lang="cs-CZ" dirty="0" smtClean="0"/>
          </a:p>
          <a:p>
            <a:pPr fontAlgn="base"/>
            <a:endParaRPr lang="cs-CZ" dirty="0"/>
          </a:p>
          <a:p>
            <a:pPr fontAlgn="base"/>
            <a:r>
              <a:rPr lang="cs-CZ" dirty="0" smtClean="0">
                <a:solidFill>
                  <a:srgbClr val="C00000"/>
                </a:solidFill>
              </a:rPr>
              <a:t>Pro typ peníze používat </a:t>
            </a:r>
            <a:r>
              <a:rPr lang="cs-CZ" b="1" dirty="0" err="1" smtClean="0">
                <a:solidFill>
                  <a:srgbClr val="C00000"/>
                </a:solidFill>
              </a:rPr>
              <a:t>decimal</a:t>
            </a:r>
            <a:endParaRPr lang="en-US" b="1" dirty="0">
              <a:solidFill>
                <a:srgbClr val="C00000"/>
              </a:solidFill>
            </a:endParaRPr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  <p:pic>
        <p:nvPicPr>
          <p:cNvPr id="2050" name="Picture 2" descr="P:\Users\balat\Downloads\table5.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8640"/>
            <a:ext cx="56007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036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</a:t>
            </a:r>
            <a:r>
              <a:rPr lang="cs-CZ" dirty="0" smtClean="0"/>
              <a:t>==</a:t>
            </a:r>
          </a:p>
          <a:p>
            <a:pPr fontAlgn="base"/>
            <a:r>
              <a:rPr lang="cs-CZ" b="1" dirty="0" smtClean="0"/>
              <a:t>@ </a:t>
            </a:r>
            <a:r>
              <a:rPr lang="cs-CZ" dirty="0" err="1" smtClean="0"/>
              <a:t>verbatim</a:t>
            </a:r>
            <a:r>
              <a:rPr lang="cs-CZ" dirty="0" smtClean="0"/>
              <a:t> </a:t>
            </a:r>
            <a:r>
              <a:rPr lang="cs-CZ" dirty="0" err="1" smtClean="0"/>
              <a:t>string</a:t>
            </a:r>
            <a:endParaRPr lang="cs-CZ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</a:t>
            </a:r>
            <a:r>
              <a:rPr lang="cs-CZ" dirty="0" smtClean="0"/>
              <a:t>zkratky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1560" y="1596413"/>
            <a:ext cx="8496944" cy="4784915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cs-CZ" dirty="0" smtClean="0"/>
              <a:t>C</a:t>
            </a:r>
            <a:r>
              <a:rPr lang="en-US" b="1" dirty="0" smtClean="0"/>
              <a:t>IL </a:t>
            </a:r>
            <a:r>
              <a:rPr lang="en-US" dirty="0" smtClean="0"/>
              <a:t>(</a:t>
            </a:r>
            <a:r>
              <a:rPr lang="cs-CZ" dirty="0" err="1" smtClean="0"/>
              <a:t>Common</a:t>
            </a:r>
            <a:r>
              <a:rPr lang="cs-CZ" dirty="0" smtClean="0"/>
              <a:t> </a:t>
            </a:r>
            <a:r>
              <a:rPr lang="en-US" dirty="0" smtClean="0"/>
              <a:t>Intermediate </a:t>
            </a:r>
            <a:r>
              <a:rPr lang="en-US" dirty="0"/>
              <a:t>Language</a:t>
            </a:r>
            <a:r>
              <a:rPr lang="en-US" dirty="0" smtClean="0"/>
              <a:t>)</a:t>
            </a:r>
            <a:r>
              <a:rPr lang="cs-CZ" dirty="0" smtClean="0"/>
              <a:t> někdy jenom IL</a:t>
            </a:r>
            <a:r>
              <a:rPr lang="en-US" dirty="0" smtClean="0"/>
              <a:t> == </a:t>
            </a:r>
            <a:r>
              <a:rPr lang="en-US" dirty="0"/>
              <a:t>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</a:t>
            </a:r>
            <a:r>
              <a:rPr lang="en-US" dirty="0" smtClean="0"/>
              <a:t>== </a:t>
            </a:r>
            <a:r>
              <a:rPr lang="en-US" dirty="0"/>
              <a:t>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</a:t>
            </a:r>
            <a:r>
              <a:rPr lang="en-US" dirty="0" smtClean="0"/>
              <a:t>)</a:t>
            </a:r>
            <a:endParaRPr lang="cs-CZ" dirty="0" smtClean="0"/>
          </a:p>
          <a:p>
            <a:pPr fontAlgn="base"/>
            <a:r>
              <a:rPr lang="cs-CZ" b="1" dirty="0" smtClean="0"/>
              <a:t>ASP </a:t>
            </a:r>
            <a:r>
              <a:rPr lang="cs-CZ" dirty="0" smtClean="0"/>
              <a:t>(</a:t>
            </a:r>
            <a:r>
              <a:rPr lang="cs-CZ" dirty="0" err="1" smtClean="0"/>
              <a:t>Active</a:t>
            </a:r>
            <a:r>
              <a:rPr lang="cs-CZ" dirty="0" smtClean="0"/>
              <a:t> server </a:t>
            </a:r>
            <a:r>
              <a:rPr lang="cs-CZ" dirty="0" err="1" smtClean="0"/>
              <a:t>pages</a:t>
            </a:r>
            <a:r>
              <a:rPr lang="cs-CZ" dirty="0" smtClean="0"/>
              <a:t>) == JSP</a:t>
            </a:r>
            <a:r>
              <a:rPr lang="cs-CZ" b="1" dirty="0" smtClean="0"/>
              <a:t> , ASP.NET, ASP.NET MVC</a:t>
            </a:r>
          </a:p>
          <a:p>
            <a:pPr fontAlgn="base"/>
            <a:r>
              <a:rPr lang="cs-CZ" b="1" dirty="0" smtClean="0"/>
              <a:t>WPF</a:t>
            </a:r>
            <a:r>
              <a:rPr lang="cs-CZ" dirty="0" smtClean="0"/>
              <a:t> (</a:t>
            </a:r>
            <a:r>
              <a:rPr lang="en-US" dirty="0"/>
              <a:t>Windows Presentation Foundation</a:t>
            </a:r>
            <a:r>
              <a:rPr lang="cs-CZ" dirty="0" smtClean="0"/>
              <a:t>) klientské </a:t>
            </a:r>
            <a:r>
              <a:rPr lang="cs-CZ" dirty="0" err="1" smtClean="0"/>
              <a:t>app</a:t>
            </a:r>
            <a:endParaRPr lang="cs-CZ" dirty="0" smtClean="0"/>
          </a:p>
          <a:p>
            <a:pPr fontAlgn="base"/>
            <a:r>
              <a:rPr lang="cs-CZ" b="1" dirty="0" smtClean="0"/>
              <a:t>WCF </a:t>
            </a:r>
            <a:r>
              <a:rPr lang="cs-CZ" dirty="0" smtClean="0"/>
              <a:t>(</a:t>
            </a:r>
            <a:r>
              <a:rPr lang="en-US" dirty="0"/>
              <a:t>Windows Communication Foundation</a:t>
            </a:r>
            <a:r>
              <a:rPr lang="cs-CZ" dirty="0" smtClean="0"/>
              <a:t>)  = SOA</a:t>
            </a:r>
          </a:p>
          <a:p>
            <a:pPr fontAlgn="base"/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Silverlight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podmnozina</a:t>
            </a:r>
            <a:r>
              <a:rPr lang="cs-CZ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.NET pro RIA aplikace jako </a:t>
            </a:r>
            <a:r>
              <a:rPr lang="cs-CZ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flash</a:t>
            </a:r>
            <a:endParaRPr lang="cs-CZ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r>
              <a:rPr lang="cs-CZ" b="1" dirty="0">
                <a:solidFill>
                  <a:srgbClr val="C00000"/>
                </a:solidFill>
              </a:rPr>
              <a:t>GAC</a:t>
            </a:r>
            <a:r>
              <a:rPr lang="cs-CZ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Global Assembly Cache</a:t>
            </a:r>
            <a:r>
              <a:rPr lang="cs-CZ" dirty="0">
                <a:solidFill>
                  <a:srgbClr val="C00000"/>
                </a:solidFill>
              </a:rPr>
              <a:t>) – </a:t>
            </a:r>
            <a:r>
              <a:rPr lang="cs-CZ" dirty="0" err="1">
                <a:solidFill>
                  <a:srgbClr val="C00000"/>
                </a:solidFill>
              </a:rPr>
              <a:t>repository</a:t>
            </a:r>
            <a:r>
              <a:rPr lang="cs-CZ" dirty="0">
                <a:solidFill>
                  <a:srgbClr val="C00000"/>
                </a:solidFill>
              </a:rPr>
              <a:t> knihoven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sz="3200" b="1" dirty="0" smtClean="0"/>
              <a:t>Version</a:t>
            </a:r>
            <a:r>
              <a:rPr lang="en-US" sz="3200" dirty="0" smtClean="0"/>
              <a:t>=10.0.0.0</a:t>
            </a:r>
            <a:r>
              <a:rPr lang="en-US" sz="3200" dirty="0"/>
              <a:t>, </a:t>
            </a:r>
            <a:r>
              <a:rPr lang="en-US" sz="3200" b="1" dirty="0"/>
              <a:t>Culture</a:t>
            </a:r>
            <a:r>
              <a:rPr lang="en-US" sz="3200" dirty="0"/>
              <a:t>=neutral (x86 </a:t>
            </a:r>
            <a:r>
              <a:rPr lang="en-US" sz="3200" dirty="0" err="1"/>
              <a:t>nebo</a:t>
            </a:r>
            <a:r>
              <a:rPr lang="en-US" sz="3200" dirty="0"/>
              <a:t> x64), </a:t>
            </a:r>
            <a:r>
              <a:rPr lang="en-US" sz="3200" b="1" dirty="0" err="1" smtClean="0"/>
              <a:t>PublicKeyToken</a:t>
            </a:r>
            <a:r>
              <a:rPr lang="en-US" sz="3200" b="1" dirty="0" smtClean="0"/>
              <a:t>=</a:t>
            </a:r>
            <a:r>
              <a:rPr lang="en-US" sz="3200" dirty="0" smtClean="0"/>
              <a:t>hash</a:t>
            </a:r>
            <a:r>
              <a:rPr lang="cs-CZ" sz="3200" dirty="0" smtClean="0"/>
              <a:t> </a:t>
            </a:r>
            <a:r>
              <a:rPr lang="cs-CZ" sz="3200" dirty="0" err="1" smtClean="0"/>
              <a:t>cislo</a:t>
            </a:r>
            <a:endParaRPr lang="cs-CZ" sz="3200" dirty="0" smtClean="0"/>
          </a:p>
          <a:p>
            <a:pPr lvl="1" fontAlgn="base"/>
            <a:r>
              <a:rPr lang="en-US" sz="3200" b="1" dirty="0" smtClean="0"/>
              <a:t>Weakly </a:t>
            </a:r>
            <a:r>
              <a:rPr lang="en-US" sz="3200" b="1" dirty="0"/>
              <a:t>Named Assemblies </a:t>
            </a:r>
            <a:r>
              <a:rPr lang="en-US" sz="3200" dirty="0"/>
              <a:t>a</a:t>
            </a:r>
            <a:r>
              <a:rPr lang="en-US" sz="3200" b="1" dirty="0"/>
              <a:t> Strongly Named Assemblies - </a:t>
            </a:r>
            <a:r>
              <a:rPr lang="en-US" sz="3200" b="1" dirty="0" err="1"/>
              <a:t>podepsaný</a:t>
            </a:r>
            <a:r>
              <a:rPr lang="en-US" sz="3200" b="1" dirty="0"/>
              <a:t> </a:t>
            </a:r>
            <a:r>
              <a:rPr lang="en-US" sz="3200" b="1" dirty="0" err="1"/>
              <a:t>lze</a:t>
            </a:r>
            <a:r>
              <a:rPr lang="en-US" sz="3200" b="1" dirty="0"/>
              <a:t> </a:t>
            </a:r>
            <a:r>
              <a:rPr lang="en-US" sz="3200" b="1" dirty="0" err="1"/>
              <a:t>zadat</a:t>
            </a:r>
            <a:r>
              <a:rPr lang="en-US" sz="3200" b="1" dirty="0"/>
              <a:t> do GAC </a:t>
            </a:r>
            <a:r>
              <a:rPr lang="en-US" sz="3200" dirty="0"/>
              <a:t>(c:\Windows\Microsoft.NET\assembly\GAC_MSIL</a:t>
            </a:r>
            <a:r>
              <a:rPr lang="en-US" sz="3200" b="1" dirty="0"/>
              <a:t> </a:t>
            </a:r>
            <a:r>
              <a:rPr lang="en-US" sz="3200" b="1" dirty="0" err="1"/>
              <a:t>či</a:t>
            </a:r>
            <a:r>
              <a:rPr lang="en-US" sz="3200" b="1" dirty="0"/>
              <a:t> </a:t>
            </a:r>
            <a:r>
              <a:rPr lang="en-US" sz="3200" dirty="0"/>
              <a:t>GAC_32, GAC_64</a:t>
            </a:r>
            <a:r>
              <a:rPr lang="en-US" sz="3200" dirty="0" smtClean="0"/>
              <a:t>)</a:t>
            </a:r>
            <a:endParaRPr lang="en-US" sz="3200" dirty="0"/>
          </a:p>
          <a:p>
            <a:pPr lvl="1" fontAlgn="base"/>
            <a:r>
              <a:rPr lang="en-US" sz="3200" dirty="0" err="1">
                <a:solidFill>
                  <a:srgbClr val="FF0000"/>
                </a:solidFill>
              </a:rPr>
              <a:t>Pozor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pokud</a:t>
            </a:r>
            <a:r>
              <a:rPr lang="en-US" sz="3200" dirty="0">
                <a:solidFill>
                  <a:srgbClr val="FF0000"/>
                </a:solidFill>
              </a:rPr>
              <a:t> je </a:t>
            </a:r>
            <a:r>
              <a:rPr lang="en-US" sz="3200" dirty="0" err="1">
                <a:solidFill>
                  <a:srgbClr val="FF0000"/>
                </a:solidFill>
              </a:rPr>
              <a:t>závislost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cs-CZ" sz="3200" dirty="0" smtClean="0">
                <a:solidFill>
                  <a:srgbClr val="FF0000"/>
                </a:solidFill>
              </a:rPr>
              <a:t>na </a:t>
            </a:r>
            <a:r>
              <a:rPr lang="cs-CZ" sz="3200" dirty="0" err="1" smtClean="0">
                <a:solidFill>
                  <a:srgbClr val="FF0000"/>
                </a:solidFill>
              </a:rPr>
              <a:t>dll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Specific Version = true</a:t>
            </a:r>
            <a:r>
              <a:rPr lang="en-US" sz="3200" dirty="0">
                <a:solidFill>
                  <a:srgbClr val="FF0000"/>
                </a:solidFill>
              </a:rPr>
              <a:t> v runtime .NET </a:t>
            </a:r>
            <a:r>
              <a:rPr lang="en-US" sz="3200" dirty="0" err="1">
                <a:solidFill>
                  <a:srgbClr val="FF0000"/>
                </a:solidFill>
              </a:rPr>
              <a:t>nejdriv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hleda</a:t>
            </a:r>
            <a:r>
              <a:rPr lang="en-US" sz="3200" dirty="0">
                <a:solidFill>
                  <a:srgbClr val="FF0000"/>
                </a:solidFill>
              </a:rPr>
              <a:t> v </a:t>
            </a:r>
            <a:r>
              <a:rPr lang="en-US" sz="3200" b="1" dirty="0">
                <a:solidFill>
                  <a:srgbClr val="FF0000"/>
                </a:solidFill>
              </a:rPr>
              <a:t>GAC</a:t>
            </a:r>
            <a:r>
              <a:rPr lang="en-US" sz="3200" dirty="0">
                <a:solidFill>
                  <a:srgbClr val="FF0000"/>
                </a:solidFill>
              </a:rPr>
              <a:t> a </a:t>
            </a:r>
            <a:r>
              <a:rPr lang="en-US" sz="3200" dirty="0" err="1">
                <a:solidFill>
                  <a:srgbClr val="FF0000"/>
                </a:solidFill>
              </a:rPr>
              <a:t>potom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v </a:t>
            </a:r>
            <a:r>
              <a:rPr lang="en-US" sz="3200" b="1" dirty="0" err="1">
                <a:solidFill>
                  <a:srgbClr val="FF0000"/>
                </a:solidFill>
              </a:rPr>
              <a:t>adresari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exe</a:t>
            </a:r>
            <a:r>
              <a:rPr lang="cs-CZ" sz="3200" dirty="0" smtClean="0">
                <a:solidFill>
                  <a:srgbClr val="FF0000"/>
                </a:solidFill>
              </a:rPr>
              <a:t> souboru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či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bin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webu</a:t>
            </a:r>
            <a:r>
              <a:rPr lang="en-US" sz="3200" dirty="0">
                <a:solidFill>
                  <a:srgbClr val="FF0000"/>
                </a:solidFill>
              </a:rPr>
              <a:t> !!!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naistalovany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pomoci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nejakych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instalatoru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napr</a:t>
            </a:r>
            <a:r>
              <a:rPr lang="en-US" sz="3200" dirty="0">
                <a:solidFill>
                  <a:srgbClr val="FF0000"/>
                </a:solidFill>
              </a:rPr>
              <a:t>. mvc3 </a:t>
            </a:r>
            <a:r>
              <a:rPr lang="en-US" sz="3200" dirty="0" err="1">
                <a:solidFill>
                  <a:srgbClr val="FF0000"/>
                </a:solidFill>
              </a:rPr>
              <a:t>apod</a:t>
            </a:r>
            <a:r>
              <a:rPr lang="en-US" sz="3200" dirty="0">
                <a:solidFill>
                  <a:srgbClr val="FF0000"/>
                </a:solidFill>
              </a:rPr>
              <a:t>. a </a:t>
            </a:r>
            <a:r>
              <a:rPr lang="en-US" sz="3200" dirty="0" err="1">
                <a:solidFill>
                  <a:srgbClr val="FF0000"/>
                </a:solidFill>
              </a:rPr>
              <a:t>samozřejmě</a:t>
            </a:r>
            <a:r>
              <a:rPr lang="en-US" sz="3200" dirty="0">
                <a:solidFill>
                  <a:srgbClr val="FF0000"/>
                </a:solidFill>
              </a:rPr>
              <a:t> .NET core </a:t>
            </a:r>
            <a:r>
              <a:rPr lang="en-US" sz="3200" dirty="0" err="1">
                <a:solidFill>
                  <a:srgbClr val="FF0000"/>
                </a:solidFill>
              </a:rPr>
              <a:t>knihovny</a:t>
            </a:r>
            <a:r>
              <a:rPr lang="en-US" sz="3200" dirty="0">
                <a:solidFill>
                  <a:srgbClr val="FF0000"/>
                </a:solidFill>
              </a:rPr>
              <a:t>. </a:t>
            </a:r>
            <a:r>
              <a:rPr lang="en-US" sz="3200" b="1" dirty="0" err="1">
                <a:solidFill>
                  <a:srgbClr val="FF0000"/>
                </a:solidFill>
              </a:rPr>
              <a:t>Doporucuju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vlastni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knihovny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nedavat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do GAC</a:t>
            </a:r>
            <a:r>
              <a:rPr lang="en-US" sz="3200" b="1" dirty="0" smtClean="0">
                <a:solidFill>
                  <a:srgbClr val="FF0000"/>
                </a:solidFill>
              </a:rPr>
              <a:t>.</a:t>
            </a:r>
            <a:endParaRPr lang="nn-NO" sz="3200" dirty="0"/>
          </a:p>
          <a:p>
            <a:pPr lvl="1" fontAlgn="base"/>
            <a:r>
              <a:rPr lang="nn-NO" sz="3200" dirty="0"/>
              <a:t>kvalitní open dekompiler: </a:t>
            </a:r>
            <a:r>
              <a:rPr lang="nn-NO" sz="3200" dirty="0" smtClean="0"/>
              <a:t>ILSpy</a:t>
            </a:r>
            <a:r>
              <a:rPr lang="cs-CZ" sz="3200" dirty="0" smtClean="0"/>
              <a:t> </a:t>
            </a:r>
            <a:r>
              <a:rPr lang="cs-CZ" sz="3200" u="sng" dirty="0" err="1" smtClean="0">
                <a:hlinkClick r:id="rId6"/>
              </a:rPr>
              <a:t>ht</a:t>
            </a:r>
            <a:r>
              <a:rPr lang="nn-NO" sz="3200" u="sng" dirty="0" smtClean="0">
                <a:hlinkClick r:id="rId6"/>
              </a:rPr>
              <a:t>tp</a:t>
            </a:r>
            <a:r>
              <a:rPr lang="nn-NO" sz="3200" u="sng" dirty="0">
                <a:hlinkClick r:id="rId6"/>
              </a:rPr>
              <a:t>://</a:t>
            </a:r>
            <a:r>
              <a:rPr lang="nn-NO" sz="3200" u="sng" dirty="0" smtClean="0">
                <a:hlinkClick r:id="rId6"/>
              </a:rPr>
              <a:t>wiki.sharpdevelop.net/ILSpy.ashx</a:t>
            </a:r>
            <a:endParaRPr lang="en-US" sz="3200" dirty="0"/>
          </a:p>
          <a:p>
            <a:pPr lvl="1" fontAlgn="base"/>
            <a:r>
              <a:rPr lang="en-US" sz="3200" dirty="0" err="1"/>
              <a:t>práce</a:t>
            </a:r>
            <a:r>
              <a:rPr lang="en-US" sz="3200" dirty="0"/>
              <a:t> s GAC </a:t>
            </a:r>
            <a:r>
              <a:rPr lang="en-US" sz="3200" dirty="0" err="1"/>
              <a:t>pomocí</a:t>
            </a:r>
            <a:r>
              <a:rPr lang="en-US" sz="3200" dirty="0"/>
              <a:t> </a:t>
            </a:r>
            <a:r>
              <a:rPr lang="en-US" sz="3200" b="1" dirty="0" smtClean="0"/>
              <a:t>GACUTIL.exe</a:t>
            </a:r>
            <a:endParaRPr lang="cs-CZ" sz="3200" b="1" dirty="0" smtClean="0"/>
          </a:p>
          <a:p>
            <a:pPr lvl="1" fontAlgn="base"/>
            <a:r>
              <a:rPr lang="en-US" sz="3200" b="1" dirty="0"/>
              <a:t>Assembly </a:t>
            </a:r>
            <a:r>
              <a:rPr lang="en-US" sz="3200" b="1" dirty="0" smtClean="0"/>
              <a:t>Names</a:t>
            </a:r>
            <a:r>
              <a:rPr lang="cs-CZ" sz="3200" b="1" dirty="0" smtClean="0"/>
              <a:t> příklady:</a:t>
            </a:r>
            <a:endParaRPr lang="en-US" sz="3200" b="1" dirty="0"/>
          </a:p>
          <a:p>
            <a:pPr lvl="1" fontAlgn="base"/>
            <a:r>
              <a:rPr lang="en-US" sz="3200" dirty="0">
                <a:hlinkClick r:id="rId7"/>
              </a:rPr>
              <a:t>http://msdn.microsoft.com/en-us/library/k8xx4k69(v=vs.71).aspx</a:t>
            </a:r>
            <a:endParaRPr lang="cs-CZ" sz="3200" u="sng" dirty="0" smtClean="0"/>
          </a:p>
          <a:p>
            <a:pPr lvl="1" fontAlgn="base"/>
            <a:r>
              <a:rPr lang="en-US" sz="3200" dirty="0">
                <a:hlinkClick r:id="rId8"/>
              </a:rPr>
              <a:t>http://</a:t>
            </a:r>
            <a:r>
              <a:rPr lang="en-US" sz="3200" dirty="0" smtClean="0">
                <a:hlinkClick r:id="rId8"/>
              </a:rPr>
              <a:t>nhforge.org/doc/nh/en/index.html#mapping</a:t>
            </a:r>
            <a:endParaRPr lang="cs-CZ" sz="3200" dirty="0"/>
          </a:p>
          <a:p>
            <a:pPr lvl="1" fontAlgn="base"/>
            <a:r>
              <a:rPr lang="en-US" sz="3200" dirty="0">
                <a:hlinkClick r:id="rId9"/>
              </a:rPr>
              <a:t>http://www.springframework.net/doc-latest/reference/html/objects.html#objects-configuration-metadata</a:t>
            </a:r>
            <a:endParaRPr lang="nn-NO" sz="3200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550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System.Collections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cs-CZ" b="1" dirty="0" smtClean="0"/>
              <a:t>c</a:t>
            </a:r>
            <a:r>
              <a:rPr lang="en-US" b="1" dirty="0" err="1" smtClean="0"/>
              <a:t>onst</a:t>
            </a:r>
            <a:r>
              <a:rPr lang="cs-CZ" b="1" dirty="0" smtClean="0"/>
              <a:t> </a:t>
            </a:r>
            <a:r>
              <a:rPr lang="cs-CZ" dirty="0" smtClean="0"/>
              <a:t>– nelze </a:t>
            </a:r>
            <a:r>
              <a:rPr lang="cs-CZ" dirty="0" err="1" smtClean="0"/>
              <a:t>menit</a:t>
            </a:r>
            <a:r>
              <a:rPr lang="cs-CZ" dirty="0" smtClean="0"/>
              <a:t> v runtime</a:t>
            </a:r>
            <a:endParaRPr lang="cs-CZ" dirty="0" smtClean="0"/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endParaRPr lang="pl-PL" b="1" dirty="0" smtClean="0"/>
          </a:p>
          <a:p>
            <a:pPr marL="514350" indent="-457200" fontAlgn="base"/>
            <a:r>
              <a:rPr lang="cs-CZ" b="1" dirty="0" err="1" smtClean="0"/>
              <a:t>typeof</a:t>
            </a:r>
            <a:r>
              <a:rPr lang="cs-CZ" b="1" dirty="0" smtClean="0"/>
              <a:t>(</a:t>
            </a:r>
            <a:r>
              <a:rPr lang="cs-CZ" b="1" dirty="0" err="1" smtClean="0"/>
              <a:t>Trida</a:t>
            </a:r>
            <a:r>
              <a:rPr lang="cs-CZ" dirty="0" smtClean="0"/>
              <a:t>) místo </a:t>
            </a:r>
            <a:r>
              <a:rPr lang="cs-CZ" dirty="0" err="1" smtClean="0"/>
              <a:t>Trida.class</a:t>
            </a:r>
            <a:r>
              <a:rPr lang="cs-CZ" dirty="0" smtClean="0"/>
              <a:t> a </a:t>
            </a:r>
            <a:r>
              <a:rPr lang="en-US" b="1" dirty="0" err="1"/>
              <a:t>typeof</a:t>
            </a:r>
            <a:r>
              <a:rPr lang="en-US" b="1" dirty="0"/>
              <a:t>(</a:t>
            </a:r>
            <a:r>
              <a:rPr lang="en-US" b="1" dirty="0" err="1"/>
              <a:t>GenerickaTrida</a:t>
            </a:r>
            <a:r>
              <a:rPr lang="en-US" b="1" dirty="0" smtClean="0"/>
              <a:t>&lt;&gt;)</a:t>
            </a:r>
            <a:endParaRPr lang="cs-CZ" b="1" dirty="0" smtClean="0"/>
          </a:p>
          <a:p>
            <a:pPr marL="514350" indent="-457200" fontAlgn="base"/>
            <a:r>
              <a:rPr lang="cs-CZ" b="1" dirty="0" err="1" smtClean="0"/>
              <a:t>Tuple</a:t>
            </a:r>
            <a:r>
              <a:rPr lang="cs-CZ" b="1" dirty="0" smtClean="0"/>
              <a:t>&lt;,,,&gt;</a:t>
            </a:r>
          </a:p>
          <a:p>
            <a:pPr marL="514350" indent="-457200" fontAlgn="base"/>
            <a:r>
              <a:rPr lang="fr-FR" b="1" dirty="0" err="1" smtClean="0"/>
              <a:t>anotace</a:t>
            </a:r>
            <a:r>
              <a:rPr lang="fr-FR" b="1" dirty="0" smtClean="0"/>
              <a:t> </a:t>
            </a:r>
            <a:r>
              <a:rPr lang="fr-FR" b="1" dirty="0"/>
              <a:t>== </a:t>
            </a:r>
            <a:r>
              <a:rPr lang="fr-FR" b="1" dirty="0" err="1"/>
              <a:t>atribut</a:t>
            </a:r>
            <a:r>
              <a:rPr lang="fr-FR" b="1" dirty="0"/>
              <a:t> </a:t>
            </a:r>
            <a:r>
              <a:rPr lang="fr-FR" dirty="0" err="1"/>
              <a:t>viz</a:t>
            </a:r>
            <a:r>
              <a:rPr lang="fr-FR" dirty="0"/>
              <a:t> </a:t>
            </a:r>
            <a:r>
              <a:rPr lang="fr-FR" dirty="0" err="1"/>
              <a:t>CommentAttribute.cs</a:t>
            </a:r>
            <a:r>
              <a:rPr lang="fr-FR" dirty="0"/>
              <a:t> </a:t>
            </a:r>
            <a:r>
              <a:rPr lang="fr-FR" dirty="0" err="1"/>
              <a:t>potom</a:t>
            </a:r>
            <a:r>
              <a:rPr lang="fr-FR" dirty="0"/>
              <a:t> se </a:t>
            </a:r>
            <a:r>
              <a:rPr lang="fr-FR" dirty="0" err="1"/>
              <a:t>pouzije</a:t>
            </a:r>
            <a:r>
              <a:rPr lang="fr-FR" dirty="0"/>
              <a:t> </a:t>
            </a:r>
            <a:r>
              <a:rPr lang="fr-FR" dirty="0" err="1"/>
              <a:t>jako</a:t>
            </a:r>
            <a:r>
              <a:rPr lang="fr-FR" b="1" dirty="0"/>
              <a:t> </a:t>
            </a:r>
            <a:r>
              <a:rPr lang="fr-FR" dirty="0" smtClean="0"/>
              <a:t>[Comment]</a:t>
            </a:r>
            <a:endParaRPr lang="cs-CZ" dirty="0" smtClean="0"/>
          </a:p>
          <a:p>
            <a:pPr marL="514350" indent="-457200" fontAlgn="base"/>
            <a:r>
              <a:rPr lang="en-US" dirty="0"/>
              <a:t>object initializer</a:t>
            </a:r>
            <a:r>
              <a:rPr lang="cs-CZ" dirty="0"/>
              <a:t>, </a:t>
            </a:r>
            <a:r>
              <a:rPr lang="cs-CZ" b="1" dirty="0" err="1"/>
              <a:t>dynamic</a:t>
            </a:r>
            <a:r>
              <a:rPr lang="cs-CZ" dirty="0"/>
              <a:t>, a anonymní třída – příklad</a:t>
            </a:r>
          </a:p>
          <a:p>
            <a:pPr marL="514350" indent="-457200" fontAlgn="base"/>
            <a:r>
              <a:rPr lang="cs-CZ" b="1" dirty="0"/>
              <a:t>r</a:t>
            </a:r>
            <a:r>
              <a:rPr lang="en-US" b="1" dirty="0" err="1"/>
              <a:t>egion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en-US" b="1" dirty="0" err="1"/>
              <a:t>preprocesor</a:t>
            </a:r>
            <a:r>
              <a:rPr lang="cs-CZ" b="1" dirty="0"/>
              <a:t> – </a:t>
            </a:r>
            <a:r>
              <a:rPr lang="cs-CZ" dirty="0"/>
              <a:t>příklad</a:t>
            </a:r>
          </a:p>
          <a:p>
            <a:pPr marL="514350" indent="-457200" fontAlgn="base"/>
            <a:r>
              <a:rPr lang="cs-CZ" b="1" dirty="0" err="1"/>
              <a:t>partial</a:t>
            </a:r>
            <a:r>
              <a:rPr lang="cs-CZ" dirty="0"/>
              <a:t> – pouze rozdělení tříd/metod do více souboru</a:t>
            </a:r>
            <a:endParaRPr lang="en-US" dirty="0"/>
          </a:p>
          <a:p>
            <a:pPr marL="514350" indent="-457200" fontAlgn="base"/>
            <a:r>
              <a:rPr lang="cs-CZ" b="1" dirty="0"/>
              <a:t>v</a:t>
            </a:r>
            <a:r>
              <a:rPr lang="en-US" b="1" dirty="0" err="1"/>
              <a:t>ar</a:t>
            </a:r>
            <a:r>
              <a:rPr lang="cs-CZ" dirty="0"/>
              <a:t> – pouze bere typ z </a:t>
            </a:r>
            <a:r>
              <a:rPr lang="en-US" dirty="0" err="1"/>
              <a:t>prav</a:t>
            </a:r>
            <a:r>
              <a:rPr lang="cs-CZ" dirty="0"/>
              <a:t>e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v</a:t>
            </a:r>
            <a:r>
              <a:rPr lang="cs-CZ" dirty="0"/>
              <a:t>y</a:t>
            </a:r>
            <a:r>
              <a:rPr lang="en-US" dirty="0" err="1"/>
              <a:t>razu</a:t>
            </a:r>
            <a:r>
              <a:rPr lang="en-US" dirty="0"/>
              <a:t> a to </a:t>
            </a:r>
            <a:r>
              <a:rPr lang="en-US" dirty="0" err="1"/>
              <a:t>ji</a:t>
            </a:r>
            <a:r>
              <a:rPr lang="cs-CZ" dirty="0"/>
              <a:t>z</a:t>
            </a:r>
            <a:r>
              <a:rPr lang="en-US" dirty="0"/>
              <a:t> v dob</a:t>
            </a:r>
            <a:r>
              <a:rPr lang="cs-CZ" dirty="0"/>
              <a:t>e</a:t>
            </a:r>
            <a:r>
              <a:rPr lang="en-US" dirty="0"/>
              <a:t> p</a:t>
            </a:r>
            <a:r>
              <a:rPr lang="cs-CZ" dirty="0"/>
              <a:t>r</a:t>
            </a:r>
            <a:r>
              <a:rPr lang="en-US" dirty="0" err="1" smtClean="0"/>
              <a:t>ekladu</a:t>
            </a:r>
            <a:endParaRPr lang="fr-FR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"/>
            <a:ext cx="3827440" cy="37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Virtual</a:t>
            </a:r>
            <a:r>
              <a:rPr lang="cs-CZ" dirty="0" smtClean="0"/>
              <a:t> metody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smtClean="0">
                <a:solidFill>
                  <a:srgbClr val="FF0000"/>
                </a:solidFill>
              </a:rPr>
              <a:t>Defaultně </a:t>
            </a:r>
            <a:r>
              <a:rPr lang="cs-CZ" b="1" dirty="0" err="1" smtClean="0">
                <a:solidFill>
                  <a:srgbClr val="FF0000"/>
                </a:solidFill>
              </a:rPr>
              <a:t>NEjsou</a:t>
            </a:r>
            <a:r>
              <a:rPr lang="cs-CZ" b="1" dirty="0" smtClean="0">
                <a:solidFill>
                  <a:srgbClr val="FF0000"/>
                </a:solidFill>
              </a:rPr>
              <a:t> metody virtuální jako v </a:t>
            </a:r>
            <a:r>
              <a:rPr lang="cs-CZ" b="1" dirty="0" err="1" smtClean="0">
                <a:solidFill>
                  <a:srgbClr val="FF0000"/>
                </a:solidFill>
              </a:rPr>
              <a:t>jave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cs-CZ" dirty="0" smtClean="0"/>
              <a:t>nutnost psát </a:t>
            </a:r>
            <a:r>
              <a:rPr lang="cs-CZ" dirty="0" err="1" smtClean="0"/>
              <a:t>virtual</a:t>
            </a:r>
            <a:r>
              <a:rPr lang="cs-CZ" dirty="0" smtClean="0"/>
              <a:t> a </a:t>
            </a:r>
            <a:r>
              <a:rPr lang="cs-CZ" dirty="0" err="1" smtClean="0"/>
              <a:t>override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Klíčové slovo </a:t>
            </a:r>
            <a:r>
              <a:rPr lang="cs-CZ" dirty="0" err="1" smtClean="0"/>
              <a:t>new</a:t>
            </a:r>
            <a:r>
              <a:rPr lang="cs-CZ" dirty="0" smtClean="0"/>
              <a:t> -&gt; příklad </a:t>
            </a:r>
            <a:r>
              <a:rPr lang="en-US" dirty="0" err="1"/>
              <a:t>TestTrida</a:t>
            </a:r>
            <a:endParaRPr lang="en-US" dirty="0"/>
          </a:p>
          <a:p>
            <a:pPr marL="514350" indent="-457200" fontAlgn="base"/>
            <a:r>
              <a:rPr lang="en-US" dirty="0"/>
              <a:t>default </a:t>
            </a:r>
            <a:r>
              <a:rPr lang="en-US" dirty="0" err="1" smtClean="0"/>
              <a:t>parametry</a:t>
            </a: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920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dirty="0" smtClean="0"/>
              <a:t>Místo </a:t>
            </a:r>
            <a:r>
              <a:rPr lang="cs-CZ" dirty="0" err="1" smtClean="0"/>
              <a:t>get</a:t>
            </a:r>
            <a:r>
              <a:rPr lang="cs-CZ" dirty="0" smtClean="0"/>
              <a:t> a set metod</a:t>
            </a:r>
          </a:p>
          <a:p>
            <a:pPr marL="514350" indent="-457200" fontAlgn="base"/>
            <a:r>
              <a:rPr lang="cs-CZ" dirty="0" smtClean="0"/>
              <a:t>V </a:t>
            </a:r>
            <a:r>
              <a:rPr lang="cs-CZ" i="1" dirty="0" smtClean="0"/>
              <a:t>set { </a:t>
            </a:r>
            <a:r>
              <a:rPr lang="cs-CZ" i="1" dirty="0" err="1" smtClean="0"/>
              <a:t>privateField</a:t>
            </a:r>
            <a:r>
              <a:rPr lang="cs-CZ" i="1" dirty="0" smtClean="0"/>
              <a:t> = </a:t>
            </a:r>
            <a:r>
              <a:rPr lang="cs-CZ" b="1" i="1" dirty="0" err="1" smtClean="0"/>
              <a:t>value</a:t>
            </a:r>
            <a:r>
              <a:rPr lang="cs-CZ" i="1" dirty="0" smtClean="0"/>
              <a:t>;} </a:t>
            </a:r>
            <a:r>
              <a:rPr lang="cs-CZ" dirty="0" smtClean="0"/>
              <a:t>máme klíčové slovo </a:t>
            </a:r>
            <a:r>
              <a:rPr lang="cs-CZ" dirty="0" err="1" smtClean="0"/>
              <a:t>value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Od C# 3 automatický { </a:t>
            </a:r>
            <a:r>
              <a:rPr lang="cs-CZ" dirty="0" err="1" smtClean="0"/>
              <a:t>get</a:t>
            </a:r>
            <a:r>
              <a:rPr lang="cs-CZ" dirty="0" smtClean="0"/>
              <a:t>; set; }</a:t>
            </a:r>
          </a:p>
          <a:p>
            <a:pPr marL="514350" indent="-457200" fontAlgn="base"/>
            <a:r>
              <a:rPr lang="cs-CZ" dirty="0" smtClean="0"/>
              <a:t>V runtime jsou to metody </a:t>
            </a:r>
            <a:r>
              <a:rPr lang="cs-CZ" dirty="0" err="1" smtClean="0"/>
              <a:t>takze</a:t>
            </a:r>
            <a:r>
              <a:rPr lang="cs-CZ" dirty="0" smtClean="0"/>
              <a:t> </a:t>
            </a:r>
            <a:r>
              <a:rPr lang="cs-CZ" dirty="0" err="1" smtClean="0"/>
              <a:t>zvazit</a:t>
            </a:r>
            <a:r>
              <a:rPr lang="cs-CZ" dirty="0" smtClean="0"/>
              <a:t> zda </a:t>
            </a:r>
            <a:r>
              <a:rPr lang="cs-CZ" dirty="0" err="1" smtClean="0"/>
              <a:t>virtual</a:t>
            </a:r>
            <a:endParaRPr lang="en-US" b="1" dirty="0"/>
          </a:p>
          <a:p>
            <a:pPr marL="514350" indent="-457200" fontAlgn="base"/>
            <a:r>
              <a:rPr lang="cs-CZ" dirty="0" smtClean="0"/>
              <a:t>Příklad </a:t>
            </a:r>
            <a:r>
              <a:rPr lang="en-US" dirty="0" err="1"/>
              <a:t>TestTrida</a:t>
            </a:r>
            <a:endParaRPr lang="en-US" dirty="0"/>
          </a:p>
          <a:p>
            <a:pPr marL="57150" indent="0" fontAlgn="base">
              <a:buNone/>
            </a:pPr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cs-CZ" dirty="0" err="1" smtClean="0"/>
              <a:t>struct</a:t>
            </a:r>
            <a:r>
              <a:rPr lang="cs-CZ" dirty="0" smtClean="0"/>
              <a:t> a </a:t>
            </a:r>
            <a:r>
              <a:rPr lang="cs-CZ" dirty="0" err="1" smtClean="0"/>
              <a:t>class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marL="514350" indent="-457200" fontAlgn="base"/>
            <a:r>
              <a:rPr lang="cs-CZ" b="1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stejny</a:t>
            </a:r>
            <a:r>
              <a:rPr lang="cs-CZ" dirty="0" smtClean="0"/>
              <a:t> jako v </a:t>
            </a:r>
            <a:r>
              <a:rPr lang="cs-CZ" dirty="0" err="1" smtClean="0"/>
              <a:t>jave</a:t>
            </a:r>
            <a:r>
              <a:rPr lang="cs-CZ" dirty="0" smtClean="0"/>
              <a:t> referenční typ</a:t>
            </a:r>
          </a:p>
          <a:p>
            <a:pPr marL="514350" indent="-457200" fontAlgn="base"/>
            <a:r>
              <a:rPr lang="cs-CZ" b="1" dirty="0" err="1" smtClean="0"/>
              <a:t>struct</a:t>
            </a:r>
            <a:r>
              <a:rPr lang="cs-CZ" dirty="0" smtClean="0"/>
              <a:t>  je hodnotový typ </a:t>
            </a:r>
            <a:r>
              <a:rPr lang="cs-CZ" dirty="0" smtClean="0"/>
              <a:t>kopírují </a:t>
            </a:r>
            <a:r>
              <a:rPr lang="cs-CZ" dirty="0" smtClean="0"/>
              <a:t>se hodnoty</a:t>
            </a:r>
          </a:p>
          <a:p>
            <a:pPr marL="514350" indent="-457200" fontAlgn="base"/>
            <a:r>
              <a:rPr lang="cs-CZ" b="1" dirty="0" err="1" smtClean="0"/>
              <a:t>enum</a:t>
            </a:r>
            <a:r>
              <a:rPr lang="cs-CZ" dirty="0" smtClean="0"/>
              <a:t> je též </a:t>
            </a:r>
            <a:r>
              <a:rPr lang="cs-CZ" dirty="0"/>
              <a:t>hodnotový </a:t>
            </a:r>
            <a:r>
              <a:rPr lang="cs-CZ" dirty="0" smtClean="0"/>
              <a:t>typ – </a:t>
            </a:r>
            <a:r>
              <a:rPr lang="cs-CZ" dirty="0" err="1" smtClean="0"/>
              <a:t>workaround</a:t>
            </a:r>
            <a:r>
              <a:rPr lang="cs-CZ" dirty="0" smtClean="0"/>
              <a:t> pro </a:t>
            </a:r>
            <a:r>
              <a:rPr lang="cs-CZ" dirty="0" err="1" smtClean="0"/>
              <a:t>dalsi</a:t>
            </a:r>
            <a:r>
              <a:rPr lang="cs-CZ" dirty="0" smtClean="0"/>
              <a:t> obsah jsou atributy</a:t>
            </a:r>
          </a:p>
          <a:p>
            <a:pPr marL="514350" indent="-457200" fontAlgn="base"/>
            <a:r>
              <a:rPr lang="cs-CZ" dirty="0" smtClean="0"/>
              <a:t>příklad</a:t>
            </a:r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8762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2045</Words>
  <Application>Microsoft Office PowerPoint</Application>
  <PresentationFormat>On-screen Show (4:3)</PresentationFormat>
  <Paragraphs>346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Training</vt:lpstr>
      <vt:lpstr>C#/.NET a rozdíl mezi javou</vt:lpstr>
      <vt:lpstr>Obsah</vt:lpstr>
      <vt:lpstr>Platforma - zkratky</vt:lpstr>
      <vt:lpstr>Assembly</vt:lpstr>
      <vt:lpstr>Modifikátory</vt:lpstr>
      <vt:lpstr>Klíčová slova</vt:lpstr>
      <vt:lpstr>Virtual metody</vt:lpstr>
      <vt:lpstr>Property</vt:lpstr>
      <vt:lpstr> struct a class </vt:lpstr>
      <vt:lpstr> Nullable&lt;&gt; </vt:lpstr>
      <vt:lpstr>Implementace rozhrani + static class</vt:lpstr>
      <vt:lpstr>Generiky, kovariance a kontravariance</vt:lpstr>
      <vt:lpstr>Destruktur, using a IDispose</vt:lpstr>
      <vt:lpstr>yield return a yield break</vt:lpstr>
      <vt:lpstr>Eventy, delagaty a closure</vt:lpstr>
      <vt:lpstr>linq a Expression</vt:lpstr>
      <vt:lpstr>Typy 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2012-05-31T08:54:45Z</dcterms:modified>
</cp:coreProperties>
</file>