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ed Hat Text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ed Hat Display Medium"/>
      <p:regular r:id="rId38"/>
      <p:bold r:id="rId39"/>
      <p:italic r:id="rId40"/>
      <p:boldItalic r:id="rId41"/>
    </p:embeddedFont>
    <p:embeddedFont>
      <p:font typeface="Red Hat Display"/>
      <p:regular r:id="rId42"/>
      <p:bold r:id="rId43"/>
      <p:italic r:id="rId44"/>
      <p:boldItalic r:id="rId45"/>
    </p:embeddedFont>
    <p:embeddedFont>
      <p:font typeface="Red Hat Tex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Medium-italic.fntdata"/><Relationship Id="rId42" Type="http://schemas.openxmlformats.org/officeDocument/2006/relationships/font" Target="fonts/RedHatDisplay-regular.fntdata"/><Relationship Id="rId41" Type="http://schemas.openxmlformats.org/officeDocument/2006/relationships/font" Target="fonts/RedHatDisplayMedium-boldItalic.fntdata"/><Relationship Id="rId44" Type="http://schemas.openxmlformats.org/officeDocument/2006/relationships/font" Target="fonts/RedHatDisplay-italic.fntdata"/><Relationship Id="rId43" Type="http://schemas.openxmlformats.org/officeDocument/2006/relationships/font" Target="fonts/RedHatDisplay-bold.fntdata"/><Relationship Id="rId46" Type="http://schemas.openxmlformats.org/officeDocument/2006/relationships/font" Target="fonts/RedHatText-regular.fntdata"/><Relationship Id="rId45" Type="http://schemas.openxmlformats.org/officeDocument/2006/relationships/font" Target="fonts/RedHat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edHatText-italic.fntdata"/><Relationship Id="rId47" Type="http://schemas.openxmlformats.org/officeDocument/2006/relationships/font" Target="fonts/RedHatText-bold.fntdata"/><Relationship Id="rId49" Type="http://schemas.openxmlformats.org/officeDocument/2006/relationships/font" Target="fonts/RedHatTex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Medium-bold.fntdata"/><Relationship Id="rId30" Type="http://schemas.openxmlformats.org/officeDocument/2006/relationships/font" Target="fonts/RedHatTextMedium-regular.fntdata"/><Relationship Id="rId33" Type="http://schemas.openxmlformats.org/officeDocument/2006/relationships/font" Target="fonts/RedHatTextMedium-boldItalic.fntdata"/><Relationship Id="rId32" Type="http://schemas.openxmlformats.org/officeDocument/2006/relationships/font" Target="fonts/RedHatTextMedium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RedHatDisplayMedium-bold.fntdata"/><Relationship Id="rId38" Type="http://schemas.openxmlformats.org/officeDocument/2006/relationships/font" Target="fonts/RedHatDisplay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df34bb476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df34bb476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a8ea981b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a8ea981b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a935eaeb95_2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a935eaeb95_2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935eaeb95_2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935eaeb95_2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a935eaeb9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a935eaeb9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a2144be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a2144be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a935eaeb9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a935eaeb9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a935eaeb9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a935eaeb9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a935eaeb95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a935eaeb9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a935eaeb9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a935eaeb9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a935eaeb95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a935eaeb9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524253f5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524253f5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a935eaeb95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a935eaeb9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a935eaeb95_2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a935eaeb95_2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a935eaeb95_2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a935eaeb95_2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a935eaeb95_2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a935eaeb95_2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a935eaeb95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a935eaeb9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9fda96a358_0_2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9fda96a358_0_2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5627a9c70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5627a9c70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8ea981b5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8ea981b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9fda96a358_0_2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9fda96a358_0_2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a8ea981b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a8ea981b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a2369cd5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a2369cd5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a8ea981b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a8ea981b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A">
  <p:cSld name="CUSTOM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1"/>
          <p:cNvSpPr txBox="1"/>
          <p:nvPr>
            <p:ph idx="2" type="subTitle"/>
          </p:nvPr>
        </p:nvSpPr>
        <p:spPr>
          <a:xfrm>
            <a:off x="6938588" y="1679691"/>
            <a:ext cx="1593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subTitle"/>
          </p:nvPr>
        </p:nvSpPr>
        <p:spPr>
          <a:xfrm>
            <a:off x="6938588" y="1265269"/>
            <a:ext cx="1593300" cy="26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d Hat Display Medium"/>
              <a:buNone/>
              <a:defRPr sz="11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19" name="Google Shape;119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B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6938588" y="1679691"/>
            <a:ext cx="1593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subTitle"/>
          </p:nvPr>
        </p:nvSpPr>
        <p:spPr>
          <a:xfrm>
            <a:off x="6938588" y="1265269"/>
            <a:ext cx="1593300" cy="26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3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36" name="Google Shape;136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3" name="Google Shape;143;p1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1" name="Google Shape;151;p1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6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3" name="Google Shape;163;p17"/>
          <p:cNvSpPr txBox="1"/>
          <p:nvPr>
            <p:ph idx="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8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3" name="Google Shape;173;p18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4" name="Google Shape;174;p18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80" name="Google Shape;180;p18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9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39785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0" name="Google Shape;190;p19"/>
          <p:cNvSpPr/>
          <p:nvPr/>
        </p:nvSpPr>
        <p:spPr>
          <a:xfrm>
            <a:off x="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4" name="Google Shape;194;p19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5" type="subTitle"/>
          </p:nvPr>
        </p:nvSpPr>
        <p:spPr>
          <a:xfrm>
            <a:off x="497475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1722319"/>
            <a:ext cx="6528711" cy="24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" name="Google Shape;204;p20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5" name="Google Shape;205;p20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6" name="Google Shape;206;p20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08" name="Google Shape;208;p20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004" y="2602687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004" y="2083780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006" y="1564875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4" y="3121593"/>
            <a:ext cx="211969" cy="2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" name="Google Shape;32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19" name="Google Shape;21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idx="2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4" name="Google Shape;234;p23"/>
          <p:cNvSpPr txBox="1"/>
          <p:nvPr>
            <p:ph idx="3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37" name="Google Shape;237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3" type="body"/>
          </p:nvPr>
        </p:nvSpPr>
        <p:spPr>
          <a:xfrm>
            <a:off x="1828800" y="120015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2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3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3" name="Google Shape;253;p25"/>
          <p:cNvSpPr txBox="1"/>
          <p:nvPr>
            <p:ph idx="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and column body">
  <p:cSld name="CUSTOM_4_17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3" name="Google Shape;263;p26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66" name="Google Shape;266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1" name="Google Shape;271;p27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73" name="Google Shape;273;p27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2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2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2" name="Google Shape;282;p28"/>
          <p:cNvSpPr txBox="1"/>
          <p:nvPr>
            <p:ph idx="3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283" name="Google Shape;283;p28"/>
          <p:cNvSpPr txBox="1"/>
          <p:nvPr>
            <p:ph idx="4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8"/>
          <p:cNvSpPr txBox="1"/>
          <p:nvPr>
            <p:ph idx="5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5" name="Google Shape;285;p28"/>
          <p:cNvSpPr txBox="1"/>
          <p:nvPr>
            <p:ph idx="6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6" name="Google Shape;286;p28"/>
          <p:cNvSpPr txBox="1"/>
          <p:nvPr>
            <p:ph idx="7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287" name="Google Shape;287;p28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9" name="Google Shape;289;p28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idx="1" type="subTitle"/>
          </p:nvPr>
        </p:nvSpPr>
        <p:spPr>
          <a:xfrm>
            <a:off x="756675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2" type="subTitle"/>
          </p:nvPr>
        </p:nvSpPr>
        <p:spPr>
          <a:xfrm>
            <a:off x="3441488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3" type="subTitle"/>
          </p:nvPr>
        </p:nvSpPr>
        <p:spPr>
          <a:xfrm>
            <a:off x="6126263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94" name="Google Shape;294;p2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>
            <p:ph idx="4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9" name="Google Shape;299;p29"/>
          <p:cNvCxnSpPr/>
          <p:nvPr/>
        </p:nvCxnSpPr>
        <p:spPr>
          <a:xfrm>
            <a:off x="3229609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/>
          <p:nvPr/>
        </p:nvCxnSpPr>
        <p:spPr>
          <a:xfrm>
            <a:off x="5914384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29"/>
          <p:cNvSpPr txBox="1"/>
          <p:nvPr>
            <p:ph idx="5" type="subTitle"/>
          </p:nvPr>
        </p:nvSpPr>
        <p:spPr>
          <a:xfrm>
            <a:off x="3351225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idx="6" type="subTitle"/>
          </p:nvPr>
        </p:nvSpPr>
        <p:spPr>
          <a:xfrm>
            <a:off x="3351300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03" name="Google Shape;303;p29"/>
          <p:cNvSpPr txBox="1"/>
          <p:nvPr>
            <p:ph idx="7" type="subTitle"/>
          </p:nvPr>
        </p:nvSpPr>
        <p:spPr>
          <a:xfrm>
            <a:off x="603600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04" name="Google Shape;304;p29"/>
          <p:cNvSpPr txBox="1"/>
          <p:nvPr>
            <p:ph idx="8" type="subTitle"/>
          </p:nvPr>
        </p:nvSpPr>
        <p:spPr>
          <a:xfrm>
            <a:off x="603607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05" name="Google Shape;305;p29"/>
          <p:cNvSpPr txBox="1"/>
          <p:nvPr>
            <p:ph idx="9" type="subTitle"/>
          </p:nvPr>
        </p:nvSpPr>
        <p:spPr>
          <a:xfrm>
            <a:off x="66645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13" type="subTitle"/>
          </p:nvPr>
        </p:nvSpPr>
        <p:spPr>
          <a:xfrm>
            <a:off x="66652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07" name="Google Shape;307;p29"/>
          <p:cNvSpPr txBox="1"/>
          <p:nvPr>
            <p:ph idx="1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08" name="Google Shape;308;p2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09" name="Google Shape;309;p29"/>
          <p:cNvSpPr txBox="1"/>
          <p:nvPr>
            <p:ph idx="1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3416662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2" name="Google Shape;312;p30"/>
          <p:cNvSpPr txBox="1"/>
          <p:nvPr>
            <p:ph idx="2" type="subTitle"/>
          </p:nvPr>
        </p:nvSpPr>
        <p:spPr>
          <a:xfrm>
            <a:off x="5979694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13" name="Google Shape;313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30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319" name="Google Shape;319;p30"/>
          <p:cNvCxnSpPr/>
          <p:nvPr/>
        </p:nvCxnSpPr>
        <p:spPr>
          <a:xfrm>
            <a:off x="5914388" y="27580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0" name="Google Shape;320;p30"/>
          <p:cNvSpPr txBox="1"/>
          <p:nvPr>
            <p:ph idx="5" type="subTitle"/>
          </p:nvPr>
        </p:nvSpPr>
        <p:spPr>
          <a:xfrm>
            <a:off x="3465563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21" name="Google Shape;321;p30"/>
          <p:cNvSpPr txBox="1"/>
          <p:nvPr>
            <p:ph idx="6" type="subTitle"/>
          </p:nvPr>
        </p:nvSpPr>
        <p:spPr>
          <a:xfrm>
            <a:off x="3465563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22" name="Google Shape;322;p30"/>
          <p:cNvSpPr txBox="1"/>
          <p:nvPr>
            <p:ph idx="7" type="subTitle"/>
          </p:nvPr>
        </p:nvSpPr>
        <p:spPr>
          <a:xfrm>
            <a:off x="6038381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23" name="Google Shape;323;p30"/>
          <p:cNvSpPr txBox="1"/>
          <p:nvPr>
            <p:ph idx="8" type="subTitle"/>
          </p:nvPr>
        </p:nvSpPr>
        <p:spPr>
          <a:xfrm>
            <a:off x="6038381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24" name="Google Shape;324;p30"/>
          <p:cNvSpPr txBox="1"/>
          <p:nvPr>
            <p:ph idx="9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25" name="Google Shape;325;p3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6" name="Google Shape;326;p30"/>
          <p:cNvSpPr txBox="1"/>
          <p:nvPr>
            <p:ph idx="1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3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33" name="Google Shape;333;p31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4" name="Google Shape;334;p31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35" name="Google Shape;335;p31"/>
          <p:cNvSpPr txBox="1"/>
          <p:nvPr>
            <p:ph idx="3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36" name="Google Shape;336;p31"/>
          <p:cNvSpPr txBox="1"/>
          <p:nvPr>
            <p:ph idx="4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37" name="Google Shape;337;p31"/>
          <p:cNvSpPr txBox="1"/>
          <p:nvPr>
            <p:ph idx="5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38" name="Google Shape;338;p31"/>
          <p:cNvSpPr txBox="1"/>
          <p:nvPr>
            <p:ph idx="6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39" name="Google Shape;339;p31"/>
          <p:cNvSpPr txBox="1"/>
          <p:nvPr>
            <p:ph idx="7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40" name="Google Shape;340;p3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1" name="Google Shape;341;p31"/>
          <p:cNvSpPr txBox="1"/>
          <p:nvPr>
            <p:ph idx="8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32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49" name="Google Shape;349;p32"/>
          <p:cNvSpPr txBox="1"/>
          <p:nvPr>
            <p:ph idx="3" type="subTitle"/>
          </p:nvPr>
        </p:nvSpPr>
        <p:spPr>
          <a:xfrm>
            <a:off x="6808678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50" name="Google Shape;350;p32"/>
          <p:cNvSpPr txBox="1"/>
          <p:nvPr>
            <p:ph idx="4" type="subTitle"/>
          </p:nvPr>
        </p:nvSpPr>
        <p:spPr>
          <a:xfrm>
            <a:off x="7713384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51" name="Google Shape;351;p32"/>
          <p:cNvSpPr txBox="1"/>
          <p:nvPr>
            <p:ph idx="5" type="subTitle"/>
          </p:nvPr>
        </p:nvSpPr>
        <p:spPr>
          <a:xfrm>
            <a:off x="6808678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52" name="Google Shape;352;p32"/>
          <p:cNvSpPr txBox="1"/>
          <p:nvPr>
            <p:ph idx="6" type="subTitle"/>
          </p:nvPr>
        </p:nvSpPr>
        <p:spPr>
          <a:xfrm>
            <a:off x="7713384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53" name="Google Shape;353;p32"/>
          <p:cNvSpPr txBox="1"/>
          <p:nvPr>
            <p:ph idx="7" type="subTitle"/>
          </p:nvPr>
        </p:nvSpPr>
        <p:spPr>
          <a:xfrm>
            <a:off x="6808678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54" name="Google Shape;354;p32"/>
          <p:cNvSpPr txBox="1"/>
          <p:nvPr>
            <p:ph idx="8" type="subTitle"/>
          </p:nvPr>
        </p:nvSpPr>
        <p:spPr>
          <a:xfrm>
            <a:off x="7713384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55" name="Google Shape;355;p32"/>
          <p:cNvSpPr txBox="1"/>
          <p:nvPr>
            <p:ph idx="9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57" name="Google Shape;357;p32"/>
          <p:cNvSpPr txBox="1"/>
          <p:nvPr>
            <p:ph idx="1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33"/>
          <p:cNvSpPr txBox="1"/>
          <p:nvPr>
            <p:ph idx="2" type="subTitle"/>
          </p:nvPr>
        </p:nvSpPr>
        <p:spPr>
          <a:xfrm>
            <a:off x="6036038" y="217395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65" name="Google Shape;365;p33"/>
          <p:cNvSpPr txBox="1"/>
          <p:nvPr>
            <p:ph idx="3" type="subTitle"/>
          </p:nvPr>
        </p:nvSpPr>
        <p:spPr>
          <a:xfrm>
            <a:off x="6036038" y="190545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66" name="Google Shape;366;p33"/>
          <p:cNvSpPr txBox="1"/>
          <p:nvPr>
            <p:ph idx="4" type="subTitle"/>
          </p:nvPr>
        </p:nvSpPr>
        <p:spPr>
          <a:xfrm>
            <a:off x="6036038" y="350760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67" name="Google Shape;367;p33"/>
          <p:cNvSpPr txBox="1"/>
          <p:nvPr>
            <p:ph idx="5" type="subTitle"/>
          </p:nvPr>
        </p:nvSpPr>
        <p:spPr>
          <a:xfrm>
            <a:off x="6036038" y="323910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68" name="Google Shape;368;p33"/>
          <p:cNvSpPr/>
          <p:nvPr/>
        </p:nvSpPr>
        <p:spPr>
          <a:xfrm>
            <a:off x="66714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66714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66714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66714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66714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66714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66714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6714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66714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66714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118950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118950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118950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118950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118950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118950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118950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118950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118950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118950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8" name="Google Shape;388;p33"/>
          <p:cNvSpPr/>
          <p:nvPr/>
        </p:nvSpPr>
        <p:spPr>
          <a:xfrm>
            <a:off x="1711856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1711856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1711856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1711856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1711856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1711856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1711856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1711856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1711856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711856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8" name="Google Shape;398;p33"/>
          <p:cNvSpPr/>
          <p:nvPr/>
        </p:nvSpPr>
        <p:spPr>
          <a:xfrm>
            <a:off x="2234213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2234213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2234213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2234213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234213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2234213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234213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2234213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2234213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2234213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8" name="Google Shape;408;p33"/>
          <p:cNvSpPr/>
          <p:nvPr/>
        </p:nvSpPr>
        <p:spPr>
          <a:xfrm>
            <a:off x="2756569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2756569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2756569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2756569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2756569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2756569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2756569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756569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2756569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2756569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8" name="Google Shape;418;p33"/>
          <p:cNvSpPr/>
          <p:nvPr/>
        </p:nvSpPr>
        <p:spPr>
          <a:xfrm>
            <a:off x="3278925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3278925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3278925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3278925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3278925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3278925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3278925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3278925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3278925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3278925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8" name="Google Shape;428;p33"/>
          <p:cNvSpPr/>
          <p:nvPr/>
        </p:nvSpPr>
        <p:spPr>
          <a:xfrm>
            <a:off x="3801281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3801281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3801281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3801281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3801281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3801281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3801281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3801281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3801281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3801281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8" name="Google Shape;438;p33"/>
          <p:cNvSpPr/>
          <p:nvPr/>
        </p:nvSpPr>
        <p:spPr>
          <a:xfrm>
            <a:off x="4323638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4323638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4323638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4323638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>
            <a:off x="4323638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4323638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4323638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4323638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4323638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323638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8" name="Google Shape;448;p33"/>
          <p:cNvSpPr/>
          <p:nvPr/>
        </p:nvSpPr>
        <p:spPr>
          <a:xfrm>
            <a:off x="484599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84599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484599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484599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484599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484599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/>
          <p:nvPr/>
        </p:nvSpPr>
        <p:spPr>
          <a:xfrm>
            <a:off x="484599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484599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"/>
          <p:cNvSpPr/>
          <p:nvPr/>
        </p:nvSpPr>
        <p:spPr>
          <a:xfrm>
            <a:off x="484599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/>
          <p:nvPr/>
        </p:nvSpPr>
        <p:spPr>
          <a:xfrm>
            <a:off x="484599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8" name="Google Shape;458;p33"/>
          <p:cNvSpPr/>
          <p:nvPr/>
        </p:nvSpPr>
        <p:spPr>
          <a:xfrm>
            <a:off x="536835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536835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>
            <a:off x="536835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>
            <a:off x="536835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>
            <a:off x="536835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536835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>
            <a:off x="536835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>
            <a:off x="536835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3"/>
          <p:cNvSpPr/>
          <p:nvPr/>
        </p:nvSpPr>
        <p:spPr>
          <a:xfrm>
            <a:off x="536835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/>
          <p:nvPr/>
        </p:nvSpPr>
        <p:spPr>
          <a:xfrm>
            <a:off x="536835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8" name="Google Shape;468;p33"/>
          <p:cNvSpPr/>
          <p:nvPr/>
        </p:nvSpPr>
        <p:spPr>
          <a:xfrm>
            <a:off x="66714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>
            <a:off x="66714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>
            <a:off x="66714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66714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"/>
          <p:cNvSpPr/>
          <p:nvPr/>
        </p:nvSpPr>
        <p:spPr>
          <a:xfrm>
            <a:off x="66714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"/>
          <p:cNvSpPr/>
          <p:nvPr/>
        </p:nvSpPr>
        <p:spPr>
          <a:xfrm>
            <a:off x="66714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/>
          <p:nvPr/>
        </p:nvSpPr>
        <p:spPr>
          <a:xfrm>
            <a:off x="66714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"/>
          <p:cNvSpPr/>
          <p:nvPr/>
        </p:nvSpPr>
        <p:spPr>
          <a:xfrm>
            <a:off x="66714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66714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66714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8" name="Google Shape;478;p33"/>
          <p:cNvSpPr/>
          <p:nvPr/>
        </p:nvSpPr>
        <p:spPr>
          <a:xfrm>
            <a:off x="118950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118950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118950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118950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118950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118950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118950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>
            <a:off x="118950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>
            <a:off x="118950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118950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8" name="Google Shape;488;p33"/>
          <p:cNvSpPr/>
          <p:nvPr/>
        </p:nvSpPr>
        <p:spPr>
          <a:xfrm>
            <a:off x="1711856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1711856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1711856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1711856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1711856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1711856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/>
          <p:cNvSpPr/>
          <p:nvPr/>
        </p:nvSpPr>
        <p:spPr>
          <a:xfrm>
            <a:off x="1711856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1711856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1711856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1711856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8" name="Google Shape;498;p33"/>
          <p:cNvSpPr/>
          <p:nvPr/>
        </p:nvSpPr>
        <p:spPr>
          <a:xfrm>
            <a:off x="2234213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2234213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2234213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2234213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>
            <a:off x="2234213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2234213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2234213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2234213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2234213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234213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8" name="Google Shape;508;p33"/>
          <p:cNvSpPr/>
          <p:nvPr/>
        </p:nvSpPr>
        <p:spPr>
          <a:xfrm>
            <a:off x="2756569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2756569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2756569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2756569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2756569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/>
          <p:nvPr/>
        </p:nvSpPr>
        <p:spPr>
          <a:xfrm>
            <a:off x="2756569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>
            <a:off x="2756569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2756569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756569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3"/>
          <p:cNvSpPr/>
          <p:nvPr/>
        </p:nvSpPr>
        <p:spPr>
          <a:xfrm>
            <a:off x="2756569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8" name="Google Shape;518;p33"/>
          <p:cNvSpPr/>
          <p:nvPr/>
        </p:nvSpPr>
        <p:spPr>
          <a:xfrm>
            <a:off x="3278925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3278925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3278925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3278925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3278925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3278925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3278925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3278925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3278925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3278925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8" name="Google Shape;528;p33"/>
          <p:cNvSpPr/>
          <p:nvPr/>
        </p:nvSpPr>
        <p:spPr>
          <a:xfrm>
            <a:off x="3801281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3801281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3801281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3801281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3801281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3801281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3801281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3801281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3801281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3801281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8" name="Google Shape;538;p33"/>
          <p:cNvSpPr/>
          <p:nvPr/>
        </p:nvSpPr>
        <p:spPr>
          <a:xfrm>
            <a:off x="4323638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4323638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4323638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4323638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4323638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4323638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4323638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4323638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4323638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3"/>
          <p:cNvSpPr/>
          <p:nvPr/>
        </p:nvSpPr>
        <p:spPr>
          <a:xfrm>
            <a:off x="4323638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48" name="Google Shape;548;p33"/>
          <p:cNvSpPr/>
          <p:nvPr/>
        </p:nvSpPr>
        <p:spPr>
          <a:xfrm>
            <a:off x="484599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484599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484599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484599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84599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84599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>
            <a:off x="484599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484599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484599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>
            <a:off x="484599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8" name="Google Shape;558;p33"/>
          <p:cNvSpPr/>
          <p:nvPr/>
        </p:nvSpPr>
        <p:spPr>
          <a:xfrm>
            <a:off x="536835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3"/>
          <p:cNvSpPr/>
          <p:nvPr/>
        </p:nvSpPr>
        <p:spPr>
          <a:xfrm>
            <a:off x="536835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3"/>
          <p:cNvSpPr/>
          <p:nvPr/>
        </p:nvSpPr>
        <p:spPr>
          <a:xfrm>
            <a:off x="536835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3"/>
          <p:cNvSpPr/>
          <p:nvPr/>
        </p:nvSpPr>
        <p:spPr>
          <a:xfrm>
            <a:off x="536835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536835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536835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536835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"/>
          <p:cNvSpPr/>
          <p:nvPr/>
        </p:nvSpPr>
        <p:spPr>
          <a:xfrm>
            <a:off x="536835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>
            <a:off x="536835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536835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8" name="Google Shape;568;p33"/>
          <p:cNvSpPr txBox="1"/>
          <p:nvPr>
            <p:ph idx="6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69" name="Google Shape;569;p3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70" name="Google Shape;570;p33"/>
          <p:cNvSpPr txBox="1"/>
          <p:nvPr>
            <p:ph idx="7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4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77" name="Google Shape;577;p34"/>
          <p:cNvCxnSpPr/>
          <p:nvPr/>
        </p:nvCxnSpPr>
        <p:spPr>
          <a:xfrm>
            <a:off x="3230700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4"/>
          <p:cNvCxnSpPr/>
          <p:nvPr/>
        </p:nvCxnSpPr>
        <p:spPr>
          <a:xfrm>
            <a:off x="5917913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9" name="Google Shape;579;p34"/>
          <p:cNvSpPr txBox="1"/>
          <p:nvPr>
            <p:ph idx="2" type="subTitle"/>
          </p:nvPr>
        </p:nvSpPr>
        <p:spPr>
          <a:xfrm>
            <a:off x="855694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80" name="Google Shape;580;p34"/>
          <p:cNvSpPr txBox="1"/>
          <p:nvPr>
            <p:ph idx="3" type="subTitle"/>
          </p:nvPr>
        </p:nvSpPr>
        <p:spPr>
          <a:xfrm>
            <a:off x="855694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81" name="Google Shape;581;p34"/>
          <p:cNvSpPr txBox="1"/>
          <p:nvPr>
            <p:ph idx="4" type="subTitle"/>
          </p:nvPr>
        </p:nvSpPr>
        <p:spPr>
          <a:xfrm>
            <a:off x="3542906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82" name="Google Shape;582;p34"/>
          <p:cNvSpPr txBox="1"/>
          <p:nvPr>
            <p:ph idx="5" type="subTitle"/>
          </p:nvPr>
        </p:nvSpPr>
        <p:spPr>
          <a:xfrm>
            <a:off x="6230119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83" name="Google Shape;583;p34"/>
          <p:cNvSpPr txBox="1"/>
          <p:nvPr>
            <p:ph idx="6" type="subTitle"/>
          </p:nvPr>
        </p:nvSpPr>
        <p:spPr>
          <a:xfrm>
            <a:off x="3540600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84" name="Google Shape;584;p34"/>
          <p:cNvSpPr txBox="1"/>
          <p:nvPr>
            <p:ph idx="7" type="subTitle"/>
          </p:nvPr>
        </p:nvSpPr>
        <p:spPr>
          <a:xfrm>
            <a:off x="6230119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pic>
        <p:nvPicPr>
          <p:cNvPr id="585" name="Google Shape;5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0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819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03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4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89" name="Google Shape;589;p34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90" name="Google Shape;590;p34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2" name="Google Shape;592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5" name="Google Shape;595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97" name="Google Shape;597;p35"/>
          <p:cNvCxnSpPr/>
          <p:nvPr/>
        </p:nvCxnSpPr>
        <p:spPr>
          <a:xfrm>
            <a:off x="4574182" y="2097150"/>
            <a:ext cx="0" cy="21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8" name="Google Shape;598;p35"/>
          <p:cNvSpPr txBox="1"/>
          <p:nvPr>
            <p:ph idx="2" type="subTitle"/>
          </p:nvPr>
        </p:nvSpPr>
        <p:spPr>
          <a:xfrm>
            <a:off x="100734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99" name="Google Shape;599;p35"/>
          <p:cNvSpPr txBox="1"/>
          <p:nvPr>
            <p:ph idx="3" type="subTitle"/>
          </p:nvPr>
        </p:nvSpPr>
        <p:spPr>
          <a:xfrm>
            <a:off x="100734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0" name="Google Shape;600;p35"/>
          <p:cNvSpPr txBox="1"/>
          <p:nvPr>
            <p:ph idx="4" type="subTitle"/>
          </p:nvPr>
        </p:nvSpPr>
        <p:spPr>
          <a:xfrm>
            <a:off x="489699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01" name="Google Shape;601;p35"/>
          <p:cNvSpPr txBox="1"/>
          <p:nvPr>
            <p:ph idx="5" type="subTitle"/>
          </p:nvPr>
        </p:nvSpPr>
        <p:spPr>
          <a:xfrm>
            <a:off x="489699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02" name="Google Shape;6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1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96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 txBox="1"/>
          <p:nvPr>
            <p:ph idx="6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06" name="Google Shape;606;p35"/>
          <p:cNvSpPr txBox="1"/>
          <p:nvPr>
            <p:ph idx="7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09" name="Google Shape;609;p3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2" name="Google Shape;612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6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36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15" name="Google Shape;615;p36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616" name="Google Shape;6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3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3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7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3" name="Google Shape;623;p37"/>
          <p:cNvSpPr txBox="1"/>
          <p:nvPr>
            <p:ph idx="2" type="subTitle"/>
          </p:nvPr>
        </p:nvSpPr>
        <p:spPr>
          <a:xfrm>
            <a:off x="5141316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24" name="Google Shape;624;p37"/>
          <p:cNvSpPr txBox="1"/>
          <p:nvPr>
            <p:ph idx="3" type="subTitle"/>
          </p:nvPr>
        </p:nvSpPr>
        <p:spPr>
          <a:xfrm>
            <a:off x="5141311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25" name="Google Shape;625;p37"/>
          <p:cNvSpPr txBox="1"/>
          <p:nvPr>
            <p:ph idx="4" type="subTitle"/>
          </p:nvPr>
        </p:nvSpPr>
        <p:spPr>
          <a:xfrm>
            <a:off x="5141316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26" name="Google Shape;626;p37"/>
          <p:cNvSpPr txBox="1"/>
          <p:nvPr>
            <p:ph idx="5" type="subTitle"/>
          </p:nvPr>
        </p:nvSpPr>
        <p:spPr>
          <a:xfrm>
            <a:off x="5141311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27" name="Google Shape;627;p37"/>
          <p:cNvSpPr txBox="1"/>
          <p:nvPr>
            <p:ph idx="6" type="subTitle"/>
          </p:nvPr>
        </p:nvSpPr>
        <p:spPr>
          <a:xfrm>
            <a:off x="1563469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28" name="Google Shape;628;p37"/>
          <p:cNvSpPr txBox="1"/>
          <p:nvPr>
            <p:ph idx="7" type="subTitle"/>
          </p:nvPr>
        </p:nvSpPr>
        <p:spPr>
          <a:xfrm>
            <a:off x="1563450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29" name="Google Shape;629;p37"/>
          <p:cNvSpPr txBox="1"/>
          <p:nvPr>
            <p:ph idx="8" type="subTitle"/>
          </p:nvPr>
        </p:nvSpPr>
        <p:spPr>
          <a:xfrm>
            <a:off x="1563469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0" name="Google Shape;630;p37"/>
          <p:cNvSpPr txBox="1"/>
          <p:nvPr>
            <p:ph idx="9" type="subTitle"/>
          </p:nvPr>
        </p:nvSpPr>
        <p:spPr>
          <a:xfrm>
            <a:off x="1563450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31" name="Google Shape;631;p37"/>
          <p:cNvSpPr txBox="1"/>
          <p:nvPr>
            <p:ph idx="1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32" name="Google Shape;632;p3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33" name="Google Shape;633;p37"/>
          <p:cNvSpPr txBox="1"/>
          <p:nvPr>
            <p:ph idx="1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5" name="Google Shape;635;p3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3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8" name="Google Shape;638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0" name="Google Shape;640;p38"/>
          <p:cNvCxnSpPr/>
          <p:nvPr/>
        </p:nvCxnSpPr>
        <p:spPr>
          <a:xfrm>
            <a:off x="2562438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8"/>
          <p:cNvCxnSpPr/>
          <p:nvPr/>
        </p:nvCxnSpPr>
        <p:spPr>
          <a:xfrm>
            <a:off x="4572075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8"/>
          <p:cNvCxnSpPr/>
          <p:nvPr/>
        </p:nvCxnSpPr>
        <p:spPr>
          <a:xfrm>
            <a:off x="6581713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3" name="Google Shape;643;p38"/>
          <p:cNvSpPr txBox="1"/>
          <p:nvPr>
            <p:ph idx="2" type="subTitle"/>
          </p:nvPr>
        </p:nvSpPr>
        <p:spPr>
          <a:xfrm>
            <a:off x="663806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4" name="Google Shape;644;p38"/>
          <p:cNvSpPr txBox="1"/>
          <p:nvPr>
            <p:ph idx="3" type="subTitle"/>
          </p:nvPr>
        </p:nvSpPr>
        <p:spPr>
          <a:xfrm>
            <a:off x="663788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5" name="Google Shape;645;p38"/>
          <p:cNvSpPr txBox="1"/>
          <p:nvPr>
            <p:ph idx="4" type="subTitle"/>
          </p:nvPr>
        </p:nvSpPr>
        <p:spPr>
          <a:xfrm>
            <a:off x="6692719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6" name="Google Shape;646;p38"/>
          <p:cNvSpPr txBox="1"/>
          <p:nvPr>
            <p:ph idx="5" type="subTitle"/>
          </p:nvPr>
        </p:nvSpPr>
        <p:spPr>
          <a:xfrm>
            <a:off x="6692700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7" name="Google Shape;647;p38"/>
          <p:cNvSpPr txBox="1"/>
          <p:nvPr>
            <p:ph idx="6" type="subTitle"/>
          </p:nvPr>
        </p:nvSpPr>
        <p:spPr>
          <a:xfrm>
            <a:off x="4683081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8" name="Google Shape;648;p38"/>
          <p:cNvSpPr txBox="1"/>
          <p:nvPr>
            <p:ph idx="7" type="subTitle"/>
          </p:nvPr>
        </p:nvSpPr>
        <p:spPr>
          <a:xfrm>
            <a:off x="4683063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9" name="Google Shape;649;p38"/>
          <p:cNvSpPr txBox="1"/>
          <p:nvPr>
            <p:ph idx="8" type="subTitle"/>
          </p:nvPr>
        </p:nvSpPr>
        <p:spPr>
          <a:xfrm>
            <a:off x="2673444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50" name="Google Shape;650;p38"/>
          <p:cNvSpPr txBox="1"/>
          <p:nvPr>
            <p:ph idx="9" type="subTitle"/>
          </p:nvPr>
        </p:nvSpPr>
        <p:spPr>
          <a:xfrm>
            <a:off x="2673425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51" name="Google Shape;651;p38"/>
          <p:cNvSpPr txBox="1"/>
          <p:nvPr>
            <p:ph idx="1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53" name="Google Shape;653;p38"/>
          <p:cNvSpPr txBox="1"/>
          <p:nvPr>
            <p:ph idx="1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idx="1" type="subTitle"/>
          </p:nvPr>
        </p:nvSpPr>
        <p:spPr>
          <a:xfrm>
            <a:off x="663788" y="2519025"/>
            <a:ext cx="24690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type="title"/>
          </p:nvPr>
        </p:nvSpPr>
        <p:spPr>
          <a:xfrm>
            <a:off x="663788" y="930525"/>
            <a:ext cx="30861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57" name="Google Shape;657;p39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58" name="Google Shape;658;p3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1" name="Google Shape;661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39"/>
          <p:cNvSpPr txBox="1"/>
          <p:nvPr>
            <p:ph idx="4" type="subTitle"/>
          </p:nvPr>
        </p:nvSpPr>
        <p:spPr>
          <a:xfrm>
            <a:off x="5143013" y="1233038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64" name="Google Shape;664;p39"/>
          <p:cNvSpPr txBox="1"/>
          <p:nvPr>
            <p:ph idx="5" type="subTitle"/>
          </p:nvPr>
        </p:nvSpPr>
        <p:spPr>
          <a:xfrm>
            <a:off x="5143013" y="930525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65" name="Google Shape;665;p39"/>
          <p:cNvSpPr txBox="1"/>
          <p:nvPr>
            <p:ph idx="6" type="subTitle"/>
          </p:nvPr>
        </p:nvSpPr>
        <p:spPr>
          <a:xfrm>
            <a:off x="5143013" y="2373094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66" name="Google Shape;666;p39"/>
          <p:cNvSpPr txBox="1"/>
          <p:nvPr>
            <p:ph idx="7" type="subTitle"/>
          </p:nvPr>
        </p:nvSpPr>
        <p:spPr>
          <a:xfrm>
            <a:off x="5143013" y="2070581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67" name="Google Shape;667;p39"/>
          <p:cNvSpPr txBox="1"/>
          <p:nvPr>
            <p:ph idx="8" type="subTitle"/>
          </p:nvPr>
        </p:nvSpPr>
        <p:spPr>
          <a:xfrm>
            <a:off x="5143013" y="3513150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68" name="Google Shape;668;p39"/>
          <p:cNvSpPr txBox="1"/>
          <p:nvPr>
            <p:ph idx="9" type="subTitle"/>
          </p:nvPr>
        </p:nvSpPr>
        <p:spPr>
          <a:xfrm>
            <a:off x="5143013" y="3210638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4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4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4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3" name="Google Shape;673;p4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75" name="Google Shape;675;p40"/>
          <p:cNvCxnSpPr/>
          <p:nvPr/>
        </p:nvCxnSpPr>
        <p:spPr>
          <a:xfrm>
            <a:off x="3229613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40"/>
          <p:cNvCxnSpPr/>
          <p:nvPr/>
        </p:nvCxnSpPr>
        <p:spPr>
          <a:xfrm>
            <a:off x="5914388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77" name="Google Shape;677;p40"/>
          <p:cNvSpPr txBox="1"/>
          <p:nvPr>
            <p:ph idx="2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78" name="Google Shape;678;p40"/>
          <p:cNvSpPr txBox="1"/>
          <p:nvPr>
            <p:ph idx="3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79" name="Google Shape;679;p40"/>
          <p:cNvSpPr txBox="1"/>
          <p:nvPr>
            <p:ph idx="4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80" name="Google Shape;680;p40"/>
          <p:cNvSpPr txBox="1"/>
          <p:nvPr>
            <p:ph idx="5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81" name="Google Shape;681;p40"/>
          <p:cNvSpPr txBox="1"/>
          <p:nvPr>
            <p:ph idx="6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82" name="Google Shape;682;p40"/>
          <p:cNvSpPr txBox="1"/>
          <p:nvPr>
            <p:ph idx="7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83" name="Google Shape;683;p40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84" name="Google Shape;684;p4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85" name="Google Shape;685;p40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" name="Google Shape;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53" name="Google Shape;53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004" y="2602687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004" y="2083780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006" y="1564875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4" y="3121593"/>
            <a:ext cx="211969" cy="2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7" name="Google Shape;687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2" name="Google Shape;692;p41"/>
          <p:cNvSpPr txBox="1"/>
          <p:nvPr>
            <p:ph idx="2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  <p:sp>
        <p:nvSpPr>
          <p:cNvPr id="693" name="Google Shape;693;p41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94" name="Google Shape;694;p4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95" name="Google Shape;695;p41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4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0" name="Google Shape;700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2" name="Google Shape;702;p42"/>
          <p:cNvSpPr txBox="1"/>
          <p:nvPr>
            <p:ph idx="2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3" name="Google Shape;703;p42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04" name="Google Shape;704;p4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05" name="Google Shape;705;p42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"/>
          <p:cNvSpPr txBox="1"/>
          <p:nvPr>
            <p:ph type="title"/>
          </p:nvPr>
        </p:nvSpPr>
        <p:spPr>
          <a:xfrm>
            <a:off x="2460281" y="1239806"/>
            <a:ext cx="5573100" cy="294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08" name="Google Shape;708;p4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709" name="Google Shape;709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4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2" name="Google Shape;712;p4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/>
          <p:nvPr>
            <p:ph idx="1" type="body"/>
          </p:nvPr>
        </p:nvSpPr>
        <p:spPr>
          <a:xfrm>
            <a:off x="65024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▸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6" name="Google Shape;716;p44"/>
          <p:cNvSpPr txBox="1"/>
          <p:nvPr>
            <p:ph idx="2" type="body"/>
          </p:nvPr>
        </p:nvSpPr>
        <p:spPr>
          <a:xfrm>
            <a:off x="42815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▸"/>
              <a:defRPr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7" name="Google Shape;717;p44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cxnSp>
        <p:nvCxnSpPr>
          <p:cNvPr id="718" name="Google Shape;718;p4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44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720" name="Google Shape;720;p4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1" name="Google Shape;72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44"/>
          <p:cNvSpPr txBox="1"/>
          <p:nvPr>
            <p:ph idx="4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5" name="Google Shape;725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727" name="Google Shape;727;p4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4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9" name="Google Shape;729;p4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5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1" name="Google Shape;731;p45"/>
          <p:cNvSpPr txBox="1"/>
          <p:nvPr>
            <p:ph idx="3" type="body"/>
          </p:nvPr>
        </p:nvSpPr>
        <p:spPr>
          <a:xfrm>
            <a:off x="65024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732" name="Google Shape;732;p45"/>
          <p:cNvSpPr txBox="1"/>
          <p:nvPr>
            <p:ph idx="4" type="body"/>
          </p:nvPr>
        </p:nvSpPr>
        <p:spPr>
          <a:xfrm>
            <a:off x="42815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overview">
  <p:cSld name="CUSTOM_4_1_1_1">
    <p:bg>
      <p:bgPr>
        <a:solidFill>
          <a:schemeClr val="lt1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4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4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737" name="Google Shape;737;p4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4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9" name="Google Shape;739;p4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6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1" name="Google Shape;741;p46"/>
          <p:cNvSpPr txBox="1"/>
          <p:nvPr>
            <p:ph idx="3" type="body"/>
          </p:nvPr>
        </p:nvSpPr>
        <p:spPr>
          <a:xfrm>
            <a:off x="675206" y="2331975"/>
            <a:ext cx="3783000" cy="2250000"/>
          </a:xfrm>
          <a:prstGeom prst="rect">
            <a:avLst/>
          </a:prstGeom>
        </p:spPr>
        <p:txBody>
          <a:bodyPr anchorCtr="0" anchor="t" bIns="68575" lIns="685800" spcFirstLastPara="1" rIns="68575" wrap="square" tIns="6857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742" name="Google Shape;742;p46"/>
          <p:cNvSpPr txBox="1"/>
          <p:nvPr>
            <p:ph type="title"/>
          </p:nvPr>
        </p:nvSpPr>
        <p:spPr>
          <a:xfrm>
            <a:off x="675206" y="893241"/>
            <a:ext cx="2914500" cy="109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7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7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6" name="Google Shape;746;p47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Google Shape;747;p47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48" name="Google Shape;748;p47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749" name="Google Shape;7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0" name="Google Shape;750;p4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4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245394" y="1281774"/>
            <a:ext cx="4302300" cy="15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 Medium"/>
              <a:buNone/>
              <a:defRPr sz="11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"/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/>
        </p:nvSpPr>
        <p:spPr>
          <a:xfrm>
            <a:off x="4427587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427588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611644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6611644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5">
            <a:alphaModFix/>
          </a:blip>
          <a:srcRect b="0" l="2507" r="2498" t="0"/>
          <a:stretch/>
        </p:blipFill>
        <p:spPr>
          <a:xfrm>
            <a:off x="6439844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7">
            <a:alphaModFix/>
          </a:blip>
          <a:srcRect b="0" l="2507" r="2498" t="0"/>
          <a:stretch/>
        </p:blipFill>
        <p:spPr>
          <a:xfrm>
            <a:off x="4245400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inar title">
  <p:cSld name="TITLE_3">
    <p:bg>
      <p:bgPr>
        <a:solidFill>
          <a:srgbClr val="EBEBEB">
            <a:alpha val="0"/>
          </a:srgbClr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571500"/>
            <a:ext cx="1609459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876994" y="33271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100"/>
              <a:buFont typeface="Red Hat Display"/>
              <a:buNone/>
              <a:defRPr sz="21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877106" y="1993519"/>
            <a:ext cx="74040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2" type="subTitle"/>
          </p:nvPr>
        </p:nvSpPr>
        <p:spPr>
          <a:xfrm>
            <a:off x="876994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3" type="subTitle"/>
          </p:nvPr>
        </p:nvSpPr>
        <p:spPr>
          <a:xfrm>
            <a:off x="2668088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91" name="Google Shape;91;p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5" name="Google Shape;95;p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3" name="Google Shape;103;p1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07" name="Google Shape;10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"/>
              <a:buChar char="▸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 rtl="0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258312" y="202369"/>
            <a:ext cx="1507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313250" y="4734938"/>
            <a:ext cx="5487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oracle/graal/issues/5410" TargetMode="External"/><Relationship Id="rId4" Type="http://schemas.openxmlformats.org/officeDocument/2006/relationships/hyperlink" Target="https://developers.redhat.com/articles/2023/06/13/improvements-native-image-jfr-support-graalvm-jdk-20" TargetMode="External"/><Relationship Id="rId5" Type="http://schemas.openxmlformats.org/officeDocument/2006/relationships/hyperlink" Target="https://developers.redhat.com/articles/2023/06/13/how-monitor-quarkus-native-executables-jfr" TargetMode="External"/><Relationship Id="rId6" Type="http://schemas.openxmlformats.org/officeDocument/2006/relationships/hyperlink" Target="https://www.graalvm.org/22.0/reference-manual/native-image/JFR/" TargetMode="External"/><Relationship Id="rId7" Type="http://schemas.openxmlformats.org/officeDocument/2006/relationships/hyperlink" Target="https://www.youtube.com/watch?v=HEy-ad4v6d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racle/graal/issues/541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 txBox="1"/>
          <p:nvPr>
            <p:ph type="title"/>
          </p:nvPr>
        </p:nvSpPr>
        <p:spPr>
          <a:xfrm>
            <a:off x="1562900" y="1307725"/>
            <a:ext cx="65937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In-Depth Look at JFR in GraalVM </a:t>
            </a:r>
            <a:r>
              <a:rPr lang="en"/>
              <a:t>Native Image</a:t>
            </a:r>
            <a:endParaRPr/>
          </a:p>
        </p:txBody>
      </p:sp>
      <p:sp>
        <p:nvSpPr>
          <p:cNvPr id="757" name="Google Shape;757;p48"/>
          <p:cNvSpPr txBox="1"/>
          <p:nvPr>
            <p:ph idx="2" type="subTitle"/>
          </p:nvPr>
        </p:nvSpPr>
        <p:spPr>
          <a:xfrm>
            <a:off x="1562805" y="3454125"/>
            <a:ext cx="28458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Toyonaga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"/>
          <p:cNvSpPr txBox="1"/>
          <p:nvPr>
            <p:ph idx="1" type="subTitle"/>
          </p:nvPr>
        </p:nvSpPr>
        <p:spPr>
          <a:xfrm>
            <a:off x="335826" y="41575"/>
            <a:ext cx="8026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</a:t>
            </a:r>
            <a:endParaRPr sz="2000"/>
          </a:p>
        </p:txBody>
      </p:sp>
      <p:pic>
        <p:nvPicPr>
          <p:cNvPr id="823" name="Google Shape;8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5475"/>
            <a:ext cx="8839204" cy="12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8"/>
          <p:cNvSpPr txBox="1"/>
          <p:nvPr>
            <p:ph idx="1" type="subTitle"/>
          </p:nvPr>
        </p:nvSpPr>
        <p:spPr>
          <a:xfrm>
            <a:off x="335826" y="41575"/>
            <a:ext cx="8026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</a:t>
            </a:r>
            <a:endParaRPr sz="2000"/>
          </a:p>
        </p:txBody>
      </p:sp>
      <p:pic>
        <p:nvPicPr>
          <p:cNvPr id="829" name="Google Shape;82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25475"/>
            <a:ext cx="8839204" cy="12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9"/>
          <p:cNvSpPr txBox="1"/>
          <p:nvPr>
            <p:ph idx="1" type="subTitle"/>
          </p:nvPr>
        </p:nvSpPr>
        <p:spPr>
          <a:xfrm>
            <a:off x="335826" y="41575"/>
            <a:ext cx="8026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</a:t>
            </a:r>
            <a:endParaRPr sz="2000"/>
          </a:p>
        </p:txBody>
      </p:sp>
      <p:pic>
        <p:nvPicPr>
          <p:cNvPr id="835" name="Google Shape;8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25475"/>
            <a:ext cx="8839204" cy="12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/>
          <p:nvPr>
            <p:ph idx="1" type="subTitle"/>
          </p:nvPr>
        </p:nvSpPr>
        <p:spPr>
          <a:xfrm>
            <a:off x="335826" y="41575"/>
            <a:ext cx="8026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Events</a:t>
            </a:r>
            <a:endParaRPr sz="2000"/>
          </a:p>
        </p:txBody>
      </p:sp>
      <p:pic>
        <p:nvPicPr>
          <p:cNvPr id="841" name="Google Shape;8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53" y="653875"/>
            <a:ext cx="3797197" cy="30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1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Chunk Files</a:t>
            </a:r>
            <a:endParaRPr sz="2000"/>
          </a:p>
        </p:txBody>
      </p:sp>
      <p:sp>
        <p:nvSpPr>
          <p:cNvPr id="848" name="Google Shape;848;p61"/>
          <p:cNvSpPr txBox="1"/>
          <p:nvPr>
            <p:ph idx="3" type="body"/>
          </p:nvPr>
        </p:nvSpPr>
        <p:spPr>
          <a:xfrm>
            <a:off x="304800" y="1014200"/>
            <a:ext cx="3942300" cy="17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Each chunk is self-contained and independent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Events in “Event Data” reference data in “Event Metadata” and “Constant Pools”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49" name="Google Shape;8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701" y="105950"/>
            <a:ext cx="3942276" cy="37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2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Referencing using JFR IDs</a:t>
            </a:r>
            <a:endParaRPr sz="2000"/>
          </a:p>
        </p:txBody>
      </p:sp>
      <p:sp>
        <p:nvSpPr>
          <p:cNvPr id="856" name="Google Shape;856;p62"/>
          <p:cNvSpPr txBox="1"/>
          <p:nvPr>
            <p:ph idx="3" type="body"/>
          </p:nvPr>
        </p:nvSpPr>
        <p:spPr>
          <a:xfrm>
            <a:off x="304800" y="1014200"/>
            <a:ext cx="3492000" cy="21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Constants are only recorded once per chunk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Allows for compactness of data (both in-flight and on-disk)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57" name="Google Shape;8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274" y="457305"/>
            <a:ext cx="3875026" cy="350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3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In-Flight Buffers: Thread Local </a:t>
            </a:r>
            <a:r>
              <a:rPr lang="en" sz="2000"/>
              <a:t>Buffers</a:t>
            </a:r>
            <a:endParaRPr sz="2000"/>
          </a:p>
        </p:txBody>
      </p:sp>
      <p:pic>
        <p:nvPicPr>
          <p:cNvPr id="864" name="Google Shape;8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25" y="1636902"/>
            <a:ext cx="6880952" cy="24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63"/>
          <p:cNvSpPr txBox="1"/>
          <p:nvPr>
            <p:ph idx="3" type="body"/>
          </p:nvPr>
        </p:nvSpPr>
        <p:spPr>
          <a:xfrm>
            <a:off x="1828800" y="907038"/>
            <a:ext cx="5739300" cy="30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Holds “in-flight” event data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Allows for concurrent read/writes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66" name="Google Shape;86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4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In-Flight Buffers: </a:t>
            </a:r>
            <a:r>
              <a:rPr lang="en" sz="2000"/>
              <a:t>Global </a:t>
            </a:r>
            <a:r>
              <a:rPr lang="en" sz="2000"/>
              <a:t>Buffers</a:t>
            </a:r>
            <a:endParaRPr sz="2000"/>
          </a:p>
        </p:txBody>
      </p:sp>
      <p:sp>
        <p:nvSpPr>
          <p:cNvPr id="872" name="Google Shape;872;p64"/>
          <p:cNvSpPr txBox="1"/>
          <p:nvPr>
            <p:ph idx="3" type="body"/>
          </p:nvPr>
        </p:nvSpPr>
        <p:spPr>
          <a:xfrm>
            <a:off x="1828800" y="1014200"/>
            <a:ext cx="5739300" cy="29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A</a:t>
            </a:r>
            <a:r>
              <a:rPr lang="en" sz="1500">
                <a:solidFill>
                  <a:schemeClr val="accent1"/>
                </a:solidFill>
              </a:rPr>
              <a:t> collection of shared buffers structured</a:t>
            </a:r>
            <a:r>
              <a:rPr lang="en" sz="1500">
                <a:solidFill>
                  <a:schemeClr val="accent1"/>
                </a:solidFill>
              </a:rPr>
              <a:t> identical  to thread-local buffers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Provides additional flexible storage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Global buffers eventually are flushed to disk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73" name="Google Shape;87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5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Constant</a:t>
            </a:r>
            <a:r>
              <a:rPr lang="en" sz="2000"/>
              <a:t> Pools</a:t>
            </a:r>
            <a:endParaRPr sz="2000"/>
          </a:p>
        </p:txBody>
      </p:sp>
      <p:sp>
        <p:nvSpPr>
          <p:cNvPr id="879" name="Google Shape;879;p65"/>
          <p:cNvSpPr txBox="1"/>
          <p:nvPr>
            <p:ph idx="3" type="body"/>
          </p:nvPr>
        </p:nvSpPr>
        <p:spPr>
          <a:xfrm>
            <a:off x="1828800" y="1014200"/>
            <a:ext cx="5739300" cy="29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Allows for </a:t>
            </a:r>
            <a:r>
              <a:rPr lang="en" sz="1500">
                <a:solidFill>
                  <a:schemeClr val="accent1"/>
                </a:solidFill>
              </a:rPr>
              <a:t>compactness</a:t>
            </a:r>
            <a:r>
              <a:rPr lang="en" sz="1500">
                <a:solidFill>
                  <a:schemeClr val="accent1"/>
                </a:solidFill>
              </a:rPr>
              <a:t> of event data</a:t>
            </a:r>
            <a:r>
              <a:rPr lang="en" sz="1500">
                <a:solidFill>
                  <a:schemeClr val="accent1"/>
                </a:solidFill>
              </a:rPr>
              <a:t> through deduplication of constants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Various pools: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Class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Package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Classloader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Method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Stacktrace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Thread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880" name="Google Shape;8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6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Chunk Rotation</a:t>
            </a:r>
            <a:endParaRPr sz="2000"/>
          </a:p>
        </p:txBody>
      </p:sp>
      <p:sp>
        <p:nvSpPr>
          <p:cNvPr id="886" name="Google Shape;886;p66"/>
          <p:cNvSpPr txBox="1"/>
          <p:nvPr>
            <p:ph idx="3" type="body"/>
          </p:nvPr>
        </p:nvSpPr>
        <p:spPr>
          <a:xfrm>
            <a:off x="1828800" y="1014200"/>
            <a:ext cx="5739300" cy="23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After </a:t>
            </a:r>
            <a:r>
              <a:rPr lang="en" sz="1500">
                <a:solidFill>
                  <a:schemeClr val="accent1"/>
                </a:solidFill>
              </a:rPr>
              <a:t>enough</a:t>
            </a:r>
            <a:r>
              <a:rPr lang="en" sz="1500">
                <a:solidFill>
                  <a:schemeClr val="accent1"/>
                </a:solidFill>
              </a:rPr>
              <a:t> data has been generated, a rotation is requested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Purpose: 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Persist in-flight data to disk</a:t>
            </a:r>
            <a:endParaRPr sz="1500">
              <a:solidFill>
                <a:schemeClr val="accen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･"/>
            </a:pPr>
            <a:r>
              <a:rPr lang="en" sz="1500">
                <a:solidFill>
                  <a:schemeClr val="accent1"/>
                </a:solidFill>
              </a:rPr>
              <a:t>Prevent any single chunk file from growing too large 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A safepoint is required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87" name="Google Shape;88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9"/>
          <p:cNvSpPr txBox="1"/>
          <p:nvPr>
            <p:ph idx="1" type="subTitle"/>
          </p:nvPr>
        </p:nvSpPr>
        <p:spPr>
          <a:xfrm>
            <a:off x="335822" y="41575"/>
            <a:ext cx="56823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Today’s Topics</a:t>
            </a:r>
            <a:endParaRPr sz="2000"/>
          </a:p>
        </p:txBody>
      </p:sp>
      <p:sp>
        <p:nvSpPr>
          <p:cNvPr id="763" name="Google Shape;763;p49"/>
          <p:cNvSpPr txBox="1"/>
          <p:nvPr>
            <p:ph idx="3" type="body"/>
          </p:nvPr>
        </p:nvSpPr>
        <p:spPr>
          <a:xfrm>
            <a:off x="1696150" y="1008550"/>
            <a:ext cx="6328200" cy="33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b="1" lang="en" sz="1500"/>
              <a:t>Section 1: High-level </a:t>
            </a:r>
            <a:r>
              <a:rPr b="1" lang="en" sz="1500"/>
              <a:t>JFR Native Image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ed Hat Text"/>
              <a:buChar char="･"/>
            </a:pPr>
            <a:r>
              <a:rPr lang="en"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 quick JFR refresher</a:t>
            </a:r>
            <a:endParaRPr sz="15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ed Hat Text"/>
              <a:buChar char="･"/>
            </a:pPr>
            <a:r>
              <a:rPr lang="en" sz="1500">
                <a:latin typeface="Red Hat Text"/>
                <a:ea typeface="Red Hat Text"/>
                <a:cs typeface="Red Hat Text"/>
                <a:sym typeface="Red Hat Text"/>
              </a:rPr>
              <a:t>GraalVM/Native Image Intro</a:t>
            </a:r>
            <a:endParaRPr sz="15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ed Hat Text"/>
              <a:buChar char="･"/>
            </a:pPr>
            <a:r>
              <a:rPr lang="en" sz="1500">
                <a:latin typeface="Red Hat Text"/>
                <a:ea typeface="Red Hat Text"/>
                <a:cs typeface="Red Hat Text"/>
                <a:sym typeface="Red Hat Text"/>
              </a:rPr>
              <a:t>H</a:t>
            </a:r>
            <a:r>
              <a:rPr lang="en" sz="1500">
                <a:latin typeface="Red Hat Text"/>
                <a:ea typeface="Red Hat Text"/>
                <a:cs typeface="Red Hat Text"/>
                <a:sym typeface="Red Hat Text"/>
              </a:rPr>
              <a:t>ow (and why) is Native Image JFR different than OpenJDK?</a:t>
            </a:r>
            <a:endParaRPr sz="15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ed Hat Text"/>
              <a:buChar char="･"/>
            </a:pPr>
            <a:r>
              <a:rPr lang="en" sz="1500">
                <a:latin typeface="Red Hat Text"/>
                <a:ea typeface="Red Hat Text"/>
                <a:cs typeface="Red Hat Text"/>
                <a:sym typeface="Red Hat Text"/>
              </a:rPr>
              <a:t>Current state of support for JFR in GraalVM Native Image</a:t>
            </a:r>
            <a:endParaRPr sz="15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b="1" lang="en" sz="1500"/>
              <a:t>Section 2: </a:t>
            </a:r>
            <a:r>
              <a:rPr b="1" lang="en" sz="1500"/>
              <a:t>Low-level </a:t>
            </a:r>
            <a:r>
              <a:rPr b="1" lang="en" sz="1500">
                <a:solidFill>
                  <a:schemeClr val="dk1"/>
                </a:solidFill>
              </a:rPr>
              <a:t>JFR Native Image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･"/>
            </a:pPr>
            <a:r>
              <a:rPr lang="en" sz="1500"/>
              <a:t>Events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･"/>
            </a:pPr>
            <a:r>
              <a:rPr lang="en" sz="1500"/>
              <a:t>Chunk files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･"/>
            </a:pPr>
            <a:r>
              <a:rPr lang="en" sz="1500"/>
              <a:t>In-flight buffers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･"/>
            </a:pPr>
            <a:r>
              <a:rPr lang="en" sz="1500"/>
              <a:t>Constant pools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･"/>
            </a:pPr>
            <a:r>
              <a:rPr lang="en" sz="1500"/>
              <a:t>Chunk rotations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7"/>
          <p:cNvSpPr/>
          <p:nvPr/>
        </p:nvSpPr>
        <p:spPr>
          <a:xfrm>
            <a:off x="829525" y="793850"/>
            <a:ext cx="78159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7"/>
          <p:cNvSpPr txBox="1"/>
          <p:nvPr>
            <p:ph idx="1" type="subTitle"/>
          </p:nvPr>
        </p:nvSpPr>
        <p:spPr>
          <a:xfrm>
            <a:off x="335822" y="41575"/>
            <a:ext cx="5908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Chunk Rotation: Order of Operations</a:t>
            </a:r>
            <a:endParaRPr sz="2000"/>
          </a:p>
        </p:txBody>
      </p:sp>
      <p:sp>
        <p:nvSpPr>
          <p:cNvPr id="894" name="Google Shape;894;p67"/>
          <p:cNvSpPr/>
          <p:nvPr/>
        </p:nvSpPr>
        <p:spPr>
          <a:xfrm>
            <a:off x="829525" y="2793250"/>
            <a:ext cx="7815900" cy="139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7"/>
          <p:cNvSpPr/>
          <p:nvPr/>
        </p:nvSpPr>
        <p:spPr>
          <a:xfrm>
            <a:off x="3183123" y="908575"/>
            <a:ext cx="26139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Enqueue safepoint operation </a:t>
            </a:r>
            <a:endParaRPr/>
          </a:p>
        </p:txBody>
      </p:sp>
      <p:sp>
        <p:nvSpPr>
          <p:cNvPr id="896" name="Google Shape;896;p67"/>
          <p:cNvSpPr/>
          <p:nvPr/>
        </p:nvSpPr>
        <p:spPr>
          <a:xfrm rot="5400000">
            <a:off x="4177185" y="1539293"/>
            <a:ext cx="360000" cy="207000"/>
          </a:xfrm>
          <a:prstGeom prst="rightArrow">
            <a:avLst>
              <a:gd fmla="val 3678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7"/>
          <p:cNvSpPr/>
          <p:nvPr/>
        </p:nvSpPr>
        <p:spPr>
          <a:xfrm>
            <a:off x="1886025" y="1848450"/>
            <a:ext cx="5178300" cy="70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7"/>
          <p:cNvSpPr/>
          <p:nvPr/>
        </p:nvSpPr>
        <p:spPr>
          <a:xfrm>
            <a:off x="2084750" y="2121575"/>
            <a:ext cx="22101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local buffers to disk</a:t>
            </a:r>
            <a:endParaRPr/>
          </a:p>
        </p:txBody>
      </p:sp>
      <p:sp>
        <p:nvSpPr>
          <p:cNvPr id="899" name="Google Shape;899;p67"/>
          <p:cNvSpPr/>
          <p:nvPr/>
        </p:nvSpPr>
        <p:spPr>
          <a:xfrm>
            <a:off x="4464125" y="2121575"/>
            <a:ext cx="23886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global buffers to disk</a:t>
            </a:r>
            <a:endParaRPr/>
          </a:p>
        </p:txBody>
      </p:sp>
      <p:sp>
        <p:nvSpPr>
          <p:cNvPr id="900" name="Google Shape;900;p67"/>
          <p:cNvSpPr/>
          <p:nvPr/>
        </p:nvSpPr>
        <p:spPr>
          <a:xfrm>
            <a:off x="3105573" y="2890125"/>
            <a:ext cx="27690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constant pools to disk </a:t>
            </a:r>
            <a:endParaRPr/>
          </a:p>
        </p:txBody>
      </p:sp>
      <p:sp>
        <p:nvSpPr>
          <p:cNvPr id="901" name="Google Shape;901;p67"/>
          <p:cNvSpPr txBox="1"/>
          <p:nvPr/>
        </p:nvSpPr>
        <p:spPr>
          <a:xfrm>
            <a:off x="3878074" y="1788350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Safepoint</a:t>
            </a:r>
            <a:endParaRPr>
              <a:solidFill>
                <a:srgbClr val="6AA84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2" name="Google Shape;902;p67"/>
          <p:cNvSpPr txBox="1"/>
          <p:nvPr/>
        </p:nvSpPr>
        <p:spPr>
          <a:xfrm>
            <a:off x="1145781" y="942619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Epoch 1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3" name="Google Shape;903;p67"/>
          <p:cNvSpPr txBox="1"/>
          <p:nvPr/>
        </p:nvSpPr>
        <p:spPr>
          <a:xfrm>
            <a:off x="1065803" y="2974156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Epoch 2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904" name="Google Shape;90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7"/>
          <p:cNvSpPr/>
          <p:nvPr/>
        </p:nvSpPr>
        <p:spPr>
          <a:xfrm>
            <a:off x="2915250" y="3683400"/>
            <a:ext cx="33135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</a:t>
            </a:r>
            <a:r>
              <a:rPr lang="en"/>
              <a:t>old</a:t>
            </a:r>
            <a:r>
              <a:rPr lang="en"/>
              <a:t> chunk / Open </a:t>
            </a:r>
            <a:r>
              <a:rPr lang="en"/>
              <a:t>new</a:t>
            </a:r>
            <a:r>
              <a:rPr lang="en"/>
              <a:t> chunk</a:t>
            </a:r>
            <a:endParaRPr/>
          </a:p>
        </p:txBody>
      </p:sp>
      <p:sp>
        <p:nvSpPr>
          <p:cNvPr id="906" name="Google Shape;906;p67"/>
          <p:cNvSpPr/>
          <p:nvPr/>
        </p:nvSpPr>
        <p:spPr>
          <a:xfrm rot="5400000">
            <a:off x="4181685" y="2533968"/>
            <a:ext cx="360000" cy="207000"/>
          </a:xfrm>
          <a:prstGeom prst="rightArrow">
            <a:avLst>
              <a:gd fmla="val 3678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7"/>
          <p:cNvSpPr/>
          <p:nvPr/>
        </p:nvSpPr>
        <p:spPr>
          <a:xfrm rot="5400000">
            <a:off x="4227125" y="3417411"/>
            <a:ext cx="260100" cy="207000"/>
          </a:xfrm>
          <a:prstGeom prst="rightArrow">
            <a:avLst>
              <a:gd fmla="val 3678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8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Chunk Rotation: </a:t>
            </a:r>
            <a:r>
              <a:rPr lang="en" sz="2000"/>
              <a:t>Uninterruptible</a:t>
            </a:r>
            <a:endParaRPr sz="2000"/>
          </a:p>
        </p:txBody>
      </p:sp>
      <p:sp>
        <p:nvSpPr>
          <p:cNvPr id="913" name="Google Shape;913;p68"/>
          <p:cNvSpPr txBox="1"/>
          <p:nvPr>
            <p:ph idx="3" type="body"/>
          </p:nvPr>
        </p:nvSpPr>
        <p:spPr>
          <a:xfrm>
            <a:off x="838200" y="861800"/>
            <a:ext cx="5739300" cy="9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▸"/>
            </a:pPr>
            <a:r>
              <a:rPr lang="en">
                <a:solidFill>
                  <a:schemeClr val="accent1"/>
                </a:solidFill>
              </a:rPr>
              <a:t>Can safepointing for chunk rotation interrupt event emission </a:t>
            </a:r>
            <a:r>
              <a:rPr lang="en">
                <a:solidFill>
                  <a:schemeClr val="accent1"/>
                </a:solidFill>
              </a:rPr>
              <a:t>(separating event and constant data)? </a:t>
            </a:r>
            <a:endParaRPr/>
          </a:p>
        </p:txBody>
      </p:sp>
      <p:pic>
        <p:nvPicPr>
          <p:cNvPr id="914" name="Google Shape;91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25" y="4341800"/>
            <a:ext cx="5801600" cy="8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68"/>
          <p:cNvSpPr/>
          <p:nvPr/>
        </p:nvSpPr>
        <p:spPr>
          <a:xfrm>
            <a:off x="4097525" y="2661175"/>
            <a:ext cx="34965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event data to thread-local buffers</a:t>
            </a:r>
            <a:endParaRPr/>
          </a:p>
        </p:txBody>
      </p:sp>
      <p:sp>
        <p:nvSpPr>
          <p:cNvPr id="916" name="Google Shape;916;p68"/>
          <p:cNvSpPr/>
          <p:nvPr/>
        </p:nvSpPr>
        <p:spPr>
          <a:xfrm>
            <a:off x="4094575" y="3634600"/>
            <a:ext cx="33981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constant data to constant pools</a:t>
            </a:r>
            <a:endParaRPr/>
          </a:p>
        </p:txBody>
      </p:sp>
      <p:cxnSp>
        <p:nvCxnSpPr>
          <p:cNvPr id="917" name="Google Shape;917;p68"/>
          <p:cNvCxnSpPr/>
          <p:nvPr/>
        </p:nvCxnSpPr>
        <p:spPr>
          <a:xfrm flipH="1" rot="10800000">
            <a:off x="2865400" y="3344650"/>
            <a:ext cx="4953300" cy="1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18" name="Google Shape;918;p68"/>
          <p:cNvSpPr txBox="1"/>
          <p:nvPr/>
        </p:nvSpPr>
        <p:spPr>
          <a:xfrm>
            <a:off x="582375" y="2940425"/>
            <a:ext cx="165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What if a chunk rotation safepoint happens here?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19" name="Google Shape;919;p68"/>
          <p:cNvCxnSpPr/>
          <p:nvPr/>
        </p:nvCxnSpPr>
        <p:spPr>
          <a:xfrm flipH="1" rot="10800000">
            <a:off x="2238675" y="3346175"/>
            <a:ext cx="457800" cy="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68"/>
          <p:cNvSpPr/>
          <p:nvPr/>
        </p:nvSpPr>
        <p:spPr>
          <a:xfrm rot="5400000">
            <a:off x="5478725" y="3281525"/>
            <a:ext cx="406200" cy="207000"/>
          </a:xfrm>
          <a:prstGeom prst="rightArrow">
            <a:avLst>
              <a:gd fmla="val 3678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8"/>
          <p:cNvSpPr/>
          <p:nvPr/>
        </p:nvSpPr>
        <p:spPr>
          <a:xfrm rot="5400000">
            <a:off x="5529025" y="2370700"/>
            <a:ext cx="301800" cy="203100"/>
          </a:xfrm>
          <a:prstGeom prst="rightArrow">
            <a:avLst>
              <a:gd fmla="val 3678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8"/>
          <p:cNvSpPr/>
          <p:nvPr/>
        </p:nvSpPr>
        <p:spPr>
          <a:xfrm>
            <a:off x="4714325" y="1814988"/>
            <a:ext cx="19350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event emission</a:t>
            </a:r>
            <a:endParaRPr/>
          </a:p>
        </p:txBody>
      </p:sp>
      <p:sp>
        <p:nvSpPr>
          <p:cNvPr id="923" name="Google Shape;923;p68"/>
          <p:cNvSpPr txBox="1"/>
          <p:nvPr/>
        </p:nvSpPr>
        <p:spPr>
          <a:xfrm>
            <a:off x="2880975" y="3009350"/>
            <a:ext cx="971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Epoch 1</a:t>
            </a:r>
            <a:endParaRPr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4" name="Google Shape;924;p68"/>
          <p:cNvSpPr txBox="1"/>
          <p:nvPr/>
        </p:nvSpPr>
        <p:spPr>
          <a:xfrm>
            <a:off x="2880975" y="3307800"/>
            <a:ext cx="971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Epoch 2</a:t>
            </a:r>
            <a:endParaRPr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9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Substitutions </a:t>
            </a:r>
            <a:endParaRPr sz="2000"/>
          </a:p>
        </p:txBody>
      </p:sp>
      <p:sp>
        <p:nvSpPr>
          <p:cNvPr id="930" name="Google Shape;930;p69"/>
          <p:cNvSpPr txBox="1"/>
          <p:nvPr>
            <p:ph idx="3" type="body"/>
          </p:nvPr>
        </p:nvSpPr>
        <p:spPr>
          <a:xfrm>
            <a:off x="1828800" y="1014200"/>
            <a:ext cx="5739300" cy="23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OpenJDK JFR calls from java into Hotspot via JNI. We must redirect those calls to our own </a:t>
            </a:r>
            <a:r>
              <a:rPr lang="en" sz="1500">
                <a:solidFill>
                  <a:schemeClr val="accent1"/>
                </a:solidFill>
              </a:rPr>
              <a:t>underlying</a:t>
            </a:r>
            <a:r>
              <a:rPr lang="en" sz="1500">
                <a:solidFill>
                  <a:schemeClr val="accent1"/>
                </a:solidFill>
              </a:rPr>
              <a:t> implementation.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931" name="Google Shape;9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25" y="2021850"/>
            <a:ext cx="3605024" cy="300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69"/>
          <p:cNvPicPr preferRelativeResize="0"/>
          <p:nvPr/>
        </p:nvPicPr>
        <p:blipFill rotWithShape="1">
          <a:blip r:embed="rId4">
            <a:alphaModFix/>
          </a:blip>
          <a:srcRect b="0" l="0" r="1526" t="0"/>
          <a:stretch/>
        </p:blipFill>
        <p:spPr>
          <a:xfrm>
            <a:off x="4018425" y="1945638"/>
            <a:ext cx="5076676" cy="30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69"/>
          <p:cNvSpPr/>
          <p:nvPr/>
        </p:nvSpPr>
        <p:spPr>
          <a:xfrm>
            <a:off x="558675" y="3416550"/>
            <a:ext cx="3297000" cy="320700"/>
          </a:xfrm>
          <a:prstGeom prst="roundRect">
            <a:avLst>
              <a:gd fmla="val 16667" name="adj"/>
            </a:avLst>
          </a:prstGeom>
          <a:solidFill>
            <a:srgbClr val="EBEBEB">
              <a:alpha val="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4" name="Google Shape;934;p69"/>
          <p:cNvSpPr/>
          <p:nvPr/>
        </p:nvSpPr>
        <p:spPr>
          <a:xfrm>
            <a:off x="4219500" y="2439500"/>
            <a:ext cx="4810800" cy="366600"/>
          </a:xfrm>
          <a:prstGeom prst="roundRect">
            <a:avLst>
              <a:gd fmla="val 16667" name="adj"/>
            </a:avLst>
          </a:prstGeom>
          <a:solidFill>
            <a:srgbClr val="EBEBEB">
              <a:alpha val="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0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Links for Further Reading</a:t>
            </a:r>
            <a:endParaRPr sz="2000"/>
          </a:p>
        </p:txBody>
      </p:sp>
      <p:sp>
        <p:nvSpPr>
          <p:cNvPr id="940" name="Google Shape;940;p70"/>
          <p:cNvSpPr txBox="1"/>
          <p:nvPr>
            <p:ph idx="3" type="body"/>
          </p:nvPr>
        </p:nvSpPr>
        <p:spPr>
          <a:xfrm>
            <a:off x="1828800" y="1014200"/>
            <a:ext cx="5739300" cy="29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List of supported events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Article highlighting support in GraalVM for JDK20 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Native JFR walkthrough with Quarkus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Official GraalVM  JFR docs</a:t>
            </a:r>
            <a:r>
              <a:rPr lang="en" sz="1500">
                <a:solidFill>
                  <a:schemeClr val="accent1"/>
                </a:solidFill>
              </a:rPr>
              <a:t> (though a bit outdated)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Podcast: Using Native Image JFR with Quarkus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1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  <p:sp>
        <p:nvSpPr>
          <p:cNvPr id="946" name="Google Shape;946;p71"/>
          <p:cNvSpPr txBox="1"/>
          <p:nvPr>
            <p:ph idx="3" type="body"/>
          </p:nvPr>
        </p:nvSpPr>
        <p:spPr>
          <a:xfrm>
            <a:off x="1828800" y="1014200"/>
            <a:ext cx="5739300" cy="29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▸"/>
            </a:pPr>
            <a:r>
              <a:rPr lang="en" sz="1500">
                <a:solidFill>
                  <a:schemeClr val="accent1"/>
                </a:solidFill>
              </a:rPr>
              <a:t>Thank you for listening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0"/>
          <p:cNvSpPr txBox="1"/>
          <p:nvPr>
            <p:ph idx="1" type="subTitle"/>
          </p:nvPr>
        </p:nvSpPr>
        <p:spPr>
          <a:xfrm>
            <a:off x="335826" y="41575"/>
            <a:ext cx="79281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JDK Flight Recorder (</a:t>
            </a:r>
            <a:r>
              <a:rPr lang="en" sz="2000"/>
              <a:t>JFR) Refresher</a:t>
            </a:r>
            <a:endParaRPr sz="2000"/>
          </a:p>
        </p:txBody>
      </p:sp>
      <p:sp>
        <p:nvSpPr>
          <p:cNvPr id="769" name="Google Shape;769;p50"/>
          <p:cNvSpPr txBox="1"/>
          <p:nvPr>
            <p:ph idx="3" type="body"/>
          </p:nvPr>
        </p:nvSpPr>
        <p:spPr>
          <a:xfrm>
            <a:off x="1425350" y="1304250"/>
            <a:ext cx="6103800" cy="18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A monitoring/profiling tool built into the JVM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Event-based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Low overhead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Gain insight into </a:t>
            </a:r>
            <a:r>
              <a:rPr lang="en" sz="1500"/>
              <a:t>threads, monitors, CPU profiling, allocations, GC …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1"/>
          <p:cNvSpPr txBox="1"/>
          <p:nvPr>
            <p:ph idx="1" type="subTitle"/>
          </p:nvPr>
        </p:nvSpPr>
        <p:spPr>
          <a:xfrm>
            <a:off x="335823" y="41575"/>
            <a:ext cx="53040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GraalVM Native Image? </a:t>
            </a:r>
            <a:endParaRPr sz="2000"/>
          </a:p>
        </p:txBody>
      </p:sp>
      <p:sp>
        <p:nvSpPr>
          <p:cNvPr id="775" name="Google Shape;775;p51"/>
          <p:cNvSpPr txBox="1"/>
          <p:nvPr>
            <p:ph idx="3" type="body"/>
          </p:nvPr>
        </p:nvSpPr>
        <p:spPr>
          <a:xfrm>
            <a:off x="1754450" y="1304250"/>
            <a:ext cx="5486400" cy="18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Create AOT compiled binaries from Java apps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Faster start-up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Uses less resources</a:t>
            </a:r>
            <a:endParaRPr sz="1500"/>
          </a:p>
        </p:txBody>
      </p:sp>
      <p:grpSp>
        <p:nvGrpSpPr>
          <p:cNvPr id="776" name="Google Shape;776;p51"/>
          <p:cNvGrpSpPr/>
          <p:nvPr/>
        </p:nvGrpSpPr>
        <p:grpSpPr>
          <a:xfrm>
            <a:off x="5708517" y="3520504"/>
            <a:ext cx="3305700" cy="1702167"/>
            <a:chOff x="5632317" y="1189775"/>
            <a:chExt cx="3305700" cy="3483050"/>
          </a:xfrm>
        </p:grpSpPr>
        <p:sp>
          <p:nvSpPr>
            <p:cNvPr id="777" name="Google Shape;777;p5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executable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5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Execute the binary.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9" name="Google Shape;779;p51"/>
          <p:cNvGrpSpPr/>
          <p:nvPr/>
        </p:nvGrpSpPr>
        <p:grpSpPr>
          <a:xfrm>
            <a:off x="76200" y="3520609"/>
            <a:ext cx="3546900" cy="1702062"/>
            <a:chOff x="0" y="1189989"/>
            <a:chExt cx="3546900" cy="3482836"/>
          </a:xfrm>
        </p:grpSpPr>
        <p:sp>
          <p:nvSpPr>
            <p:cNvPr id="780" name="Google Shape;780;p5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javac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5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Compile your java program into bytecode.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51"/>
          <p:cNvGrpSpPr/>
          <p:nvPr/>
        </p:nvGrpSpPr>
        <p:grpSpPr>
          <a:xfrm>
            <a:off x="3020404" y="3520504"/>
            <a:ext cx="3305700" cy="1702167"/>
            <a:chOff x="2944204" y="1189775"/>
            <a:chExt cx="3305700" cy="3483050"/>
          </a:xfrm>
        </p:grpSpPr>
        <p:sp>
          <p:nvSpPr>
            <p:cNvPr id="783" name="Google Shape;783;p5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Graal native-image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5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the GraalVM native-image tool to build the binary.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85" name="Google Shape;7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70" y="2086338"/>
            <a:ext cx="3594550" cy="16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97" y="2328959"/>
            <a:ext cx="1347999" cy="11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2"/>
          <p:cNvSpPr txBox="1"/>
          <p:nvPr>
            <p:ph idx="1" type="subTitle"/>
          </p:nvPr>
        </p:nvSpPr>
        <p:spPr>
          <a:xfrm>
            <a:off x="335826" y="41575"/>
            <a:ext cx="79281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</a:t>
            </a:r>
            <a:r>
              <a:rPr lang="en" sz="2000"/>
              <a:t> is Native Image JFR different than OpenJDK?</a:t>
            </a:r>
            <a:endParaRPr sz="2000"/>
          </a:p>
        </p:txBody>
      </p:sp>
      <p:pic>
        <p:nvPicPr>
          <p:cNvPr id="792" name="Google Shape;7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75" y="822100"/>
            <a:ext cx="7367094" cy="41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3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State of JFR Support in Native Image</a:t>
            </a:r>
            <a:endParaRPr sz="2000"/>
          </a:p>
        </p:txBody>
      </p:sp>
      <p:sp>
        <p:nvSpPr>
          <p:cNvPr id="798" name="Google Shape;798;p53"/>
          <p:cNvSpPr txBox="1"/>
          <p:nvPr>
            <p:ph idx="3" type="body"/>
          </p:nvPr>
        </p:nvSpPr>
        <p:spPr>
          <a:xfrm>
            <a:off x="1828800" y="1014200"/>
            <a:ext cx="5739300" cy="29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Start/Stop recording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Events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･"/>
            </a:pPr>
            <a:r>
              <a:rPr lang="en" sz="1500">
                <a:solidFill>
                  <a:schemeClr val="dk1"/>
                </a:solidFill>
              </a:rPr>
              <a:t>Threads, monitor, allocation, GC, safepoint …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Dump snapshots to disk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Custom Event API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Stack traces (and method profiling)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Event streaming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Remote JMX connection to FlightRecorderMXBean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4"/>
          <p:cNvSpPr txBox="1"/>
          <p:nvPr>
            <p:ph idx="1" type="subTitle"/>
          </p:nvPr>
        </p:nvSpPr>
        <p:spPr>
          <a:xfrm>
            <a:off x="335821" y="41575"/>
            <a:ext cx="61794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Basic Building and Running with JFR</a:t>
            </a:r>
            <a:endParaRPr sz="2000"/>
          </a:p>
        </p:txBody>
      </p:sp>
      <p:sp>
        <p:nvSpPr>
          <p:cNvPr id="804" name="Google Shape;804;p54"/>
          <p:cNvSpPr/>
          <p:nvPr/>
        </p:nvSpPr>
        <p:spPr>
          <a:xfrm>
            <a:off x="1415700" y="1386025"/>
            <a:ext cx="6078600" cy="9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Buildtime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native-image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--enable-monitoring=jfr</a:t>
            </a:r>
            <a:r>
              <a:rPr lang="en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 JavaApplication</a:t>
            </a:r>
            <a:endParaRPr>
              <a:solidFill>
                <a:schemeClr val="dk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5" name="Google Shape;805;p54"/>
          <p:cNvSpPr/>
          <p:nvPr/>
        </p:nvSpPr>
        <p:spPr>
          <a:xfrm>
            <a:off x="1415700" y="2816975"/>
            <a:ext cx="6078600" cy="9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Runtime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./javaapplication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-XX:StartFlightRecording=filename=recording.jfr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5"/>
          <p:cNvSpPr txBox="1"/>
          <p:nvPr>
            <p:ph idx="1" type="subTitle"/>
          </p:nvPr>
        </p:nvSpPr>
        <p:spPr>
          <a:xfrm>
            <a:off x="335826" y="41575"/>
            <a:ext cx="8026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</a:t>
            </a:r>
            <a:r>
              <a:rPr lang="en" sz="2000"/>
              <a:t>Limitations</a:t>
            </a:r>
            <a:endParaRPr sz="2000"/>
          </a:p>
        </p:txBody>
      </p:sp>
      <p:sp>
        <p:nvSpPr>
          <p:cNvPr id="811" name="Google Shape;811;p55"/>
          <p:cNvSpPr txBox="1"/>
          <p:nvPr>
            <p:ph idx="3" type="body"/>
          </p:nvPr>
        </p:nvSpPr>
        <p:spPr>
          <a:xfrm>
            <a:off x="1828800" y="1014200"/>
            <a:ext cx="5725800" cy="30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Not all events are implemented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･"/>
            </a:pPr>
            <a:r>
              <a:rPr lang="en" sz="1500">
                <a:solidFill>
                  <a:schemeClr val="dk1"/>
                </a:solidFill>
              </a:rPr>
              <a:t>Events implemented through bytecode instrumentation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･"/>
            </a:pPr>
            <a:r>
              <a:rPr lang="en" sz="1500">
                <a:solidFill>
                  <a:schemeClr val="dk1"/>
                </a:solidFill>
              </a:rPr>
              <a:t>New JDK events (@</a:t>
            </a:r>
            <a:r>
              <a:rPr lang="en" sz="1500">
                <a:solidFill>
                  <a:schemeClr val="dk1"/>
                </a:solidFill>
              </a:rPr>
              <a:t>deprecated</a:t>
            </a:r>
            <a:r>
              <a:rPr lang="en" sz="1500">
                <a:solidFill>
                  <a:schemeClr val="dk1"/>
                </a:solidFill>
              </a:rPr>
              <a:t> etc.)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Event streaming doesn’t support stack traces yet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In review: Leak profiling (OldObjectSample event)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In review: Continuous allocation profiling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In progress: Native Memory Tracking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6"/>
          <p:cNvSpPr txBox="1"/>
          <p:nvPr>
            <p:ph idx="1" type="subTitle"/>
          </p:nvPr>
        </p:nvSpPr>
        <p:spPr>
          <a:xfrm>
            <a:off x="335826" y="41575"/>
            <a:ext cx="80265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Section </a:t>
            </a:r>
            <a:r>
              <a:rPr lang="en" sz="2000"/>
              <a:t>2</a:t>
            </a:r>
            <a:r>
              <a:rPr lang="en" sz="2000"/>
              <a:t>: Deep Dive Into JFR</a:t>
            </a:r>
            <a:endParaRPr sz="2000"/>
          </a:p>
        </p:txBody>
      </p:sp>
      <p:sp>
        <p:nvSpPr>
          <p:cNvPr id="817" name="Google Shape;817;p56"/>
          <p:cNvSpPr txBox="1"/>
          <p:nvPr>
            <p:ph idx="3" type="body"/>
          </p:nvPr>
        </p:nvSpPr>
        <p:spPr>
          <a:xfrm>
            <a:off x="1828800" y="1014200"/>
            <a:ext cx="5725800" cy="30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Events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Chunk files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In-flight buffers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Constant pools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en" sz="1500">
                <a:solidFill>
                  <a:schemeClr val="dk1"/>
                </a:solidFill>
              </a:rPr>
              <a:t>Chunk rotations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