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3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3599-CD99-DBA4-1FB5-43A89640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54D4C-4882-0465-4C98-C5C8F42E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416B-A2BC-A4E5-11D2-391ED2C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91C2-F445-02C0-F38F-F42C8AD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0DBF-DC3A-19D3-6F61-BB0EDCDA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78FC-DFB6-E152-7EDB-3F6F7223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6EF06-6E37-6001-BAFC-2CA54EA08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2EAA-9D6C-BDCA-A5D9-4B443E5D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FDBC-7CA4-4625-0A98-A91FC9B8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178E-42EC-062B-BDE4-69EF3FEF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1BA07-AE6A-0B47-E37A-AED0E10C5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CE4A-4B88-E6EC-DE29-F22D997F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2F1A-67DF-C4B2-2831-9F2479B6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FFD6-31BE-9B06-2D3D-8579BA81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D9AC-09DD-C421-E7F0-2294AE1C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8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F8B8-9584-4C56-53CB-D2135978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73DD-340B-C40E-208A-710F80A5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6B49-D163-EA68-E1AA-A47EBC45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67490-8DE4-7149-F4F1-CCE2881C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5E49-233C-10B0-2A83-B6C828C7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5E2-81E1-398D-5C27-2AC94BB4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AD19-A557-5920-C64B-04206475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D237-21BA-5B8F-9BEB-9D8BFEB9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2E74-C29A-5124-8C46-03C4E94B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D5AA-F5E3-CB1B-7F32-ADAFC91D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F3A-ECAF-BBB4-9770-AF49C6F2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8361-84A4-2F33-B92C-02AD3F03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7CEE-0167-0187-4D7F-B2767649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AB51-3E30-3CFE-D200-EE0B1552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7969-6FBB-0B14-C5D1-F552A728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B667-2D8A-4BF8-80CF-F78AE7FE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91A5-95B7-8D2C-98DA-B1ABB374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5DA1C-4151-FEA8-58A5-E2815A7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CBD16-46C5-BCB0-EED3-CB73408A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F192B-4393-7C19-8592-15702F6E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A570E-1E73-7E01-8C3D-0A6F02681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414BC-728D-5DCD-514C-C7B1DBC2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C46CE-6019-E5E6-3B92-23D7E689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E9913-BE2A-0225-07A0-B52BA3C2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B595-4098-5597-E440-983C4657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B831D-D7B6-F873-947D-F89AF74D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B8C10-810A-B596-2539-A7E099C3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75E14-F0BA-65ED-3E48-FDDFB694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91012-FAAB-3DD4-0AB8-FA816F20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F11FD-3CD9-DE7F-D1DD-9CAA7168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67AC-97EC-D477-0BE9-7D74B8B4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15BB-C910-ABF4-C23E-817A1B9F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179E-E328-B338-1F54-8E0DC737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53B2-67DE-7912-B617-8F702CE9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8695-CABF-23E2-928E-600CB5B0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3943-DF07-0196-B43C-7579141A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F15B-EDF8-9117-F625-E70286B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B114-F40A-D6FE-E265-AF739378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EDA94-DC68-9D91-A0EA-5C49046A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FA315-B78D-5753-92BA-A3E1A3137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EEB3E-336B-129E-FF55-268E686B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1F2E-FB6B-65AA-1CD0-6B5E85B8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67DB-6114-94B5-77FD-5E9BC1D5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AA9A6-DD43-C245-115F-53F145E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C7A2-19F1-222C-8C94-F025F0ED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0259-D8A4-A7B0-CB22-AB082ECBC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4507-7F4B-4278-893A-59784DE8709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D067-CA19-0749-3FF4-7C344813D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2178-6910-0A5B-A521-F39C658B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52AB-EB9D-4EC8-8FB8-4836A2AD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E1EF-236C-A247-6CCB-9DE2285F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 e-factura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B679-2C72-E552-1DDD-9E0E9A3F6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Kraftanlagen</a:t>
            </a:r>
            <a:r>
              <a:rPr lang="en-US" dirty="0"/>
              <a:t> expected solution</a:t>
            </a:r>
          </a:p>
        </p:txBody>
      </p:sp>
    </p:spTree>
    <p:extLst>
      <p:ext uri="{BB962C8B-B14F-4D97-AF65-F5344CB8AC3E}">
        <p14:creationId xmlns:p14="http://schemas.microsoft.com/office/powerpoint/2010/main" val="10746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erver outline">
            <a:extLst>
              <a:ext uri="{FF2B5EF4-FFF2-40B4-BE49-F238E27FC236}">
                <a16:creationId xmlns:a16="http://schemas.microsoft.com/office/drawing/2014/main" id="{3FEEB23E-3BE3-9B7D-9CDC-745602C1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647" y="1022275"/>
            <a:ext cx="913924" cy="913924"/>
          </a:xfrm>
          <a:prstGeom prst="rect">
            <a:avLst/>
          </a:prstGeom>
        </p:spPr>
      </p:pic>
      <p:pic>
        <p:nvPicPr>
          <p:cNvPr id="6" name="Graphic 5" descr="d3 tool">
            <a:extLst>
              <a:ext uri="{FF2B5EF4-FFF2-40B4-BE49-F238E27FC236}">
                <a16:creationId xmlns:a16="http://schemas.microsoft.com/office/drawing/2014/main" id="{D40C3A10-2568-A06F-F512-A01C37A36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1232" y="928988"/>
            <a:ext cx="913924" cy="913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BCE7B-0F2C-7FED-C3F4-23CD19802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38" y="4684782"/>
            <a:ext cx="3150521" cy="6829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20D9B-9901-9421-50F9-E0B83D1D041E}"/>
              </a:ext>
            </a:extLst>
          </p:cNvPr>
          <p:cNvGrpSpPr/>
          <p:nvPr/>
        </p:nvGrpSpPr>
        <p:grpSpPr>
          <a:xfrm>
            <a:off x="2073404" y="3996935"/>
            <a:ext cx="6905852" cy="808251"/>
            <a:chOff x="2139985" y="696950"/>
            <a:chExt cx="4455092" cy="808251"/>
          </a:xfrm>
        </p:grpSpPr>
        <p:sp>
          <p:nvSpPr>
            <p:cNvPr id="18" name="Arrow: Notched Right 17">
              <a:extLst>
                <a:ext uri="{FF2B5EF4-FFF2-40B4-BE49-F238E27FC236}">
                  <a16:creationId xmlns:a16="http://schemas.microsoft.com/office/drawing/2014/main" id="{A756AD4C-1188-71A0-D220-C65F28191582}"/>
                </a:ext>
              </a:extLst>
            </p:cNvPr>
            <p:cNvSpPr/>
            <p:nvPr/>
          </p:nvSpPr>
          <p:spPr>
            <a:xfrm>
              <a:off x="2139985" y="1060532"/>
              <a:ext cx="4455092" cy="444669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4C2563-5C3D-EA35-535B-7B868323CA87}"/>
                </a:ext>
              </a:extLst>
            </p:cNvPr>
            <p:cNvSpPr/>
            <p:nvPr/>
          </p:nvSpPr>
          <p:spPr>
            <a:xfrm>
              <a:off x="2143830" y="727030"/>
              <a:ext cx="944695" cy="444669"/>
            </a:xfrm>
            <a:custGeom>
              <a:avLst/>
              <a:gdLst>
                <a:gd name="connsiteX0" fmla="*/ 0 w 944695"/>
                <a:gd name="connsiteY0" fmla="*/ 0 h 444669"/>
                <a:gd name="connsiteX1" fmla="*/ 944695 w 944695"/>
                <a:gd name="connsiteY1" fmla="*/ 0 h 444669"/>
                <a:gd name="connsiteX2" fmla="*/ 944695 w 944695"/>
                <a:gd name="connsiteY2" fmla="*/ 444669 h 444669"/>
                <a:gd name="connsiteX3" fmla="*/ 0 w 944695"/>
                <a:gd name="connsiteY3" fmla="*/ 444669 h 444669"/>
                <a:gd name="connsiteX4" fmla="*/ 0 w 944695"/>
                <a:gd name="connsiteY4" fmla="*/ 0 h 44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695" h="444669">
                  <a:moveTo>
                    <a:pt x="0" y="0"/>
                  </a:moveTo>
                  <a:lnTo>
                    <a:pt x="944695" y="0"/>
                  </a:lnTo>
                  <a:lnTo>
                    <a:pt x="944695" y="444669"/>
                  </a:lnTo>
                  <a:lnTo>
                    <a:pt x="0" y="444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b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b="1" kern="1200" dirty="0">
                  <a:solidFill>
                    <a:srgbClr val="0070C0"/>
                  </a:solidFill>
                </a:rPr>
                <a:t>Initiate</a:t>
              </a:r>
              <a:endParaRPr lang="en-US" sz="900" b="1" kern="1200" dirty="0">
                <a:solidFill>
                  <a:srgbClr val="0070C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58B499-DC53-C8CC-BF6F-19C7E74B48B4}"/>
                </a:ext>
              </a:extLst>
            </p:cNvPr>
            <p:cNvSpPr/>
            <p:nvPr/>
          </p:nvSpPr>
          <p:spPr>
            <a:xfrm>
              <a:off x="2560594" y="1227283"/>
              <a:ext cx="111167" cy="11116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E3DF34-0137-4ED4-ED32-16E42CE4316C}"/>
                </a:ext>
              </a:extLst>
            </p:cNvPr>
            <p:cNvSpPr/>
            <p:nvPr/>
          </p:nvSpPr>
          <p:spPr>
            <a:xfrm>
              <a:off x="3593227" y="1227283"/>
              <a:ext cx="111167" cy="11116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3314EC3-DCD8-99F2-3D58-34E10D7A4C22}"/>
                </a:ext>
              </a:extLst>
            </p:cNvPr>
            <p:cNvSpPr/>
            <p:nvPr/>
          </p:nvSpPr>
          <p:spPr>
            <a:xfrm>
              <a:off x="4406937" y="696950"/>
              <a:ext cx="944695" cy="444669"/>
            </a:xfrm>
            <a:custGeom>
              <a:avLst/>
              <a:gdLst>
                <a:gd name="connsiteX0" fmla="*/ 0 w 944695"/>
                <a:gd name="connsiteY0" fmla="*/ 0 h 444669"/>
                <a:gd name="connsiteX1" fmla="*/ 944695 w 944695"/>
                <a:gd name="connsiteY1" fmla="*/ 0 h 444669"/>
                <a:gd name="connsiteX2" fmla="*/ 944695 w 944695"/>
                <a:gd name="connsiteY2" fmla="*/ 444669 h 444669"/>
                <a:gd name="connsiteX3" fmla="*/ 0 w 944695"/>
                <a:gd name="connsiteY3" fmla="*/ 444669 h 444669"/>
                <a:gd name="connsiteX4" fmla="*/ 0 w 944695"/>
                <a:gd name="connsiteY4" fmla="*/ 0 h 44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695" h="444669">
                  <a:moveTo>
                    <a:pt x="0" y="0"/>
                  </a:moveTo>
                  <a:lnTo>
                    <a:pt x="944695" y="0"/>
                  </a:lnTo>
                  <a:lnTo>
                    <a:pt x="944695" y="444669"/>
                  </a:lnTo>
                  <a:lnTo>
                    <a:pt x="0" y="444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71120" rIns="71120" bIns="71120" numCol="1" spcCol="1270" anchor="b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 dirty="0">
                  <a:solidFill>
                    <a:srgbClr val="0070C0"/>
                  </a:solidFill>
                </a:rPr>
                <a:t>Final approval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DCD84D0-2E4C-C64F-DDD7-C7E6695E1749}"/>
                </a:ext>
              </a:extLst>
            </p:cNvPr>
            <p:cNvSpPr/>
            <p:nvPr/>
          </p:nvSpPr>
          <p:spPr>
            <a:xfrm>
              <a:off x="4625860" y="1227283"/>
              <a:ext cx="111167" cy="11116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5CDB61-B090-A790-D104-65CDC704E76E}"/>
                </a:ext>
              </a:extLst>
            </p:cNvPr>
            <p:cNvSpPr/>
            <p:nvPr/>
          </p:nvSpPr>
          <p:spPr>
            <a:xfrm>
              <a:off x="3527508" y="778036"/>
              <a:ext cx="944695" cy="590014"/>
            </a:xfrm>
            <a:custGeom>
              <a:avLst/>
              <a:gdLst>
                <a:gd name="connsiteX0" fmla="*/ 0 w 944695"/>
                <a:gd name="connsiteY0" fmla="*/ 0 h 590014"/>
                <a:gd name="connsiteX1" fmla="*/ 944695 w 944695"/>
                <a:gd name="connsiteY1" fmla="*/ 0 h 590014"/>
                <a:gd name="connsiteX2" fmla="*/ 944695 w 944695"/>
                <a:gd name="connsiteY2" fmla="*/ 590014 h 590014"/>
                <a:gd name="connsiteX3" fmla="*/ 0 w 944695"/>
                <a:gd name="connsiteY3" fmla="*/ 590014 h 590014"/>
                <a:gd name="connsiteX4" fmla="*/ 0 w 944695"/>
                <a:gd name="connsiteY4" fmla="*/ 0 h 59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695" h="590014">
                  <a:moveTo>
                    <a:pt x="0" y="0"/>
                  </a:moveTo>
                  <a:lnTo>
                    <a:pt x="944695" y="0"/>
                  </a:lnTo>
                  <a:lnTo>
                    <a:pt x="944695" y="590014"/>
                  </a:lnTo>
                  <a:lnTo>
                    <a:pt x="0" y="59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t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rgbClr val="0070C0"/>
                  </a:solidFill>
                </a:rPr>
                <a:t>Intermediary approvals; attachments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8FF2FD-71E8-28EB-A89A-197566760692}"/>
                </a:ext>
              </a:extLst>
            </p:cNvPr>
            <p:cNvSpPr/>
            <p:nvPr/>
          </p:nvSpPr>
          <p:spPr>
            <a:xfrm>
              <a:off x="5592599" y="1227284"/>
              <a:ext cx="111167" cy="11116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4D43D6B1-73E2-02D2-3D97-25BAE846BAA1}"/>
              </a:ext>
            </a:extLst>
          </p:cNvPr>
          <p:cNvSpPr/>
          <p:nvPr/>
        </p:nvSpPr>
        <p:spPr>
          <a:xfrm rot="5400000">
            <a:off x="5667561" y="-2477154"/>
            <a:ext cx="343800" cy="7848604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SAP match accounting with supporting docs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DAF45A95-0E47-33F4-704A-7C85FB01FE43}"/>
              </a:ext>
            </a:extLst>
          </p:cNvPr>
          <p:cNvSpPr/>
          <p:nvPr/>
        </p:nvSpPr>
        <p:spPr>
          <a:xfrm flipH="1" flipV="1">
            <a:off x="6054823" y="6721619"/>
            <a:ext cx="82356" cy="45719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ADA29-A05C-1D3D-B4F1-B86838F17017}"/>
              </a:ext>
            </a:extLst>
          </p:cNvPr>
          <p:cNvSpPr/>
          <p:nvPr/>
        </p:nvSpPr>
        <p:spPr>
          <a:xfrm>
            <a:off x="8970445" y="4078872"/>
            <a:ext cx="2745686" cy="9856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70C0"/>
                </a:solidFill>
              </a:rPr>
              <a:t>Accounting processing: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- pick auto accounting scenario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- compile supporting documents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- convert to TIFF format; add bar code</a:t>
            </a:r>
            <a:endParaRPr lang="en-US" sz="1399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2A186-DCD5-15E9-01E4-9D93ACA16484}"/>
              </a:ext>
            </a:extLst>
          </p:cNvPr>
          <p:cNvSpPr/>
          <p:nvPr/>
        </p:nvSpPr>
        <p:spPr>
          <a:xfrm>
            <a:off x="1305625" y="775224"/>
            <a:ext cx="981866" cy="38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SAP Server</a:t>
            </a:r>
            <a:endParaRPr lang="en-US" sz="1399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49436-F1C4-2B01-166E-F962A839A9E3}"/>
              </a:ext>
            </a:extLst>
          </p:cNvPr>
          <p:cNvSpPr/>
          <p:nvPr/>
        </p:nvSpPr>
        <p:spPr>
          <a:xfrm>
            <a:off x="10020661" y="513427"/>
            <a:ext cx="981866" cy="38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d3 database</a:t>
            </a:r>
            <a:endParaRPr lang="en-US" sz="1399" b="1" dirty="0">
              <a:solidFill>
                <a:srgbClr val="0070C0"/>
              </a:solidFill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5EEBED8F-09A3-3E8F-A569-C90E02DF3136}"/>
              </a:ext>
            </a:extLst>
          </p:cNvPr>
          <p:cNvSpPr/>
          <p:nvPr/>
        </p:nvSpPr>
        <p:spPr>
          <a:xfrm>
            <a:off x="7339909" y="335502"/>
            <a:ext cx="1304499" cy="914634"/>
          </a:xfrm>
          <a:prstGeom prst="irregularSeal1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B050"/>
                </a:solidFill>
              </a:rPr>
              <a:t>NEW SOLUTION 2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ED5BB9-AE7F-004F-6027-732C8808DC93}"/>
              </a:ext>
            </a:extLst>
          </p:cNvPr>
          <p:cNvSpPr txBox="1">
            <a:spLocks/>
          </p:cNvSpPr>
          <p:nvPr/>
        </p:nvSpPr>
        <p:spPr>
          <a:xfrm>
            <a:off x="810176" y="43352"/>
            <a:ext cx="10772658" cy="34471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architecture 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7DAD08-E20C-32FD-62C7-7D6D927DB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741" y="5285091"/>
            <a:ext cx="2594986" cy="1490519"/>
          </a:xfrm>
          <a:prstGeom prst="rect">
            <a:avLst/>
          </a:prstGeom>
        </p:spPr>
      </p:pic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FF91165-377F-D3BA-423A-259BA11E8509}"/>
              </a:ext>
            </a:extLst>
          </p:cNvPr>
          <p:cNvSpPr/>
          <p:nvPr/>
        </p:nvSpPr>
        <p:spPr>
          <a:xfrm>
            <a:off x="1249997" y="4414177"/>
            <a:ext cx="823407" cy="391009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HOLD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B57AC800-8D8D-72DE-2A80-568298B0308C}"/>
              </a:ext>
            </a:extLst>
          </p:cNvPr>
          <p:cNvSpPr/>
          <p:nvPr/>
        </p:nvSpPr>
        <p:spPr>
          <a:xfrm>
            <a:off x="1189985" y="2950727"/>
            <a:ext cx="805784" cy="391009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B06074B-ABA8-ED70-F6B3-E109831AA00B}"/>
              </a:ext>
            </a:extLst>
          </p:cNvPr>
          <p:cNvSpPr/>
          <p:nvPr/>
        </p:nvSpPr>
        <p:spPr>
          <a:xfrm>
            <a:off x="7123300" y="4067973"/>
            <a:ext cx="1464375" cy="444669"/>
          </a:xfrm>
          <a:custGeom>
            <a:avLst/>
            <a:gdLst>
              <a:gd name="connsiteX0" fmla="*/ 0 w 944695"/>
              <a:gd name="connsiteY0" fmla="*/ 0 h 444669"/>
              <a:gd name="connsiteX1" fmla="*/ 944695 w 944695"/>
              <a:gd name="connsiteY1" fmla="*/ 0 h 444669"/>
              <a:gd name="connsiteX2" fmla="*/ 944695 w 944695"/>
              <a:gd name="connsiteY2" fmla="*/ 444669 h 444669"/>
              <a:gd name="connsiteX3" fmla="*/ 0 w 944695"/>
              <a:gd name="connsiteY3" fmla="*/ 444669 h 444669"/>
              <a:gd name="connsiteX4" fmla="*/ 0 w 944695"/>
              <a:gd name="connsiteY4" fmla="*/ 0 h 44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695" h="444669">
                <a:moveTo>
                  <a:pt x="0" y="0"/>
                </a:moveTo>
                <a:lnTo>
                  <a:pt x="944695" y="0"/>
                </a:lnTo>
                <a:lnTo>
                  <a:pt x="944695" y="444669"/>
                </a:lnTo>
                <a:lnTo>
                  <a:pt x="0" y="4446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0" tIns="71120" rIns="71120" bIns="71120" numCol="1" spcCol="1270" anchor="b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>
                <a:solidFill>
                  <a:srgbClr val="0070C0"/>
                </a:solidFill>
              </a:rPr>
              <a:t>Financial review</a:t>
            </a:r>
          </a:p>
        </p:txBody>
      </p: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19AB3061-7F89-9DFF-AFB8-F3FF95305D25}"/>
              </a:ext>
            </a:extLst>
          </p:cNvPr>
          <p:cNvSpPr/>
          <p:nvPr/>
        </p:nvSpPr>
        <p:spPr>
          <a:xfrm>
            <a:off x="3287779" y="3343969"/>
            <a:ext cx="1117073" cy="59001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01540"/>
                </a:solidFill>
              </a:rPr>
              <a:t>Supporting documents</a:t>
            </a:r>
          </a:p>
        </p:txBody>
      </p:sp>
      <p:sp>
        <p:nvSpPr>
          <p:cNvPr id="41" name="Action Button: Get Information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670C2A-BC32-91B9-2959-60BD5B4D74C5}"/>
              </a:ext>
            </a:extLst>
          </p:cNvPr>
          <p:cNvSpPr/>
          <p:nvPr/>
        </p:nvSpPr>
        <p:spPr>
          <a:xfrm>
            <a:off x="6466031" y="5596285"/>
            <a:ext cx="1139925" cy="747252"/>
          </a:xfrm>
          <a:prstGeom prst="actionButtonInformat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101540"/>
                </a:solidFill>
              </a:rPr>
              <a:t>- Contract</a:t>
            </a:r>
          </a:p>
          <a:p>
            <a:r>
              <a:rPr lang="en-US" sz="1100" b="1" dirty="0">
                <a:solidFill>
                  <a:srgbClr val="101540"/>
                </a:solidFill>
              </a:rPr>
              <a:t>- Budget</a:t>
            </a:r>
          </a:p>
          <a:p>
            <a:r>
              <a:rPr lang="en-US" sz="1100" b="1" dirty="0">
                <a:solidFill>
                  <a:srgbClr val="101540"/>
                </a:solidFill>
              </a:rPr>
              <a:t>- Provider info</a:t>
            </a:r>
          </a:p>
          <a:p>
            <a:r>
              <a:rPr lang="en-US" sz="1100" b="1" dirty="0">
                <a:solidFill>
                  <a:srgbClr val="101540"/>
                </a:solidFill>
              </a:rPr>
              <a:t>- etc.</a:t>
            </a:r>
          </a:p>
        </p:txBody>
      </p:sp>
      <p:sp>
        <p:nvSpPr>
          <p:cNvPr id="42" name="Action Button: Go Forward or Next 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E28B7A-04BE-73FE-5B75-645298040B83}"/>
              </a:ext>
            </a:extLst>
          </p:cNvPr>
          <p:cNvSpPr/>
          <p:nvPr/>
        </p:nvSpPr>
        <p:spPr>
          <a:xfrm>
            <a:off x="3445107" y="5637650"/>
            <a:ext cx="825361" cy="444669"/>
          </a:xfrm>
          <a:prstGeom prst="actionButtonForwardNex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101540"/>
                </a:solidFill>
              </a:rPr>
              <a:t>Site Manager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F57033A-03B9-EBB2-AE60-A2634D988A06}"/>
              </a:ext>
            </a:extLst>
          </p:cNvPr>
          <p:cNvSpPr/>
          <p:nvPr/>
        </p:nvSpPr>
        <p:spPr>
          <a:xfrm>
            <a:off x="5016648" y="5438969"/>
            <a:ext cx="1139926" cy="67842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b="1" dirty="0">
                <a:solidFill>
                  <a:srgbClr val="101540"/>
                </a:solidFill>
              </a:rPr>
              <a:t>Board</a:t>
            </a:r>
          </a:p>
        </p:txBody>
      </p:sp>
      <p:sp>
        <p:nvSpPr>
          <p:cNvPr id="44" name="Callout: Up Arrow 43">
            <a:extLst>
              <a:ext uri="{FF2B5EF4-FFF2-40B4-BE49-F238E27FC236}">
                <a16:creationId xmlns:a16="http://schemas.microsoft.com/office/drawing/2014/main" id="{FD3930D8-4B5D-424B-958A-5BB93CC551B1}"/>
              </a:ext>
            </a:extLst>
          </p:cNvPr>
          <p:cNvSpPr/>
          <p:nvPr/>
        </p:nvSpPr>
        <p:spPr>
          <a:xfrm>
            <a:off x="701040" y="1805498"/>
            <a:ext cx="1717040" cy="823702"/>
          </a:xfrm>
          <a:prstGeom prst="upArrowCallout">
            <a:avLst/>
          </a:prstGeom>
          <a:noFill/>
          <a:ln w="31750">
            <a:solidFill>
              <a:srgbClr val="DB6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101540"/>
                </a:solidFill>
              </a:rPr>
              <a:t>1. Apply auto-accounting scenario</a:t>
            </a:r>
          </a:p>
          <a:p>
            <a:r>
              <a:rPr lang="en-US" sz="1000" dirty="0">
                <a:solidFill>
                  <a:srgbClr val="101540"/>
                </a:solidFill>
              </a:rPr>
              <a:t>2. Import XML Invoice</a:t>
            </a:r>
          </a:p>
        </p:txBody>
      </p:sp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31643BDB-F861-073B-ED56-1B09EFF16468}"/>
              </a:ext>
            </a:extLst>
          </p:cNvPr>
          <p:cNvSpPr/>
          <p:nvPr/>
        </p:nvSpPr>
        <p:spPr>
          <a:xfrm rot="1749431">
            <a:off x="4041711" y="4602424"/>
            <a:ext cx="222200" cy="1084862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CONFIRMATIONS</a:t>
            </a:r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224AEA24-9D5F-8AC1-5610-BB71507295B7}"/>
              </a:ext>
            </a:extLst>
          </p:cNvPr>
          <p:cNvSpPr/>
          <p:nvPr/>
        </p:nvSpPr>
        <p:spPr>
          <a:xfrm rot="1619355">
            <a:off x="5650010" y="4606319"/>
            <a:ext cx="250904" cy="904182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DECISIONS</a:t>
            </a:r>
          </a:p>
        </p:txBody>
      </p: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931A06A9-CADE-C1F9-8F71-87FDC279B7DD}"/>
              </a:ext>
            </a:extLst>
          </p:cNvPr>
          <p:cNvSpPr/>
          <p:nvPr/>
        </p:nvSpPr>
        <p:spPr>
          <a:xfrm rot="1749431">
            <a:off x="7111468" y="4583335"/>
            <a:ext cx="249402" cy="1084862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54AB4042-7BDD-DFA5-6829-2829E3842265}"/>
              </a:ext>
            </a:extLst>
          </p:cNvPr>
          <p:cNvSpPr/>
          <p:nvPr/>
        </p:nvSpPr>
        <p:spPr>
          <a:xfrm rot="18960509">
            <a:off x="4018475" y="3762160"/>
            <a:ext cx="238229" cy="854281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UPLOADS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BE81AE46-CD55-9203-8DED-805F8B2547FC}"/>
              </a:ext>
            </a:extLst>
          </p:cNvPr>
          <p:cNvSpPr/>
          <p:nvPr/>
        </p:nvSpPr>
        <p:spPr>
          <a:xfrm rot="16200000">
            <a:off x="1453269" y="2686001"/>
            <a:ext cx="306290" cy="192690"/>
          </a:xfrm>
          <a:prstGeom prst="rightArrow">
            <a:avLst/>
          </a:prstGeom>
          <a:noFill/>
          <a:ln w="22225">
            <a:solidFill>
              <a:srgbClr val="049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5B34783-EB16-562D-4694-867E734AD194}"/>
              </a:ext>
            </a:extLst>
          </p:cNvPr>
          <p:cNvSpPr/>
          <p:nvPr/>
        </p:nvSpPr>
        <p:spPr>
          <a:xfrm rot="16200000">
            <a:off x="1439372" y="5022997"/>
            <a:ext cx="470457" cy="70824"/>
          </a:xfrm>
          <a:prstGeom prst="rightArrow">
            <a:avLst/>
          </a:prstGeom>
          <a:noFill/>
          <a:ln w="22225">
            <a:solidFill>
              <a:srgbClr val="049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7A05EC-DABD-3E70-E37F-9BBFC7268BF5}"/>
              </a:ext>
            </a:extLst>
          </p:cNvPr>
          <p:cNvSpPr/>
          <p:nvPr/>
        </p:nvSpPr>
        <p:spPr>
          <a:xfrm>
            <a:off x="2294344" y="2133370"/>
            <a:ext cx="1460878" cy="49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“Add-on” module by country code</a:t>
            </a:r>
            <a:endParaRPr lang="en-US" sz="1399" b="1" dirty="0">
              <a:solidFill>
                <a:srgbClr val="0070C0"/>
              </a:solidFill>
            </a:endParaRPr>
          </a:p>
        </p:txBody>
      </p:sp>
      <p:sp>
        <p:nvSpPr>
          <p:cNvPr id="139" name="Arrow: Up-Down 138">
            <a:extLst>
              <a:ext uri="{FF2B5EF4-FFF2-40B4-BE49-F238E27FC236}">
                <a16:creationId xmlns:a16="http://schemas.microsoft.com/office/drawing/2014/main" id="{71077C92-DF46-825A-4A3C-7B189F6AC5E4}"/>
              </a:ext>
            </a:extLst>
          </p:cNvPr>
          <p:cNvSpPr/>
          <p:nvPr/>
        </p:nvSpPr>
        <p:spPr>
          <a:xfrm rot="5400000">
            <a:off x="5933410" y="-964303"/>
            <a:ext cx="343801" cy="8219083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Auto-accounting scenario ID + complementary data</a:t>
            </a:r>
          </a:p>
        </p:txBody>
      </p:sp>
      <p:sp>
        <p:nvSpPr>
          <p:cNvPr id="140" name="Arrow: Up-Down 139">
            <a:extLst>
              <a:ext uri="{FF2B5EF4-FFF2-40B4-BE49-F238E27FC236}">
                <a16:creationId xmlns:a16="http://schemas.microsoft.com/office/drawing/2014/main" id="{5FE39CCA-DFD3-9900-CED6-857BB61046E9}"/>
              </a:ext>
            </a:extLst>
          </p:cNvPr>
          <p:cNvSpPr/>
          <p:nvPr/>
        </p:nvSpPr>
        <p:spPr>
          <a:xfrm>
            <a:off x="9916448" y="1742352"/>
            <a:ext cx="274031" cy="1450698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900" b="1" dirty="0">
                <a:solidFill>
                  <a:schemeClr val="tx1"/>
                </a:solidFill>
              </a:rPr>
              <a:t>TIFF Invoice &amp; docs</a:t>
            </a:r>
          </a:p>
        </p:txBody>
      </p:sp>
      <p:sp>
        <p:nvSpPr>
          <p:cNvPr id="141" name="Flowchart: Summing Junction 140">
            <a:extLst>
              <a:ext uri="{FF2B5EF4-FFF2-40B4-BE49-F238E27FC236}">
                <a16:creationId xmlns:a16="http://schemas.microsoft.com/office/drawing/2014/main" id="{01F8D9B3-8F5E-2E9C-9C0E-04628D897793}"/>
              </a:ext>
            </a:extLst>
          </p:cNvPr>
          <p:cNvSpPr/>
          <p:nvPr/>
        </p:nvSpPr>
        <p:spPr>
          <a:xfrm>
            <a:off x="9869257" y="2959221"/>
            <a:ext cx="345594" cy="343801"/>
          </a:xfrm>
          <a:prstGeom prst="flowChartSummingJunction">
            <a:avLst/>
          </a:prstGeom>
          <a:solidFill>
            <a:schemeClr val="bg1"/>
          </a:solidFill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B29225A1-7A23-FE84-9F84-5D90AC1367C7}"/>
              </a:ext>
            </a:extLst>
          </p:cNvPr>
          <p:cNvSpPr/>
          <p:nvPr/>
        </p:nvSpPr>
        <p:spPr>
          <a:xfrm rot="16200000">
            <a:off x="9684510" y="3558786"/>
            <a:ext cx="745773" cy="266164"/>
          </a:xfrm>
          <a:prstGeom prst="rightArrow">
            <a:avLst/>
          </a:prstGeom>
          <a:noFill/>
          <a:ln w="6350">
            <a:solidFill>
              <a:srgbClr val="101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C6E14F-69E8-2A75-6275-FB45E3DE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35" y="3554979"/>
            <a:ext cx="587688" cy="5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1BE135E2-66CA-158E-969B-302E3DE6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7" y="3289170"/>
            <a:ext cx="673997" cy="11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0" descr="knife switch on">
            <a:extLst>
              <a:ext uri="{FF2B5EF4-FFF2-40B4-BE49-F238E27FC236}">
                <a16:creationId xmlns:a16="http://schemas.microsoft.com/office/drawing/2014/main" id="{A6AE811C-8D65-5AC5-09EA-A5C47F43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51" y="3372079"/>
            <a:ext cx="651802" cy="108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8" grpId="0"/>
      <p:bldP spid="9" grpId="0"/>
      <p:bldP spid="28" grpId="0" animBg="1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1" grpId="0" animBg="1"/>
      <p:bldP spid="53" grpId="0" animBg="1"/>
      <p:bldP spid="134" grpId="0" animBg="1"/>
      <p:bldP spid="137" grpId="0"/>
      <p:bldP spid="139" grpId="0" animBg="1"/>
      <p:bldP spid="140" grpId="0" animBg="1"/>
      <p:bldP spid="141" grpId="0" animBg="1"/>
      <p:bldP spid="1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 e-factura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 e-factura</dc:title>
  <dc:creator>Neacsu, Liviu</dc:creator>
  <cp:lastModifiedBy>Neacsu, Liviu</cp:lastModifiedBy>
  <cp:revision>7</cp:revision>
  <dcterms:created xsi:type="dcterms:W3CDTF">2023-09-25T13:40:59Z</dcterms:created>
  <dcterms:modified xsi:type="dcterms:W3CDTF">2023-10-04T09:53:23Z</dcterms:modified>
</cp:coreProperties>
</file>