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BBF8-3AF4-4B4E-93FC-053E2A2B6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62DE9-9007-4153-B4B1-ECD826CAD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32692-7102-4C3B-96B8-0AA83D70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D316-6EBF-4BA0-A7E2-0DFA0B2DCF3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A279A-0CE0-471F-B6E2-48F5D029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6F20-E377-42B8-AC34-55AC1714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4CB-2F42-4B2B-BB73-B34831D9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6D03-4C8E-4F8B-A974-359E251B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8D56A-1790-438F-9372-6E5F4141F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1801A-0DC9-4AFC-A241-0528EECB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D316-6EBF-4BA0-A7E2-0DFA0B2DCF3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ED8D2-66AC-44F7-9408-20B97209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AB928-A25B-4F72-A749-B916651C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4CB-2F42-4B2B-BB73-B34831D9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3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6E94B-CCA1-4071-BDF1-CD5D580E9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01510-60C6-4A7B-9E2F-C53582F6C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CB818-5456-4583-9DE5-E236EAA6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D316-6EBF-4BA0-A7E2-0DFA0B2DCF3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3D2ED-ACC8-4131-8F9D-D8E0E18F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4E5D4-C6F5-4AC2-B583-33C7E220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4CB-2F42-4B2B-BB73-B34831D9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1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85F9-E359-4BA3-ACB1-550ECE98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3E316-0636-4420-87B2-7D221DB7A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D8CC7-0214-413A-AAF4-6CC550E9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D316-6EBF-4BA0-A7E2-0DFA0B2DCF3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E66AF-F5FD-424F-8111-D6497060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D619F-10BC-4553-A847-CC4D274F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4CB-2F42-4B2B-BB73-B34831D9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8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725A-5420-4ACA-8CCD-3991981C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44C09-0D4F-4097-B108-ED836740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227DF-E236-46A2-AF9E-19A2808A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D316-6EBF-4BA0-A7E2-0DFA0B2DCF3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28BB-EB2B-4F45-82D9-91F05668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30573-01ED-47B4-8AD3-8D89C426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4CB-2F42-4B2B-BB73-B34831D9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3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E17-CD14-4401-BBE7-FDAB6F2E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7CE1-2205-4DCF-B0B2-C7FBFD359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0E8EF-1FED-4259-AF61-D4FB0CB85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39F15-4104-48F4-BEA9-C55BF46C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D316-6EBF-4BA0-A7E2-0DFA0B2DCF3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74643-4C4A-4398-B391-B152531C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4C6CF-76A7-4B12-9B2F-BD2F9014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4CB-2F42-4B2B-BB73-B34831D9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5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A77C-2DC6-44B8-B461-0B916F99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175AD-4CCC-472C-9685-C193BF30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D74EC-FFE0-4B56-99E9-9EED51CD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8BA3D-E8E2-4F22-938F-7CBA91868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06C9F-F839-45BD-9099-3B8FB84D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FE389-9ECC-4A77-B6DB-9B8EF05E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D316-6EBF-4BA0-A7E2-0DFA0B2DCF3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59399-F358-4D78-B034-1D6AB33B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AFB2B-2A23-462E-A7F3-C3F59C4F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4CB-2F42-4B2B-BB73-B34831D9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6137-6AB3-452E-86E1-2320F16C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6177B-C0A6-4B2C-BD05-EA8BBC3E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D316-6EBF-4BA0-A7E2-0DFA0B2DCF3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1743-1916-4F90-ADC8-346AE9AD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3C537-2A68-456F-9662-4DF32132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4CB-2F42-4B2B-BB73-B34831D9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19802-38EB-46F3-8BB4-5C1ACC1D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D316-6EBF-4BA0-A7E2-0DFA0B2DCF3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525C7-F119-4452-942A-D382C3FD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69F48-40F0-4030-928F-E1F56078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4CB-2F42-4B2B-BB73-B34831D9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7836-640E-41BB-8E6F-CC2F7750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0B57-0A1C-4877-8B89-F4771C00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5883E-6113-446F-A3A2-A205C8346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7C03A-59AF-41FE-8A78-38D27C4F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D316-6EBF-4BA0-A7E2-0DFA0B2DCF3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3D72F-27B5-4F05-AE17-19200ED1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43CB8-0BFD-4D16-BD73-C8E0CAAD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4CB-2F42-4B2B-BB73-B34831D9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0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B6FB-B8CA-43A9-B3CE-79888F10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78F3D-5B57-48C9-AD71-BFCCC5063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F8B5-4737-4DD8-958B-6BFB421F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0160C-7CF2-4C53-98C0-518A2946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D316-6EBF-4BA0-A7E2-0DFA0B2DCF3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B25EF-4F32-483E-97FF-56C931C4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01718-B0A2-4B18-92B0-78B8611C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4CB-2F42-4B2B-BB73-B34831D9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5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80EFF-6E33-4584-901E-88670432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72F21-7901-4BC3-BED0-687E267BA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81B4E-DBB1-46C4-86E1-F94338015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ED316-6EBF-4BA0-A7E2-0DFA0B2DCF3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5C00-2DBA-4D18-AF85-EB7E37B16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41853-A6E7-408A-A852-36846B419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614CB-2F42-4B2B-BB73-B34831D9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0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687D442-3B19-4564-BE48-ABF53877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496" y="1715569"/>
            <a:ext cx="2271713" cy="1200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FEA83-B5F1-4E98-990D-603F037A4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5569"/>
            <a:ext cx="4429125" cy="1464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A48A61-7E1C-4E92-9301-93F8B261A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164" y="1715569"/>
            <a:ext cx="2271713" cy="1193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CAFEC0-3B48-4328-AB87-ABE6804D4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" y="3982034"/>
            <a:ext cx="2200275" cy="500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315057-0ADA-44AB-BAFA-87D54C3B4D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7" y="5633552"/>
            <a:ext cx="2200275" cy="500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08BFAA-58FE-46B3-9BC3-8229839939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5506" y="3786965"/>
            <a:ext cx="5379244" cy="11930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258072-A2FD-47F2-9241-2E91303524FB}"/>
              </a:ext>
            </a:extLst>
          </p:cNvPr>
          <p:cNvSpPr txBox="1"/>
          <p:nvPr/>
        </p:nvSpPr>
        <p:spPr>
          <a:xfrm>
            <a:off x="3485275" y="441197"/>
            <a:ext cx="193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- vector </a:t>
            </a:r>
            <a:r>
              <a:rPr lang="en-US" dirty="0" err="1"/>
              <a:t>propriu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977877-B184-4C41-9B78-C2C2435782E7}"/>
              </a:ext>
            </a:extLst>
          </p:cNvPr>
          <p:cNvSpPr txBox="1"/>
          <p:nvPr/>
        </p:nvSpPr>
        <p:spPr>
          <a:xfrm>
            <a:off x="3485274" y="819077"/>
            <a:ext cx="193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λ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-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proprie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A4F28D-B9CF-4E22-905A-A6493C03A8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87" y="25701"/>
            <a:ext cx="2750344" cy="119300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E7911D-A080-4D98-9B8A-8D3F2C19F5C1}"/>
              </a:ext>
            </a:extLst>
          </p:cNvPr>
          <p:cNvCxnSpPr>
            <a:cxnSpLocks/>
          </p:cNvCxnSpPr>
          <p:nvPr/>
        </p:nvCxnSpPr>
        <p:spPr>
          <a:xfrm>
            <a:off x="6152869" y="2208487"/>
            <a:ext cx="371843" cy="3693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7B3306-68EB-424B-89DB-621071C7C390}"/>
              </a:ext>
            </a:extLst>
          </p:cNvPr>
          <p:cNvCxnSpPr>
            <a:cxnSpLocks/>
          </p:cNvCxnSpPr>
          <p:nvPr/>
        </p:nvCxnSpPr>
        <p:spPr>
          <a:xfrm>
            <a:off x="8970715" y="2208487"/>
            <a:ext cx="371843" cy="369332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31D51F-7F87-4D37-AE6A-6139E8EB5914}"/>
              </a:ext>
            </a:extLst>
          </p:cNvPr>
          <p:cNvCxnSpPr>
            <a:cxnSpLocks/>
          </p:cNvCxnSpPr>
          <p:nvPr/>
        </p:nvCxnSpPr>
        <p:spPr>
          <a:xfrm>
            <a:off x="7130353" y="3041374"/>
            <a:ext cx="48173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37FDF2-7320-459F-800A-B0C3DBF2D093}"/>
              </a:ext>
            </a:extLst>
          </p:cNvPr>
          <p:cNvCxnSpPr>
            <a:cxnSpLocks/>
          </p:cNvCxnSpPr>
          <p:nvPr/>
        </p:nvCxnSpPr>
        <p:spPr>
          <a:xfrm>
            <a:off x="9919075" y="3052561"/>
            <a:ext cx="481730" cy="0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BEB42A-F44C-4BED-B284-D582572C90C0}"/>
              </a:ext>
            </a:extLst>
          </p:cNvPr>
          <p:cNvGrpSpPr/>
          <p:nvPr/>
        </p:nvGrpSpPr>
        <p:grpSpPr>
          <a:xfrm>
            <a:off x="8706639" y="1289966"/>
            <a:ext cx="387815" cy="1069483"/>
            <a:chOff x="8706639" y="1289966"/>
            <a:chExt cx="387815" cy="106948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DC259C-B3E2-49CF-B48B-4C6AB6BE482A}"/>
                </a:ext>
              </a:extLst>
            </p:cNvPr>
            <p:cNvSpPr txBox="1"/>
            <p:nvPr/>
          </p:nvSpPr>
          <p:spPr>
            <a:xfrm>
              <a:off x="8706639" y="1289966"/>
              <a:ext cx="387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λ</a:t>
              </a:r>
              <a:r>
                <a:rPr lang="en-US" dirty="0"/>
                <a:t>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C1EEFE0-6D99-40F0-BBCC-DB38F330EEA2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8900547" y="1659298"/>
              <a:ext cx="0" cy="70015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3BF128-3E2B-4EDA-86CE-D87F4C3BCF34}"/>
              </a:ext>
            </a:extLst>
          </p:cNvPr>
          <p:cNvGrpSpPr/>
          <p:nvPr/>
        </p:nvGrpSpPr>
        <p:grpSpPr>
          <a:xfrm>
            <a:off x="9823238" y="1271738"/>
            <a:ext cx="506136" cy="1069483"/>
            <a:chOff x="9823238" y="1271738"/>
            <a:chExt cx="506136" cy="10694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66131D-54B0-4B78-A4A9-C7A205DCAB49}"/>
                </a:ext>
              </a:extLst>
            </p:cNvPr>
            <p:cNvSpPr txBox="1"/>
            <p:nvPr/>
          </p:nvSpPr>
          <p:spPr>
            <a:xfrm>
              <a:off x="9823238" y="1271738"/>
              <a:ext cx="506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S1’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A16EBE1-A963-41DA-91C8-AEB314E3EE1C}"/>
                </a:ext>
              </a:extLst>
            </p:cNvPr>
            <p:cNvCxnSpPr>
              <a:cxnSpLocks/>
            </p:cNvCxnSpPr>
            <p:nvPr/>
          </p:nvCxnSpPr>
          <p:spPr>
            <a:xfrm>
              <a:off x="10036793" y="1641070"/>
              <a:ext cx="0" cy="70015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CE9CE5C4-F75B-440D-9A74-D945CC8DF7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5506" y="5421308"/>
            <a:ext cx="5107781" cy="119300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F0B8290-0CD8-4C73-875B-78ACC74F35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1675" y="2166815"/>
            <a:ext cx="590550" cy="5619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ABB4AC5-168D-4169-8252-BBBDEFD816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02556" y="3574940"/>
            <a:ext cx="1047750" cy="1047750"/>
          </a:xfrm>
          <a:prstGeom prst="rect">
            <a:avLst/>
          </a:prstGeom>
          <a:effectLst>
            <a:outerShdw blurRad="190500" dist="50800" dir="5400000" algn="ctr" rotWithShape="0">
              <a:srgbClr val="00B0F0"/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7BA0812-DA4D-4574-A8D7-1C6B2CCF41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59940" y="3574940"/>
            <a:ext cx="1533525" cy="1047750"/>
          </a:xfrm>
          <a:prstGeom prst="rect">
            <a:avLst/>
          </a:prstGeom>
          <a:effectLst>
            <a:outerShdw blurRad="190500" dist="50800" dir="5400000" algn="ctr" rotWithShape="0">
              <a:srgbClr val="00B0F0"/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3E68793-A467-41B8-A08A-AE8CC6FA32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12202" y="4622690"/>
            <a:ext cx="1895475" cy="1047750"/>
          </a:xfrm>
          <a:prstGeom prst="rect">
            <a:avLst/>
          </a:prstGeom>
          <a:effectLst>
            <a:outerShdw blurRad="190500" dist="50800" dir="5400000" algn="ctr" rotWithShape="0">
              <a:srgbClr val="00B0F0"/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19282E-D967-47B9-A5D8-CC7F53A97346}"/>
              </a:ext>
            </a:extLst>
          </p:cNvPr>
          <p:cNvSpPr txBox="1"/>
          <p:nvPr/>
        </p:nvSpPr>
        <p:spPr>
          <a:xfrm>
            <a:off x="8422106" y="6017811"/>
            <a:ext cx="3755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Compresie?	</a:t>
            </a:r>
            <a:r>
              <a:rPr lang="en-US" dirty="0"/>
              <a:t>Num</a:t>
            </a:r>
            <a:r>
              <a:rPr lang="ro-RO" dirty="0"/>
              <a:t>ă</a:t>
            </a:r>
            <a:r>
              <a:rPr lang="en-US" dirty="0"/>
              <a:t>r de </a:t>
            </a:r>
            <a:r>
              <a:rPr lang="en-US" dirty="0" err="1"/>
              <a:t>valori</a:t>
            </a:r>
            <a:r>
              <a:rPr lang="en-US" dirty="0"/>
              <a:t>?</a:t>
            </a:r>
            <a:endParaRPr lang="ro-RO" dirty="0"/>
          </a:p>
          <a:p>
            <a:r>
              <a:rPr lang="ro-RO" dirty="0"/>
              <a:t>		Spațiu memorie?</a:t>
            </a:r>
          </a:p>
          <a:p>
            <a:r>
              <a:rPr lang="ro-RO" dirty="0"/>
              <a:t>		Dimensiune fișier?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2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E27C54-84B0-4B7F-854A-22180C6218BD}"/>
              </a:ext>
            </a:extLst>
          </p:cNvPr>
          <p:cNvGrpSpPr/>
          <p:nvPr/>
        </p:nvGrpSpPr>
        <p:grpSpPr>
          <a:xfrm>
            <a:off x="84824" y="-11844"/>
            <a:ext cx="3122644" cy="1323439"/>
            <a:chOff x="84824" y="-11844"/>
            <a:chExt cx="3122644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C1C89E-2C5D-44D4-8EAD-B58BD5F0AC15}"/>
                </a:ext>
              </a:extLst>
            </p:cNvPr>
            <p:cNvSpPr txBox="1"/>
            <p:nvPr/>
          </p:nvSpPr>
          <p:spPr>
            <a:xfrm>
              <a:off x="84824" y="393895"/>
              <a:ext cx="21019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I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m * n  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</a:t>
              </a:r>
              <a:endPara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909CB1-DCEF-49FB-8C10-C764BA22A044}"/>
                </a:ext>
              </a:extLst>
            </p:cNvPr>
            <p:cNvSpPr txBox="1"/>
            <p:nvPr/>
          </p:nvSpPr>
          <p:spPr>
            <a:xfrm>
              <a:off x="1717681" y="-11844"/>
              <a:ext cx="14897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λ</a:t>
              </a:r>
              <a:r>
                <a:rPr lang="en-US" sz="2000" dirty="0"/>
                <a:t>r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dirty="0"/>
                <a:t> k</a:t>
              </a:r>
            </a:p>
            <a:p>
              <a:r>
                <a:rPr lang="en-US" sz="2000" dirty="0"/>
                <a:t>S1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dirty="0"/>
                <a:t> k * m</a:t>
              </a:r>
            </a:p>
            <a:p>
              <a:r>
                <a:rPr lang="en-US" sz="2000" dirty="0"/>
                <a:t>g 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dirty="0"/>
                <a:t> k * n</a:t>
              </a:r>
            </a:p>
            <a:p>
              <a:r>
                <a:rPr lang="en-US" sz="2000" dirty="0"/>
                <a:t>k &lt;&lt; m (%)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4AC2661-0C85-48D6-8468-73291951DD62}"/>
              </a:ext>
            </a:extLst>
          </p:cNvPr>
          <p:cNvGrpSpPr/>
          <p:nvPr/>
        </p:nvGrpSpPr>
        <p:grpSpPr>
          <a:xfrm>
            <a:off x="84824" y="1349989"/>
            <a:ext cx="9753882" cy="1323439"/>
            <a:chOff x="84824" y="1349989"/>
            <a:chExt cx="9753882" cy="13234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3C7AD9-AEE0-4CB0-B628-CC0014DFC0CB}"/>
                </a:ext>
              </a:extLst>
            </p:cNvPr>
            <p:cNvSpPr txBox="1"/>
            <p:nvPr/>
          </p:nvSpPr>
          <p:spPr>
            <a:xfrm>
              <a:off x="84824" y="1829186"/>
              <a:ext cx="41699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I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50 * 50 = </a:t>
              </a:r>
              <a:r>
                <a:rPr lang="en-US" sz="2000" b="1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2500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		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</a:t>
              </a:r>
              <a:endPara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789BAB-6A63-4883-9F36-15B4DD7284A4}"/>
                </a:ext>
              </a:extLst>
            </p:cNvPr>
            <p:cNvSpPr txBox="1"/>
            <p:nvPr/>
          </p:nvSpPr>
          <p:spPr>
            <a:xfrm>
              <a:off x="4455225" y="1349989"/>
              <a:ext cx="235131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λ</a:t>
              </a:r>
              <a:r>
                <a:rPr lang="en-US" sz="2000" dirty="0"/>
                <a:t>r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dirty="0"/>
                <a:t> 12 </a:t>
              </a:r>
            </a:p>
            <a:p>
              <a:r>
                <a:rPr lang="en-US" sz="2000" dirty="0"/>
                <a:t>S1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dirty="0"/>
                <a:t> 12 * 50 = 600</a:t>
              </a:r>
            </a:p>
            <a:p>
              <a:r>
                <a:rPr lang="en-US" sz="2000" dirty="0"/>
                <a:t>g 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dirty="0"/>
                <a:t> 12 * 50 = 600 </a:t>
              </a:r>
            </a:p>
            <a:p>
              <a:r>
                <a:rPr lang="en-US" sz="2000" dirty="0"/>
                <a:t>k=12 (</a:t>
              </a:r>
              <a:r>
                <a:rPr lang="en-US" sz="2000" dirty="0">
                  <a:solidFill>
                    <a:srgbClr val="FF0000"/>
                  </a:solidFill>
                </a:rPr>
                <a:t>25%</a:t>
              </a:r>
              <a:r>
                <a:rPr lang="en-US" sz="2000" dirty="0"/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5015A8-3535-4286-9FFF-0E71F08DD0B2}"/>
                </a:ext>
              </a:extLst>
            </p:cNvPr>
            <p:cNvSpPr txBox="1"/>
            <p:nvPr/>
          </p:nvSpPr>
          <p:spPr>
            <a:xfrm>
              <a:off x="7736774" y="1811654"/>
              <a:ext cx="21019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= </a:t>
              </a:r>
              <a:r>
                <a:rPr lang="ro-RO" sz="2000" b="0" i="0" u="none" strike="noStrike" baseline="0" dirty="0">
                  <a:solidFill>
                    <a:srgbClr val="00FF00"/>
                  </a:solidFill>
                  <a:latin typeface="Calibri" panose="020F0502020204030204" pitchFamily="34" charset="0"/>
                </a:rPr>
                <a:t>1212</a:t>
              </a:r>
              <a:endParaRPr lang="en-US" sz="2000" b="0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D234BE-10C2-4D38-8D85-19842DF54023}"/>
              </a:ext>
            </a:extLst>
          </p:cNvPr>
          <p:cNvGrpSpPr/>
          <p:nvPr/>
        </p:nvGrpSpPr>
        <p:grpSpPr>
          <a:xfrm>
            <a:off x="84824" y="2761592"/>
            <a:ext cx="9753882" cy="1323439"/>
            <a:chOff x="84824" y="2761592"/>
            <a:chExt cx="9753882" cy="13234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50F22F-8298-4EB6-B5AF-D140F8067B6A}"/>
                </a:ext>
              </a:extLst>
            </p:cNvPr>
            <p:cNvSpPr txBox="1"/>
            <p:nvPr/>
          </p:nvSpPr>
          <p:spPr>
            <a:xfrm>
              <a:off x="84824" y="3240789"/>
              <a:ext cx="4169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I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1900 * 1200 = </a:t>
              </a:r>
              <a:r>
                <a:rPr lang="en-US" sz="2000" b="1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2.280.000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	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</a:t>
              </a:r>
              <a:endPara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9D5376-F099-4D8E-BE76-5783BDE7809C}"/>
                </a:ext>
              </a:extLst>
            </p:cNvPr>
            <p:cNvSpPr txBox="1"/>
            <p:nvPr/>
          </p:nvSpPr>
          <p:spPr>
            <a:xfrm>
              <a:off x="4455225" y="2761592"/>
              <a:ext cx="32815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λ</a:t>
              </a:r>
              <a:r>
                <a:rPr lang="en-US" sz="2000" dirty="0"/>
                <a:t>r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dirty="0"/>
                <a:t> 475 </a:t>
              </a:r>
            </a:p>
            <a:p>
              <a:r>
                <a:rPr lang="en-US" sz="2000" dirty="0"/>
                <a:t>S1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dirty="0"/>
                <a:t> 475 * 1900 = 902.500</a:t>
              </a:r>
            </a:p>
            <a:p>
              <a:r>
                <a:rPr lang="en-US" sz="2000" dirty="0"/>
                <a:t>g 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dirty="0"/>
                <a:t> 475 * 1200 = 570.000 </a:t>
              </a:r>
            </a:p>
            <a:p>
              <a:r>
                <a:rPr lang="en-US" sz="2000" dirty="0"/>
                <a:t>k=475 (</a:t>
              </a:r>
              <a:r>
                <a:rPr lang="en-US" sz="2000" dirty="0">
                  <a:solidFill>
                    <a:srgbClr val="FF0000"/>
                  </a:solidFill>
                </a:rPr>
                <a:t>25%</a:t>
              </a:r>
              <a:r>
                <a:rPr lang="en-US" sz="2000" dirty="0"/>
                <a:t>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D39E16-DF7D-47BB-B182-959DFE8D55F3}"/>
                </a:ext>
              </a:extLst>
            </p:cNvPr>
            <p:cNvSpPr txBox="1"/>
            <p:nvPr/>
          </p:nvSpPr>
          <p:spPr>
            <a:xfrm>
              <a:off x="7736774" y="3223257"/>
              <a:ext cx="21019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= </a:t>
              </a:r>
              <a:r>
                <a:rPr lang="en-US" sz="2000" b="0" i="0" u="none" strike="noStrike" baseline="0" dirty="0">
                  <a:solidFill>
                    <a:srgbClr val="00FF00"/>
                  </a:solidFill>
                  <a:latin typeface="Calibri" panose="020F0502020204030204" pitchFamily="34" charset="0"/>
                </a:rPr>
                <a:t>1.</a:t>
              </a:r>
              <a:r>
                <a:rPr lang="ro-RO" sz="2000" b="0" i="0" u="none" strike="noStrike" baseline="0" dirty="0">
                  <a:solidFill>
                    <a:srgbClr val="00FF00"/>
                  </a:solidFill>
                  <a:latin typeface="Calibri" panose="020F0502020204030204" pitchFamily="34" charset="0"/>
                </a:rPr>
                <a:t>472</a:t>
              </a:r>
              <a:r>
                <a:rPr lang="en-US" sz="2000" b="0" i="0" u="none" strike="noStrike" baseline="0" dirty="0">
                  <a:solidFill>
                    <a:srgbClr val="00FF00"/>
                  </a:solidFill>
                  <a:latin typeface="Calibri" panose="020F0502020204030204" pitchFamily="34" charset="0"/>
                </a:rPr>
                <a:t>.</a:t>
              </a:r>
              <a:r>
                <a:rPr lang="ro-RO" sz="2000" b="0" i="0" u="none" strike="noStrike" baseline="0" dirty="0">
                  <a:solidFill>
                    <a:srgbClr val="00FF00"/>
                  </a:solidFill>
                  <a:latin typeface="Calibri" panose="020F0502020204030204" pitchFamily="34" charset="0"/>
                </a:rPr>
                <a:t>97</a:t>
              </a:r>
              <a:r>
                <a:rPr lang="en-US" sz="2000" b="0" i="0" u="none" strike="noStrike" baseline="0" dirty="0">
                  <a:solidFill>
                    <a:srgbClr val="00FF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14D0463-8E52-47E8-9551-5BFFB2C0F9FA}"/>
              </a:ext>
            </a:extLst>
          </p:cNvPr>
          <p:cNvGrpSpPr/>
          <p:nvPr/>
        </p:nvGrpSpPr>
        <p:grpSpPr>
          <a:xfrm>
            <a:off x="4056834" y="26550"/>
            <a:ext cx="8135166" cy="1323439"/>
            <a:chOff x="4056834" y="26550"/>
            <a:chExt cx="8135166" cy="132343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721673-29B8-44B8-A736-F0EB9D014BA4}"/>
                </a:ext>
              </a:extLst>
            </p:cNvPr>
            <p:cNvSpPr txBox="1"/>
            <p:nvPr/>
          </p:nvSpPr>
          <p:spPr>
            <a:xfrm>
              <a:off x="4056834" y="488215"/>
              <a:ext cx="3281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I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50 * 50 = </a:t>
              </a:r>
              <a:r>
                <a:rPr lang="en-US" sz="2000" b="1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2500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	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</a:t>
              </a:r>
              <a:endPara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72BE3A-B3E1-40A9-9544-F38A9406D238}"/>
                </a:ext>
              </a:extLst>
            </p:cNvPr>
            <p:cNvSpPr txBox="1"/>
            <p:nvPr/>
          </p:nvSpPr>
          <p:spPr>
            <a:xfrm>
              <a:off x="7338383" y="26550"/>
              <a:ext cx="235131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λ</a:t>
              </a:r>
              <a:r>
                <a:rPr lang="en-US" sz="2000" dirty="0"/>
                <a:t>r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dirty="0"/>
                <a:t> 25</a:t>
              </a:r>
            </a:p>
            <a:p>
              <a:r>
                <a:rPr lang="en-US" sz="2000" dirty="0"/>
                <a:t>S1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dirty="0"/>
                <a:t> 25 * 50 = 1250</a:t>
              </a:r>
            </a:p>
            <a:p>
              <a:r>
                <a:rPr lang="en-US" sz="2000" dirty="0"/>
                <a:t>g 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dirty="0"/>
                <a:t> 25 * 50 = 1250 </a:t>
              </a:r>
            </a:p>
            <a:p>
              <a:r>
                <a:rPr lang="en-US" sz="2000" dirty="0"/>
                <a:t>k=25 (</a:t>
              </a:r>
              <a:r>
                <a:rPr lang="en-US" sz="2000" dirty="0">
                  <a:solidFill>
                    <a:srgbClr val="FF0000"/>
                  </a:solidFill>
                </a:rPr>
                <a:t>50%</a:t>
              </a:r>
              <a:r>
                <a:rPr lang="en-US" sz="2000" dirty="0"/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19ABA2-20D2-431D-B46E-9F3581203E68}"/>
                </a:ext>
              </a:extLst>
            </p:cNvPr>
            <p:cNvSpPr txBox="1"/>
            <p:nvPr/>
          </p:nvSpPr>
          <p:spPr>
            <a:xfrm>
              <a:off x="10090068" y="488215"/>
              <a:ext cx="21019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= </a:t>
              </a:r>
              <a:r>
                <a:rPr lang="ro-RO" sz="2000" b="0" i="0" u="none" strike="noStrike" baseline="0" dirty="0">
                  <a:solidFill>
                    <a:srgbClr val="FF0000"/>
                  </a:solidFill>
                  <a:latin typeface="Calibri" panose="020F0502020204030204" pitchFamily="34" charset="0"/>
                </a:rPr>
                <a:t>25</a:t>
              </a:r>
              <a:r>
                <a:rPr lang="en-US" sz="2000" b="0" i="0" u="none" strike="noStrike" baseline="0" dirty="0">
                  <a:solidFill>
                    <a:srgbClr val="FF0000"/>
                  </a:solidFill>
                  <a:latin typeface="Calibri" panose="020F0502020204030204" pitchFamily="34" charset="0"/>
                </a:rPr>
                <a:t>25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DCBFED-B09E-4A40-9CF5-352D96D48421}"/>
              </a:ext>
            </a:extLst>
          </p:cNvPr>
          <p:cNvGrpSpPr/>
          <p:nvPr/>
        </p:nvGrpSpPr>
        <p:grpSpPr>
          <a:xfrm>
            <a:off x="84824" y="4173195"/>
            <a:ext cx="9753882" cy="1323439"/>
            <a:chOff x="84824" y="4173195"/>
            <a:chExt cx="9753882" cy="13234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A90362-04CC-4BEF-B0B5-49F72CF27041}"/>
                </a:ext>
              </a:extLst>
            </p:cNvPr>
            <p:cNvSpPr txBox="1"/>
            <p:nvPr/>
          </p:nvSpPr>
          <p:spPr>
            <a:xfrm>
              <a:off x="84824" y="4652392"/>
              <a:ext cx="4169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I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1900 * 1200 = </a:t>
              </a:r>
              <a:r>
                <a:rPr lang="en-US" sz="2000" b="1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2.280.000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	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</a:t>
              </a:r>
              <a:endPara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EBDCF9-3313-46E1-99CA-20E8181A18DD}"/>
                </a:ext>
              </a:extLst>
            </p:cNvPr>
            <p:cNvSpPr txBox="1"/>
            <p:nvPr/>
          </p:nvSpPr>
          <p:spPr>
            <a:xfrm>
              <a:off x="4455225" y="4173195"/>
              <a:ext cx="32815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λ</a:t>
              </a:r>
              <a:r>
                <a:rPr lang="en-US" sz="2000" dirty="0"/>
                <a:t>r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dirty="0"/>
                <a:t> 380 </a:t>
              </a:r>
            </a:p>
            <a:p>
              <a:r>
                <a:rPr lang="en-US" sz="2000" dirty="0"/>
                <a:t>S1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dirty="0"/>
                <a:t> 380 * 1900 = 722.000</a:t>
              </a:r>
            </a:p>
            <a:p>
              <a:r>
                <a:rPr lang="en-US" sz="2000" dirty="0"/>
                <a:t>g 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dirty="0"/>
                <a:t> 380 * 1200 = 456.000 </a:t>
              </a:r>
            </a:p>
            <a:p>
              <a:r>
                <a:rPr lang="en-US" sz="2000" dirty="0"/>
                <a:t>k=380 (</a:t>
              </a:r>
              <a:r>
                <a:rPr lang="en-US" sz="2000" dirty="0">
                  <a:solidFill>
                    <a:srgbClr val="FF0000"/>
                  </a:solidFill>
                </a:rPr>
                <a:t>20%</a:t>
              </a:r>
              <a:r>
                <a:rPr lang="en-US" sz="2000" dirty="0"/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191183-6229-46AB-81E8-32965463B3C8}"/>
                </a:ext>
              </a:extLst>
            </p:cNvPr>
            <p:cNvSpPr txBox="1"/>
            <p:nvPr/>
          </p:nvSpPr>
          <p:spPr>
            <a:xfrm>
              <a:off x="7736774" y="4634860"/>
              <a:ext cx="21019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= </a:t>
              </a:r>
              <a:r>
                <a:rPr lang="en-US" sz="2000" b="0" i="0" u="none" strike="noStrike" baseline="0" dirty="0">
                  <a:solidFill>
                    <a:srgbClr val="00FF00"/>
                  </a:solidFill>
                  <a:latin typeface="Calibri" panose="020F0502020204030204" pitchFamily="34" charset="0"/>
                </a:rPr>
                <a:t>1.</a:t>
              </a:r>
              <a:r>
                <a:rPr lang="ro-RO" sz="2000" b="0" i="0" u="none" strike="noStrike" baseline="0" dirty="0">
                  <a:solidFill>
                    <a:srgbClr val="00FF00"/>
                  </a:solidFill>
                  <a:latin typeface="Calibri" panose="020F0502020204030204" pitchFamily="34" charset="0"/>
                </a:rPr>
                <a:t>178</a:t>
              </a:r>
              <a:r>
                <a:rPr lang="en-US" sz="2000" b="0" i="0" u="none" strike="noStrike" baseline="0" dirty="0">
                  <a:solidFill>
                    <a:srgbClr val="00FF00"/>
                  </a:solidFill>
                  <a:latin typeface="Calibri" panose="020F0502020204030204" pitchFamily="34" charset="0"/>
                </a:rPr>
                <a:t>.</a:t>
              </a:r>
              <a:r>
                <a:rPr lang="ro-RO" sz="2000" b="0" i="0" u="none" strike="noStrike" baseline="0" dirty="0">
                  <a:solidFill>
                    <a:srgbClr val="00FF00"/>
                  </a:solidFill>
                  <a:latin typeface="Calibri" panose="020F0502020204030204" pitchFamily="34" charset="0"/>
                </a:rPr>
                <a:t>38</a:t>
              </a:r>
              <a:r>
                <a:rPr lang="en-US" sz="2000" b="0" i="0" u="none" strike="noStrike" baseline="0" dirty="0">
                  <a:solidFill>
                    <a:srgbClr val="00FF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6FEEF9-3AEC-48D1-9B59-289F6E522595}"/>
              </a:ext>
            </a:extLst>
          </p:cNvPr>
          <p:cNvGrpSpPr/>
          <p:nvPr/>
        </p:nvGrpSpPr>
        <p:grpSpPr>
          <a:xfrm>
            <a:off x="84824" y="5584798"/>
            <a:ext cx="9753882" cy="1323439"/>
            <a:chOff x="84824" y="5584798"/>
            <a:chExt cx="9753882" cy="13234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14458C-6A34-4D19-AAD7-3A98B16919DB}"/>
                </a:ext>
              </a:extLst>
            </p:cNvPr>
            <p:cNvSpPr txBox="1"/>
            <p:nvPr/>
          </p:nvSpPr>
          <p:spPr>
            <a:xfrm>
              <a:off x="84824" y="6063995"/>
              <a:ext cx="4169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I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1900 * 1200 = </a:t>
              </a:r>
              <a:r>
                <a:rPr lang="en-US" sz="2000" b="1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2.280.000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	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</a:t>
              </a:r>
              <a:endPara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241880-DCBD-41FD-A111-436DB7DD3A4D}"/>
                </a:ext>
              </a:extLst>
            </p:cNvPr>
            <p:cNvSpPr txBox="1"/>
            <p:nvPr/>
          </p:nvSpPr>
          <p:spPr>
            <a:xfrm>
              <a:off x="4455225" y="5584798"/>
              <a:ext cx="32815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λ</a:t>
              </a:r>
              <a:r>
                <a:rPr lang="en-US" sz="2000" dirty="0"/>
                <a:t>r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dirty="0"/>
                <a:t> 95 </a:t>
              </a:r>
            </a:p>
            <a:p>
              <a:r>
                <a:rPr lang="en-US" sz="2000" dirty="0"/>
                <a:t>S1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dirty="0"/>
                <a:t> 95 * 1900 = 180.500</a:t>
              </a:r>
            </a:p>
            <a:p>
              <a:r>
                <a:rPr lang="en-US" sz="2000" dirty="0"/>
                <a:t>g 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dirty="0"/>
                <a:t> 95 * 1200 = 114.000 </a:t>
              </a:r>
            </a:p>
            <a:p>
              <a:r>
                <a:rPr lang="en-US" sz="2000" dirty="0"/>
                <a:t>k=95 (</a:t>
              </a:r>
              <a:r>
                <a:rPr lang="en-US" sz="2000" dirty="0">
                  <a:solidFill>
                    <a:srgbClr val="FF0000"/>
                  </a:solidFill>
                </a:rPr>
                <a:t>5%</a:t>
              </a:r>
              <a:r>
                <a:rPr lang="en-US" sz="2000" dirty="0"/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9AB5D2-1E4A-40B3-AB3B-45B6044A0597}"/>
                </a:ext>
              </a:extLst>
            </p:cNvPr>
            <p:cNvSpPr txBox="1"/>
            <p:nvPr/>
          </p:nvSpPr>
          <p:spPr>
            <a:xfrm>
              <a:off x="7736774" y="6046463"/>
              <a:ext cx="21019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</a:t>
              </a:r>
              <a:r>
                <a:rPr lang="en-US" sz="20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= </a:t>
              </a:r>
              <a:r>
                <a:rPr lang="ro-RO" sz="2000" b="0" i="0" u="none" strike="noStrike" baseline="0" dirty="0">
                  <a:solidFill>
                    <a:srgbClr val="00FF00"/>
                  </a:solidFill>
                  <a:latin typeface="Calibri" panose="020F0502020204030204" pitchFamily="34" charset="0"/>
                </a:rPr>
                <a:t>294</a:t>
              </a:r>
              <a:r>
                <a:rPr lang="en-US" sz="2000" b="0" i="0" u="none" strike="noStrike" baseline="0" dirty="0">
                  <a:solidFill>
                    <a:srgbClr val="00FF00"/>
                  </a:solidFill>
                  <a:latin typeface="Calibri" panose="020F0502020204030204" pitchFamily="34" charset="0"/>
                </a:rPr>
                <a:t>.5</a:t>
              </a:r>
              <a:r>
                <a:rPr lang="ro-RO" sz="2000" b="0" i="0" u="none" strike="noStrike" baseline="0" dirty="0">
                  <a:solidFill>
                    <a:srgbClr val="00FF00"/>
                  </a:solidFill>
                  <a:latin typeface="Calibri" panose="020F0502020204030204" pitchFamily="34" charset="0"/>
                </a:rPr>
                <a:t>9</a:t>
              </a:r>
              <a:r>
                <a:rPr lang="en-US" sz="2000" b="0" i="0" u="none" strike="noStrike" baseline="0" dirty="0">
                  <a:solidFill>
                    <a:srgbClr val="00FF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107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253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</dc:creator>
  <cp:lastModifiedBy>X</cp:lastModifiedBy>
  <cp:revision>19</cp:revision>
  <dcterms:created xsi:type="dcterms:W3CDTF">2020-10-08T10:38:12Z</dcterms:created>
  <dcterms:modified xsi:type="dcterms:W3CDTF">2020-10-09T12:20:13Z</dcterms:modified>
</cp:coreProperties>
</file>