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2" r:id="rId6"/>
    <p:sldId id="260" r:id="rId7"/>
    <p:sldId id="274" r:id="rId8"/>
    <p:sldId id="269" r:id="rId9"/>
    <p:sldId id="275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71" r:id="rId18"/>
    <p:sldId id="273" r:id="rId19"/>
    <p:sldId id="270" r:id="rId20"/>
    <p:sldId id="272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B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770" autoAdjust="0"/>
  </p:normalViewPr>
  <p:slideViewPr>
    <p:cSldViewPr snapToGrid="0">
      <p:cViewPr varScale="1">
        <p:scale>
          <a:sx n="64" d="100"/>
          <a:sy n="64" d="100"/>
        </p:scale>
        <p:origin x="9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14431-4034-4258-ACE7-EF23488CCCB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C72E0-DB34-4350-B5B0-08B89F2BD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57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C72E0-DB34-4350-B5B0-08B89F2BDE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8680-846B-43F2-9D55-B4613DC5B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A93FE-392A-4191-B1B9-49FDAC85F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EAA8-EEEF-400D-BF3D-AA3C281B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069A-03B6-4AEC-836C-4EB0129235DF}" type="datetime1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DBA47-66A2-49DF-B857-4C3B4B00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8C97A-E579-4C88-8543-868F01AC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72B-2E7B-4E64-8303-B61E0736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3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E8D3-4BDB-4424-9EAA-F73FD5E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AA445-D635-46F5-8F9F-FA2CE26DB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02740-F0B0-4298-A0C3-3B8CC3D1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D7EA-A328-4DFC-80D3-576DD5A88EDA}" type="datetime1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077A6-A6DA-4BD7-98A8-AC8323D4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FE8F5-C4DE-4474-9810-9F956A08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72B-2E7B-4E64-8303-B61E0736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6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0A2DC-E579-4320-8E52-A225C9C65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C2217-963F-4B3B-96DB-C46D1C80C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66571-911F-4937-9D4F-0C8E1E9D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4AB9-5FDC-443F-8F0E-6ED0B9017707}" type="datetime1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E0DE3-9D24-4CD4-AC1F-67549C0E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AD090-51C0-47FD-8E73-8E29F0E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72B-2E7B-4E64-8303-B61E0736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5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C4A7-EAD4-4073-83DC-79F53EF8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6E04F-8139-400C-8738-E151F7B83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0F021-6FEF-467D-AE03-AEC57260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0B0-D39A-45F7-A90C-B9E4407E0FFD}" type="datetime1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F5AD2-52E8-415E-936B-6A064C56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C23B8-7AC9-46B8-BD36-4D4D35D3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72B-2E7B-4E64-8303-B61E0736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1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0B35-DA99-421D-AEA1-AE3DB8C1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43C08-4E9C-4579-AFEC-D7929DB65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805B-2E18-4384-84C6-A349AE26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C232-D334-4B0D-8984-EF81C6F0FE4E}" type="datetime1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2528A-D0F8-4F74-A216-4F1A4D37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86A62-7E29-46C6-9D14-C0025C37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72B-2E7B-4E64-8303-B61E0736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7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7C7B-5C08-467D-8CA3-F1E6C11D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546C-6064-43E2-AEFC-74E03C870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4C450-EAAC-42EF-8536-F4EF0A723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DE4E5-AD0B-40F7-89B5-C5C15F59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5BC6-D11A-4534-BEDB-CA21CAB3C335}" type="datetime1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16B20-82DC-461E-935C-8E18CCC1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09722-8AB2-4898-8F54-577F1E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72B-2E7B-4E64-8303-B61E0736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4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0C3E-65D0-4DD8-8CFF-B686BBA7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71C8B-0A7A-4DCD-8E5B-0B77A038F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858F9-E04C-4236-B9A1-1999F4ABD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B9746-4F79-465E-B748-0A5693798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3597C-1500-4222-B09D-F30D81064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90AF1-C3EF-4013-AC0B-E032DA59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934D-EC63-40F2-9FAF-781673DE5769}" type="datetime1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A2238-4654-4687-8ECB-69960CA9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668AD-17C7-42A4-8DBF-44314DD7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72B-2E7B-4E64-8303-B61E0736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4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1391-188A-4D06-BAC9-2A926114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3799E-0A15-4CF2-94C3-393BE204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FCBE-5DB6-4DD9-BF58-E09A6780DB00}" type="datetime1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4E80C-A796-4F9D-B347-9BE7D6F7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D9702-4DC8-4CFE-BAB0-03AF2261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72B-2E7B-4E64-8303-B61E0736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5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59CC6-DF71-4A7C-86A5-8E6F9F9A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F628-61C9-4193-A439-82EABA43E7F5}" type="datetime1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97D98-B603-45F1-AD5F-7DBA4AA0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92039-78F5-4754-BA31-D9935ECC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72B-2E7B-4E64-8303-B61E0736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8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32DA-A8BF-444B-94CE-E6FF1615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CC1C7-2960-4516-99F0-16508B89D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82A8C-911D-4F9B-98EB-E0BDABD10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15A63-A726-4EF5-9EF1-2B036809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698-C3B5-4591-9F7E-ACDF86664141}" type="datetime1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7A2F5-5974-4C74-BA5C-DD60E187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603D6-8258-4E31-8010-C110DCFD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72B-2E7B-4E64-8303-B61E0736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1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B26B-5DFD-4090-B30A-171A22D2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C2901-58F2-444D-8CE5-C38E61F4A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4DDA5-3419-4ACA-8E6F-CF5A523E2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2748A-972A-4DA6-93DD-93BB9ADD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CDF9-6F1C-4DEE-864D-1D329DEA36A1}" type="datetime1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850F8-3E04-43B6-8258-0A123256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758C8-F7B5-43F7-BCBC-379FF75F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72B-2E7B-4E64-8303-B61E0736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4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2EB45-42FB-457A-B178-D599BF397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2AC05-5F56-44B6-A972-5883DF0ED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24D6E-A3AB-47BF-9263-9F8D0F1B8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45F9B-2F84-433B-8DB7-DBC86FA93CDA}" type="datetime1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4CE59-B650-4842-8B11-ED8D26C9D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83E08-FCB1-4491-AA0D-CDB5EB218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A372B-2E7B-4E64-8303-B61E0736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F01B1CE-D56D-408F-8B61-E28D0F1B0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169"/>
            <a:ext cx="2505055" cy="2505055"/>
          </a:xfrm>
          <a:prstGeom prst="rect">
            <a:avLst/>
          </a:prstGeom>
        </p:spPr>
      </p:pic>
      <p:pic>
        <p:nvPicPr>
          <p:cNvPr id="17" name="Picture 16" descr="A close up of a map&#10;&#10;Description generated with high confidence">
            <a:extLst>
              <a:ext uri="{FF2B5EF4-FFF2-40B4-BE49-F238E27FC236}">
                <a16:creationId xmlns:a16="http://schemas.microsoft.com/office/drawing/2014/main" id="{8DEEEB27-E49A-41A3-A2DF-FF5D70649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430" y="0"/>
            <a:ext cx="4252570" cy="249635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83809CC-8DC4-45F1-BC54-00A05ACEC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5084" y="367288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By </a:t>
            </a:r>
          </a:p>
          <a:p>
            <a:pPr lvl="2" algn="l"/>
            <a:r>
              <a:rPr lang="en-US" sz="2400" dirty="0"/>
              <a:t>         Kienka Kio : Data Scientist @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id="{CACA65EB-A1E3-405E-A6C8-BE92C719B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151" y="4188109"/>
            <a:ext cx="4638856" cy="117577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06293D-A207-4D8B-8762-AD6E1D5B1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4115" y="2303584"/>
            <a:ext cx="9237179" cy="1125416"/>
          </a:xfr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en-US" dirty="0"/>
              <a:t>Holistic View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Science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500D7-FF05-4701-83F2-48261065933D}"/>
              </a:ext>
            </a:extLst>
          </p:cNvPr>
          <p:cNvSpPr txBox="1"/>
          <p:nvPr/>
        </p:nvSpPr>
        <p:spPr>
          <a:xfrm>
            <a:off x="1" y="6305126"/>
            <a:ext cx="2787162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</a:t>
            </a:r>
            <a:r>
              <a:rPr lang="en-US" sz="2000" dirty="0" err="1">
                <a:solidFill>
                  <a:schemeClr val="bg1"/>
                </a:solidFill>
              </a:rPr>
              <a:t>RoPython</a:t>
            </a:r>
            <a:r>
              <a:rPr lang="en-US" sz="2000" dirty="0">
                <a:solidFill>
                  <a:schemeClr val="bg1"/>
                </a:solidFill>
              </a:rPr>
              <a:t> Timisoara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2CE81D-571D-413D-A685-6850F3630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5179"/>
            <a:ext cx="460003" cy="46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84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5CD9-3F5D-4AE5-B7A9-2172F84C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82259-D58B-4EC0-AED2-F116439DD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Why</a:t>
            </a:r>
            <a:r>
              <a:rPr lang="en-US" b="1" dirty="0"/>
              <a:t> 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Reason why DS is used w.r.t projects.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FF0000"/>
                </a:solidFill>
              </a:rPr>
              <a:t>How</a:t>
            </a:r>
            <a:r>
              <a:rPr lang="en-US" dirty="0"/>
              <a:t> :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libraries/packages to use on a small scale fashion or as a data science first step in python.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>
                <a:solidFill>
                  <a:srgbClr val="FF0000"/>
                </a:solidFill>
              </a:rPr>
              <a:t>What 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project or task you are working on.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Applications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Recommendation system	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Computer Vision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 Mining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Prediction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Real time Visualization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 basket Analysis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Fraud detection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Speech recognition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traffic time series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B03A8121-0382-448F-9AAA-8E1D516474E1}"/>
              </a:ext>
            </a:extLst>
          </p:cNvPr>
          <p:cNvSpPr/>
          <p:nvPr/>
        </p:nvSpPr>
        <p:spPr>
          <a:xfrm rot="5400000">
            <a:off x="1183857" y="2074063"/>
            <a:ext cx="419449" cy="47817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93A7C23E-74C8-492B-A0AB-8375B484E24E}"/>
              </a:ext>
            </a:extLst>
          </p:cNvPr>
          <p:cNvSpPr/>
          <p:nvPr/>
        </p:nvSpPr>
        <p:spPr>
          <a:xfrm rot="5400000">
            <a:off x="2119056" y="2847015"/>
            <a:ext cx="419449" cy="47817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26789A43-E231-4A2A-8200-23062C6B2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676" y="57831"/>
            <a:ext cx="3484692" cy="2045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87E775-5EA7-456F-876B-F0C8E8096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676" y="864503"/>
            <a:ext cx="798271" cy="7982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E8E8FB-6C45-427F-A17B-AE1EDCE050F8}"/>
              </a:ext>
            </a:extLst>
          </p:cNvPr>
          <p:cNvSpPr txBox="1"/>
          <p:nvPr/>
        </p:nvSpPr>
        <p:spPr>
          <a:xfrm>
            <a:off x="1" y="6359399"/>
            <a:ext cx="2787162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</a:t>
            </a:r>
            <a:r>
              <a:rPr lang="en-US" sz="2000" dirty="0" err="1">
                <a:solidFill>
                  <a:schemeClr val="bg1"/>
                </a:solidFill>
              </a:rPr>
              <a:t>RoPython</a:t>
            </a:r>
            <a:r>
              <a:rPr lang="en-US" sz="2000" dirty="0">
                <a:solidFill>
                  <a:schemeClr val="bg1"/>
                </a:solidFill>
              </a:rPr>
              <a:t> Timisoara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F688FF-86F9-4E61-A07A-EAA422397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452"/>
            <a:ext cx="460003" cy="460003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F5FE7E1-0BF0-4237-B034-D786FEFB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72B-2E7B-4E64-8303-B61E073646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6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0826518-FF66-4843-AE2A-27352124D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411" y="2645005"/>
            <a:ext cx="6155589" cy="3373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E2902E-DE66-413C-9DAE-DE5A2CCA6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922"/>
            <a:ext cx="10515600" cy="1325563"/>
          </a:xfrm>
        </p:spPr>
        <p:txBody>
          <a:bodyPr/>
          <a:lstStyle/>
          <a:p>
            <a:r>
              <a:rPr lang="en-US" dirty="0"/>
              <a:t>App: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BA3B-6E97-41C8-8067-559B11AEF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751286" cy="435133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: Predicting customers behavior based on content or/and collaborative techniques.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 : </a:t>
            </a:r>
            <a:r>
              <a:rPr lang="en-US" dirty="0">
                <a:solidFill>
                  <a:schemeClr val="accent1"/>
                </a:solidFill>
              </a:rPr>
              <a:t>Python packages – Crab, </a:t>
            </a:r>
            <a:r>
              <a:rPr lang="en-US" dirty="0" err="1">
                <a:solidFill>
                  <a:schemeClr val="accent1"/>
                </a:solidFill>
              </a:rPr>
              <a:t>pysuggest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mrec</a:t>
            </a:r>
            <a:r>
              <a:rPr lang="en-US" dirty="0">
                <a:solidFill>
                  <a:schemeClr val="accent1"/>
                </a:solidFill>
              </a:rPr>
              <a:t>, python-</a:t>
            </a:r>
            <a:r>
              <a:rPr lang="en-US" dirty="0" err="1">
                <a:solidFill>
                  <a:schemeClr val="accent1"/>
                </a:solidFill>
              </a:rPr>
              <a:t>recsys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: Building ecommerce or online marketing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DA547-899C-49EA-A550-C464E511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72B-2E7B-4E64-8303-B61E073646E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793BEC8E-2FDC-4DFB-AE40-D64C61955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676" y="57831"/>
            <a:ext cx="3484692" cy="2045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E7FEFD-30E7-4A5B-8A45-0CD74F3A2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676" y="864503"/>
            <a:ext cx="798271" cy="7982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7C77B3-9CAC-4C8A-9A4A-A2A468B62CFA}"/>
              </a:ext>
            </a:extLst>
          </p:cNvPr>
          <p:cNvSpPr txBox="1"/>
          <p:nvPr/>
        </p:nvSpPr>
        <p:spPr>
          <a:xfrm>
            <a:off x="1" y="6359399"/>
            <a:ext cx="2787162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</a:t>
            </a:r>
            <a:r>
              <a:rPr lang="en-US" sz="2000" dirty="0" err="1">
                <a:solidFill>
                  <a:schemeClr val="bg1"/>
                </a:solidFill>
              </a:rPr>
              <a:t>RoPython</a:t>
            </a:r>
            <a:r>
              <a:rPr lang="en-US" sz="2000" dirty="0">
                <a:solidFill>
                  <a:schemeClr val="bg1"/>
                </a:solidFill>
              </a:rPr>
              <a:t> Timisoara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BD0339-B0AA-4818-BDA7-355F46E23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452"/>
            <a:ext cx="460003" cy="460003"/>
          </a:xfrm>
          <a:prstGeom prst="rect">
            <a:avLst/>
          </a:prstGeom>
        </p:spPr>
      </p:pic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FA1E29B6-9097-4B7F-BAD5-3FE23A657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3542"/>
            <a:ext cx="3484692" cy="2045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58AA7B-C032-4F77-85EB-8F6433A92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850214"/>
            <a:ext cx="798271" cy="79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D570F95-AC68-4BC3-A0F0-0FDEC54EE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829" y="2815771"/>
            <a:ext cx="5254171" cy="3142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3952BA-A612-42E4-9F2B-4CC3698D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App: 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0B1CA-AAC0-41FE-81F9-5FEF9D5C9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9029"/>
            <a:ext cx="7246257" cy="3607934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Why: Object recognition, image classification, real time object detection.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How: </a:t>
            </a:r>
            <a:r>
              <a:rPr lang="en-US" dirty="0" err="1">
                <a:solidFill>
                  <a:schemeClr val="accent1"/>
                </a:solidFill>
              </a:rPr>
              <a:t>Opencv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simpleCV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matplotlib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tensorflow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keras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scikit</a:t>
            </a:r>
            <a:r>
              <a:rPr lang="en-US" dirty="0">
                <a:solidFill>
                  <a:schemeClr val="accent1"/>
                </a:solidFill>
              </a:rPr>
              <a:t> learn, PIL </a:t>
            </a:r>
            <a:r>
              <a:rPr lang="en-US" dirty="0"/>
              <a:t>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: Security systems i.e. airport, homes, offices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DBFD2-A7BD-49B5-8BC0-C0E5E4B3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72B-2E7B-4E64-8303-B61E073646EF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334BE9A9-F85E-44FC-8A25-C2745DC5F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3542"/>
            <a:ext cx="3484692" cy="2045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2896DC-5258-420B-A6C7-D0F812A0F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850214"/>
            <a:ext cx="798271" cy="7982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03C437-8DE2-4740-B629-F3FB9B335BC9}"/>
              </a:ext>
            </a:extLst>
          </p:cNvPr>
          <p:cNvSpPr txBox="1"/>
          <p:nvPr/>
        </p:nvSpPr>
        <p:spPr>
          <a:xfrm>
            <a:off x="1" y="6359399"/>
            <a:ext cx="2787162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</a:t>
            </a:r>
            <a:r>
              <a:rPr lang="en-US" sz="2000" dirty="0" err="1">
                <a:solidFill>
                  <a:schemeClr val="bg1"/>
                </a:solidFill>
              </a:rPr>
              <a:t>RoPython</a:t>
            </a:r>
            <a:r>
              <a:rPr lang="en-US" sz="2000" dirty="0">
                <a:solidFill>
                  <a:schemeClr val="bg1"/>
                </a:solidFill>
              </a:rPr>
              <a:t> Timisoara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195659-73A3-4C61-956D-67E97BA5D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452"/>
            <a:ext cx="460003" cy="46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83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2FEC70-4AC6-4648-AB99-B84072327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2033814"/>
            <a:ext cx="6667500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89ACF4-7CA5-4379-9D11-B22B807B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App: Text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3E9B4-CCE9-4608-8AC7-541486C89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8714" cy="435133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Why: summarization, text classification, spam detection, entity recognition, sentiment analysis, POS tagging.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How: </a:t>
            </a:r>
            <a:r>
              <a:rPr lang="en-US" dirty="0" err="1">
                <a:solidFill>
                  <a:schemeClr val="accent1"/>
                </a:solidFill>
              </a:rPr>
              <a:t>nltk</a:t>
            </a:r>
            <a:r>
              <a:rPr lang="en-US" dirty="0">
                <a:solidFill>
                  <a:schemeClr val="accent1"/>
                </a:solidFill>
              </a:rPr>
              <a:t>, spacy, genism, </a:t>
            </a:r>
            <a:r>
              <a:rPr lang="en-US" dirty="0" err="1">
                <a:solidFill>
                  <a:schemeClr val="accent1"/>
                </a:solidFill>
              </a:rPr>
              <a:t>textblob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coreNLP</a:t>
            </a:r>
            <a:r>
              <a:rPr lang="en-US" dirty="0">
                <a:solidFill>
                  <a:schemeClr val="accent1"/>
                </a:solidFill>
              </a:rPr>
              <a:t>, scikit-learn,h2o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What: Product ranking system i.e. movies, apps.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8B4DE-4D4E-4199-9A03-326A99F4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72B-2E7B-4E64-8303-B61E073646EF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F425D5-E31E-44C6-98F7-5512F366E2BF}"/>
              </a:ext>
            </a:extLst>
          </p:cNvPr>
          <p:cNvSpPr txBox="1"/>
          <p:nvPr/>
        </p:nvSpPr>
        <p:spPr>
          <a:xfrm>
            <a:off x="1" y="6359399"/>
            <a:ext cx="2787162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</a:t>
            </a:r>
            <a:r>
              <a:rPr lang="en-US" sz="2000" dirty="0" err="1">
                <a:solidFill>
                  <a:schemeClr val="bg1"/>
                </a:solidFill>
              </a:rPr>
              <a:t>RoPython</a:t>
            </a:r>
            <a:r>
              <a:rPr lang="en-US" sz="2000" dirty="0">
                <a:solidFill>
                  <a:schemeClr val="bg1"/>
                </a:solidFill>
              </a:rPr>
              <a:t> Timisoara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C8D99-E622-4E72-AC9F-2D3C62023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452"/>
            <a:ext cx="460003" cy="460003"/>
          </a:xfrm>
          <a:prstGeom prst="rect">
            <a:avLst/>
          </a:prstGeom>
        </p:spPr>
      </p:pic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E149F18F-911D-49BA-8CA1-5DFBA72F8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3542"/>
            <a:ext cx="3484692" cy="2045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837B0C-70B6-42FC-BB00-E250E7D2D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850214"/>
            <a:ext cx="798271" cy="79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1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A7DBD63-6682-4FCB-BBF6-D4596F1A5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508" y="2369474"/>
            <a:ext cx="6374183" cy="3588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3E28CA-8A5F-4B48-A9FD-3F1A9875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App: Real time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C7C13-F455-4558-A6BE-3BBD987E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5343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Why: Communication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How: </a:t>
            </a:r>
            <a:r>
              <a:rPr lang="en-US" dirty="0" err="1">
                <a:solidFill>
                  <a:schemeClr val="accent1"/>
                </a:solidFill>
              </a:rPr>
              <a:t>matplotlib</a:t>
            </a:r>
            <a:r>
              <a:rPr lang="en-US" dirty="0">
                <a:solidFill>
                  <a:schemeClr val="accent1"/>
                </a:solidFill>
              </a:rPr>
              <a:t>, seaborn, </a:t>
            </a:r>
            <a:r>
              <a:rPr lang="en-US" dirty="0" err="1">
                <a:solidFill>
                  <a:schemeClr val="accent1"/>
                </a:solidFill>
              </a:rPr>
              <a:t>pyplot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D3(</a:t>
            </a:r>
            <a:r>
              <a:rPr lang="en-US" dirty="0" err="1">
                <a:solidFill>
                  <a:srgbClr val="FF0000"/>
                </a:solidFill>
              </a:rPr>
              <a:t>js</a:t>
            </a:r>
            <a:r>
              <a:rPr lang="en-US" dirty="0">
                <a:solidFill>
                  <a:srgbClr val="FF0000"/>
                </a:solidFill>
              </a:rPr>
              <a:t>).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: All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43B79-B48B-469D-8E80-D9473B91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72B-2E7B-4E64-8303-B61E073646EF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03A11-BA28-49F8-8441-E50B386222C7}"/>
              </a:ext>
            </a:extLst>
          </p:cNvPr>
          <p:cNvSpPr txBox="1"/>
          <p:nvPr/>
        </p:nvSpPr>
        <p:spPr>
          <a:xfrm>
            <a:off x="1" y="6359399"/>
            <a:ext cx="2787162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</a:t>
            </a:r>
            <a:r>
              <a:rPr lang="en-US" sz="2000" dirty="0" err="1">
                <a:solidFill>
                  <a:schemeClr val="bg1"/>
                </a:solidFill>
              </a:rPr>
              <a:t>RoPython</a:t>
            </a:r>
            <a:r>
              <a:rPr lang="en-US" sz="2000" dirty="0">
                <a:solidFill>
                  <a:schemeClr val="bg1"/>
                </a:solidFill>
              </a:rPr>
              <a:t> Timisoara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BD8704-5858-452D-A95B-3C62E252D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452"/>
            <a:ext cx="460003" cy="460003"/>
          </a:xfrm>
          <a:prstGeom prst="rect">
            <a:avLst/>
          </a:prstGeom>
        </p:spPr>
      </p:pic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665991B5-5719-4050-8CBF-3CD1930BE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3542"/>
            <a:ext cx="3484692" cy="2045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D86ED0-177A-4E3F-83B1-8E0ADE91E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850214"/>
            <a:ext cx="798271" cy="79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59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5CD3-C492-4D6B-B415-EF34E4A6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App: Market Basket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36F7F-392D-4FA3-A8A8-A228E086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1629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What: Predicting customers buying behaviors based on frequent patterns.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 : </a:t>
            </a:r>
            <a:r>
              <a:rPr lang="en-US" dirty="0" err="1">
                <a:solidFill>
                  <a:schemeClr val="accent1"/>
                </a:solidFill>
              </a:rPr>
              <a:t>mlxtend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What: Super market systems i.e. Walmart,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kaufland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Auchan,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profi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??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5EFBD-76FB-4D44-86CD-0E241DAF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72B-2E7B-4E64-8303-B61E073646EF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D96FD-EA6B-47F6-B1B9-02EC4A4BC2B4}"/>
              </a:ext>
            </a:extLst>
          </p:cNvPr>
          <p:cNvSpPr txBox="1"/>
          <p:nvPr/>
        </p:nvSpPr>
        <p:spPr>
          <a:xfrm>
            <a:off x="1" y="6359399"/>
            <a:ext cx="2787162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</a:t>
            </a:r>
            <a:r>
              <a:rPr lang="en-US" sz="2000" dirty="0" err="1">
                <a:solidFill>
                  <a:schemeClr val="bg1"/>
                </a:solidFill>
              </a:rPr>
              <a:t>RoPython</a:t>
            </a:r>
            <a:r>
              <a:rPr lang="en-US" sz="2000" dirty="0">
                <a:solidFill>
                  <a:schemeClr val="bg1"/>
                </a:solidFill>
              </a:rPr>
              <a:t> Timisoara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769D4-F8F5-48B9-A712-DEE87AD0F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452"/>
            <a:ext cx="460003" cy="460003"/>
          </a:xfrm>
          <a:prstGeom prst="rect">
            <a:avLst/>
          </a:prstGeom>
        </p:spPr>
      </p:pic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B747178A-B75E-4DC0-8DCD-B4F597F44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3542"/>
            <a:ext cx="3484692" cy="2045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2A7348-5D79-409E-A35C-1AAC6A4D0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850214"/>
            <a:ext cx="798271" cy="7982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584D60-95B6-4F09-A2EE-81C7528B8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829" y="2224072"/>
            <a:ext cx="4923971" cy="36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03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CA85D935-694B-4E40-B4EE-80B16E659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3542"/>
            <a:ext cx="3484692" cy="2045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A05627-2355-4D0F-A549-FBB240B04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850214"/>
            <a:ext cx="798271" cy="7982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0C2851-A3B7-464C-900A-75411ECF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App: Stock Market Prediction/</a:t>
            </a:r>
            <a:br>
              <a:rPr lang="en-US" dirty="0"/>
            </a:br>
            <a:r>
              <a:rPr lang="en-US" dirty="0"/>
              <a:t>Credit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2479-7AB3-4CA9-860E-0B86AB854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6143" cy="435133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: Making the best of decisions when buying stocks or bonds. Credit worthiness of an individual.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 : </a:t>
            </a:r>
            <a:r>
              <a:rPr lang="en-US" dirty="0">
                <a:solidFill>
                  <a:schemeClr val="accent1"/>
                </a:solidFill>
              </a:rPr>
              <a:t>scikit-learn,h2o, </a:t>
            </a:r>
            <a:r>
              <a:rPr lang="en-US" dirty="0" err="1">
                <a:solidFill>
                  <a:schemeClr val="accent1"/>
                </a:solidFill>
              </a:rPr>
              <a:t>scipy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statsmodel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What: Portfolio optimization, Bank Loaning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D2367-E872-4B68-B25D-B04A409B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72B-2E7B-4E64-8303-B61E073646EF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3A509-F732-4663-B0FC-1CB301A41EF5}"/>
              </a:ext>
            </a:extLst>
          </p:cNvPr>
          <p:cNvSpPr txBox="1"/>
          <p:nvPr/>
        </p:nvSpPr>
        <p:spPr>
          <a:xfrm>
            <a:off x="1" y="6359399"/>
            <a:ext cx="2787162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</a:t>
            </a:r>
            <a:r>
              <a:rPr lang="en-US" sz="2000" dirty="0" err="1">
                <a:solidFill>
                  <a:schemeClr val="bg1"/>
                </a:solidFill>
              </a:rPr>
              <a:t>RoPython</a:t>
            </a:r>
            <a:r>
              <a:rPr lang="en-US" sz="2000" dirty="0">
                <a:solidFill>
                  <a:schemeClr val="bg1"/>
                </a:solidFill>
              </a:rPr>
              <a:t> Timisoara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B047CB-C2FD-48B4-8F76-743CEC394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452"/>
            <a:ext cx="460003" cy="460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5F10A6-6D9F-4962-B3EF-A8B6A5D5C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58" y="2012271"/>
            <a:ext cx="3179314" cy="20802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477F3A-7AED-45E7-985A-7819942E7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501" y="4182263"/>
            <a:ext cx="4784468" cy="20843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34C30E-966D-4213-8464-D18F3522BD43}"/>
              </a:ext>
            </a:extLst>
          </p:cNvPr>
          <p:cNvSpPr txBox="1"/>
          <p:nvPr/>
        </p:nvSpPr>
        <p:spPr>
          <a:xfrm>
            <a:off x="1" y="6356350"/>
            <a:ext cx="2787162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</a:t>
            </a:r>
            <a:r>
              <a:rPr lang="en-US" sz="2000" dirty="0" err="1">
                <a:solidFill>
                  <a:schemeClr val="bg1"/>
                </a:solidFill>
              </a:rPr>
              <a:t>RoPython</a:t>
            </a:r>
            <a:r>
              <a:rPr lang="en-US" sz="2000" dirty="0">
                <a:solidFill>
                  <a:schemeClr val="bg1"/>
                </a:solidFill>
              </a:rPr>
              <a:t> Timisoara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FDCD6F-CD5F-4C62-8DD2-20C260D5D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6403"/>
            <a:ext cx="460003" cy="46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91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CA4B9B9D-E5AD-418C-BC3C-92063A6B1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216" y="42423"/>
            <a:ext cx="3484692" cy="2045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CA021C-DF37-43FB-BCD7-8481798A1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347" y="2410718"/>
            <a:ext cx="4978400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CCC41A-0CEF-4022-A3AE-AE44B4A7F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690557"/>
            <a:ext cx="798271" cy="7982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BE738B-0D88-4F98-BFC3-A26E29FB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App: Fraud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E889-A326-4A92-8788-E7B364300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1"/>
            <a:ext cx="6143368" cy="43481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Why: Anomaly Detection, Automated Testing and Novelty knowledge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How: </a:t>
            </a:r>
            <a:r>
              <a:rPr lang="en-US" dirty="0" err="1">
                <a:solidFill>
                  <a:schemeClr val="accent1"/>
                </a:solidFill>
              </a:rPr>
              <a:t>scikit</a:t>
            </a:r>
            <a:r>
              <a:rPr lang="en-US" dirty="0">
                <a:solidFill>
                  <a:schemeClr val="accent1"/>
                </a:solidFill>
              </a:rPr>
              <a:t>-learn,  </a:t>
            </a:r>
            <a:r>
              <a:rPr lang="en-US" dirty="0" err="1">
                <a:solidFill>
                  <a:schemeClr val="accent1"/>
                </a:solidFill>
              </a:rPr>
              <a:t>scipy</a:t>
            </a:r>
            <a:r>
              <a:rPr lang="en-US" dirty="0">
                <a:solidFill>
                  <a:schemeClr val="accent1"/>
                </a:solidFill>
              </a:rPr>
              <a:t>,  </a:t>
            </a:r>
            <a:r>
              <a:rPr lang="en-US" dirty="0" err="1">
                <a:solidFill>
                  <a:schemeClr val="accent1"/>
                </a:solidFill>
              </a:rPr>
              <a:t>statsmodel</a:t>
            </a:r>
            <a:r>
              <a:rPr lang="en-US" dirty="0">
                <a:solidFill>
                  <a:schemeClr val="accent1"/>
                </a:solidFill>
              </a:rPr>
              <a:t>,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What: Banking Systems (online 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paypoints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45514-8166-4172-B298-8ADC5782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72B-2E7B-4E64-8303-B61E073646EF}" type="slidenum">
              <a:rPr lang="en-US" smtClean="0"/>
              <a:t>17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9D6EA-40D0-4CCA-80B1-A60178E7FC9A}"/>
              </a:ext>
            </a:extLst>
          </p:cNvPr>
          <p:cNvSpPr txBox="1"/>
          <p:nvPr/>
        </p:nvSpPr>
        <p:spPr>
          <a:xfrm>
            <a:off x="1" y="6356350"/>
            <a:ext cx="2787162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</a:t>
            </a:r>
            <a:r>
              <a:rPr lang="en-US" sz="2000" dirty="0" err="1">
                <a:solidFill>
                  <a:schemeClr val="bg1"/>
                </a:solidFill>
              </a:rPr>
              <a:t>RoPython</a:t>
            </a:r>
            <a:r>
              <a:rPr lang="en-US" sz="2000" dirty="0">
                <a:solidFill>
                  <a:schemeClr val="bg1"/>
                </a:solidFill>
              </a:rPr>
              <a:t> Timisoara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1AE505-06A9-4889-A2EF-9D0F3A250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6403"/>
            <a:ext cx="460003" cy="4600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B2F2B7-8622-41A4-9C02-AECC8D1315C2}"/>
              </a:ext>
            </a:extLst>
          </p:cNvPr>
          <p:cNvSpPr txBox="1"/>
          <p:nvPr/>
        </p:nvSpPr>
        <p:spPr>
          <a:xfrm>
            <a:off x="1" y="6412621"/>
            <a:ext cx="2787162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</a:t>
            </a:r>
            <a:r>
              <a:rPr lang="en-US" sz="2000" dirty="0" err="1">
                <a:solidFill>
                  <a:schemeClr val="bg1"/>
                </a:solidFill>
              </a:rPr>
              <a:t>RoPython</a:t>
            </a:r>
            <a:r>
              <a:rPr lang="en-US" sz="2000" dirty="0">
                <a:solidFill>
                  <a:schemeClr val="bg1"/>
                </a:solidFill>
              </a:rPr>
              <a:t> Timisoara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EA8175-451A-40C4-8898-683DA610D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2674"/>
            <a:ext cx="460003" cy="46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54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4EB6-6B9A-4E43-8892-6FDCB5EC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Apps: Honorable Mentions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79C97-D0C5-462D-875E-57CF3FC90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Financial services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Health care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Marketing and sales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Government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Oil and gas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Transportation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Agriculture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Climate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00BCD-527A-4EA0-8751-212DC489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E4A372B-2E7B-4E64-8303-B61E073646EF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AE0CF509-AEC6-4FB4-9F32-D534B9D2C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3542"/>
            <a:ext cx="3484692" cy="2045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7A1B87-49EF-4AE6-B796-386F8C873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850214"/>
            <a:ext cx="798271" cy="7982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93CEF6-109C-4B82-A0CD-18D08F7FD997}"/>
              </a:ext>
            </a:extLst>
          </p:cNvPr>
          <p:cNvSpPr txBox="1"/>
          <p:nvPr/>
        </p:nvSpPr>
        <p:spPr>
          <a:xfrm>
            <a:off x="1" y="6412621"/>
            <a:ext cx="2787162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</a:t>
            </a:r>
            <a:r>
              <a:rPr lang="en-US" sz="2000" dirty="0" err="1">
                <a:solidFill>
                  <a:schemeClr val="bg1"/>
                </a:solidFill>
              </a:rPr>
              <a:t>RoPython</a:t>
            </a:r>
            <a:r>
              <a:rPr lang="en-US" sz="2000" dirty="0">
                <a:solidFill>
                  <a:schemeClr val="bg1"/>
                </a:solidFill>
              </a:rPr>
              <a:t> Timisoara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DC9769-00AE-4F3C-ABD7-3C7ADBDB8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2674"/>
            <a:ext cx="460003" cy="46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45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9CC1-A842-43E9-8566-ED7621BD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to Start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583D-C5CA-496B-A233-544B62D65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Library documentation: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scikit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-learn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Competitions: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Kaggle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DataDriven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AnalyticVidhya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Courses 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Datacamp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Dataquest.io,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udacity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coursera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050D2-2350-41AF-88F7-4A3CD7E7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72B-2E7B-4E64-8303-B61E073646EF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97628-7939-4CCA-9B56-AF213D67535D}"/>
              </a:ext>
            </a:extLst>
          </p:cNvPr>
          <p:cNvSpPr txBox="1"/>
          <p:nvPr/>
        </p:nvSpPr>
        <p:spPr>
          <a:xfrm>
            <a:off x="1" y="6359399"/>
            <a:ext cx="2787162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</a:t>
            </a:r>
            <a:r>
              <a:rPr lang="en-US" sz="2000" dirty="0" err="1">
                <a:solidFill>
                  <a:schemeClr val="bg1"/>
                </a:solidFill>
              </a:rPr>
              <a:t>RoPython</a:t>
            </a:r>
            <a:r>
              <a:rPr lang="en-US" sz="2000" dirty="0">
                <a:solidFill>
                  <a:schemeClr val="bg1"/>
                </a:solidFill>
              </a:rPr>
              <a:t> Timisoara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9A66B-0585-4C86-AD85-254E7823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5722"/>
            <a:ext cx="460003" cy="460003"/>
          </a:xfrm>
          <a:prstGeom prst="rect">
            <a:avLst/>
          </a:prstGeom>
        </p:spPr>
      </p:pic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9823894D-57EF-4179-8936-EFC66DA60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3542"/>
            <a:ext cx="3484692" cy="2045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6BF117-0E2A-4127-807F-4A1FA0606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850214"/>
            <a:ext cx="798271" cy="798271"/>
          </a:xfrm>
          <a:prstGeom prst="rect">
            <a:avLst/>
          </a:prstGeom>
        </p:spPr>
      </p:pic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03968F7E-D8C5-400A-9987-56F528C04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0"/>
            <a:ext cx="3484692" cy="2045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B8352F-3D81-425A-8194-D3778DCC8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806672"/>
            <a:ext cx="798271" cy="79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1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D285-9BF4-4E0C-8926-29643EA5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9FEF7-D2BE-4751-9C9D-8994A81BC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4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Data Science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Applications of DS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start learning 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9" name="Picture 18" descr="A close up of a map&#10;&#10;Description generated with high confidence">
            <a:extLst>
              <a:ext uri="{FF2B5EF4-FFF2-40B4-BE49-F238E27FC236}">
                <a16:creationId xmlns:a16="http://schemas.microsoft.com/office/drawing/2014/main" id="{AE3A67A1-0E41-46F5-B9D4-27FCE540F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275" y="0"/>
            <a:ext cx="3534761" cy="20749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1AE21D-C971-405D-A1C8-2D3C9852C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968" y="797880"/>
            <a:ext cx="798271" cy="7982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DD3309-3255-4E54-AEC6-23644E714870}"/>
              </a:ext>
            </a:extLst>
          </p:cNvPr>
          <p:cNvSpPr txBox="1"/>
          <p:nvPr/>
        </p:nvSpPr>
        <p:spPr>
          <a:xfrm>
            <a:off x="1" y="6359399"/>
            <a:ext cx="2787162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</a:t>
            </a:r>
            <a:r>
              <a:rPr lang="en-US" sz="2000" dirty="0" err="1">
                <a:solidFill>
                  <a:schemeClr val="bg1"/>
                </a:solidFill>
              </a:rPr>
              <a:t>RoPython</a:t>
            </a:r>
            <a:r>
              <a:rPr lang="en-US" sz="2000" dirty="0">
                <a:solidFill>
                  <a:schemeClr val="bg1"/>
                </a:solidFill>
              </a:rPr>
              <a:t> Timisoara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3893488-BE6C-489C-9AB8-52EF44641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452"/>
            <a:ext cx="460003" cy="460003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4BB31D6-EDCA-43CE-AF0C-FCCB7B9A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72B-2E7B-4E64-8303-B61E073646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54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BE065B73-9A3C-40EC-9743-2F7C38D6B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0"/>
            <a:ext cx="3484692" cy="20455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ED4D06-3D41-4655-AFDE-5AF704DB8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892417"/>
            <a:ext cx="798271" cy="7982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4CD0BA-D557-4087-82D9-FD4B0395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6B3E-2B29-4528-9D2C-176C2C690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Technology is not here to replace us </a:t>
            </a:r>
            <a:r>
              <a:rPr lang="en-US" dirty="0">
                <a:solidFill>
                  <a:srgbClr val="FFC000"/>
                </a:solidFill>
              </a:rPr>
              <a:t>allegedly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to improve the way we do things.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always a value to a system if data mining is considered.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Digital marketing + Data science won Trump the US election in 2016.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8F2FF-C9C0-474F-9978-35B22A79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72B-2E7B-4E64-8303-B61E073646EF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459CC-0484-410C-993A-6160CCAAC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803996"/>
            <a:ext cx="798271" cy="7982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995493-B9B7-463F-A899-02229D48CD62}"/>
              </a:ext>
            </a:extLst>
          </p:cNvPr>
          <p:cNvSpPr txBox="1"/>
          <p:nvPr/>
        </p:nvSpPr>
        <p:spPr>
          <a:xfrm>
            <a:off x="1" y="6359399"/>
            <a:ext cx="2787162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</a:t>
            </a:r>
            <a:r>
              <a:rPr lang="en-US" sz="2000" dirty="0" err="1">
                <a:solidFill>
                  <a:schemeClr val="bg1"/>
                </a:solidFill>
              </a:rPr>
              <a:t>RoPython</a:t>
            </a:r>
            <a:r>
              <a:rPr lang="en-US" sz="2000" dirty="0">
                <a:solidFill>
                  <a:schemeClr val="bg1"/>
                </a:solidFill>
              </a:rPr>
              <a:t> Timisoara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D84CD7-36CD-4383-97CC-FA7A9662E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17500"/>
            <a:ext cx="460003" cy="4600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A2CFDD-B190-4E1C-AB9F-62418A58B346}"/>
              </a:ext>
            </a:extLst>
          </p:cNvPr>
          <p:cNvSpPr txBox="1"/>
          <p:nvPr/>
        </p:nvSpPr>
        <p:spPr>
          <a:xfrm>
            <a:off x="0" y="6356350"/>
            <a:ext cx="2787162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</a:t>
            </a:r>
            <a:r>
              <a:rPr lang="en-US" sz="2000" dirty="0" err="1">
                <a:solidFill>
                  <a:schemeClr val="bg1"/>
                </a:solidFill>
              </a:rPr>
              <a:t>RoPython</a:t>
            </a:r>
            <a:r>
              <a:rPr lang="en-US" sz="2000" dirty="0">
                <a:solidFill>
                  <a:schemeClr val="bg1"/>
                </a:solidFill>
              </a:rPr>
              <a:t> Timisoara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375231-346D-4116-9506-634EF5DE9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451"/>
            <a:ext cx="460003" cy="46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78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B30B-FC7E-4BF2-A744-087F609E6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D4D80-4FF1-462E-83A8-E41D66FD7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Please ask me simple questions, LOL!</a:t>
            </a:r>
          </a:p>
          <a:p>
            <a:r>
              <a:rPr lang="en-US" dirty="0"/>
              <a:t>And thanks for listening.</a:t>
            </a:r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9959E213-E433-40D2-87D8-70DB05235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0"/>
            <a:ext cx="3484692" cy="20455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3023F7-96B0-4640-AD07-952FF0126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806672"/>
            <a:ext cx="798271" cy="798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DF4DF2-8A49-4F8E-A787-DF529D2C2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02" y="759553"/>
            <a:ext cx="2572080" cy="2572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F89940-D3D5-4F9C-9CFA-C5C41C93A0AF}"/>
              </a:ext>
            </a:extLst>
          </p:cNvPr>
          <p:cNvSpPr txBox="1"/>
          <p:nvPr/>
        </p:nvSpPr>
        <p:spPr>
          <a:xfrm>
            <a:off x="0" y="6356350"/>
            <a:ext cx="2787162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</a:t>
            </a:r>
            <a:r>
              <a:rPr lang="en-US" sz="2000" dirty="0" err="1">
                <a:solidFill>
                  <a:schemeClr val="bg1"/>
                </a:solidFill>
              </a:rPr>
              <a:t>RoPython</a:t>
            </a:r>
            <a:r>
              <a:rPr lang="en-US" sz="2000" dirty="0">
                <a:solidFill>
                  <a:schemeClr val="bg1"/>
                </a:solidFill>
              </a:rPr>
              <a:t> Timisoara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C1BBDE-8B3D-4E5D-BC3C-E4C64BB73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451"/>
            <a:ext cx="460003" cy="46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3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9F46-A850-4856-B9F3-45BC25A8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 Approach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CE9967-9496-40AA-B94F-0B567F8A0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2096293"/>
            <a:ext cx="7491898" cy="4293351"/>
          </a:xfrm>
        </p:spPr>
      </p:pic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FE2E5C37-71B7-4D11-9E01-D37CE33D5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676" y="57831"/>
            <a:ext cx="3484692" cy="2045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306E8C-8111-433F-8202-723C7EEF7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676" y="864503"/>
            <a:ext cx="798271" cy="798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186047-75AA-492F-BDA6-5424775B279B}"/>
              </a:ext>
            </a:extLst>
          </p:cNvPr>
          <p:cNvSpPr txBox="1"/>
          <p:nvPr/>
        </p:nvSpPr>
        <p:spPr>
          <a:xfrm>
            <a:off x="1" y="6359399"/>
            <a:ext cx="2771774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</a:t>
            </a:r>
            <a:r>
              <a:rPr lang="en-US" sz="2000" dirty="0" err="1">
                <a:solidFill>
                  <a:schemeClr val="bg1"/>
                </a:solidFill>
              </a:rPr>
              <a:t>RoPython</a:t>
            </a:r>
            <a:r>
              <a:rPr lang="en-US" sz="2000" dirty="0">
                <a:solidFill>
                  <a:schemeClr val="bg1"/>
                </a:solidFill>
              </a:rPr>
              <a:t> Timisoara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025E69-1F60-44E1-99B8-A57CD624C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452"/>
            <a:ext cx="460003" cy="460003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98F013-4D34-4307-B312-C99C0E4A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72B-2E7B-4E64-8303-B61E073646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3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1F5B-E16B-4132-907D-BEB33CFA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 of Data Science!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6050861-2CFA-4006-B81C-4FBADD7B5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28" y="1630366"/>
            <a:ext cx="6294132" cy="4720598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0AF836-E058-4581-A8C3-39865B66C350}"/>
              </a:ext>
            </a:extLst>
          </p:cNvPr>
          <p:cNvSpPr txBox="1"/>
          <p:nvPr/>
        </p:nvSpPr>
        <p:spPr>
          <a:xfrm>
            <a:off x="7595532" y="1630366"/>
            <a:ext cx="36156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E72B00"/>
                </a:solidFill>
              </a:rPr>
              <a:t>Data Scientist (n.):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Person who is better at statistics than any software engineer and better at software engineering than any statistician.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Similar Positions: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Analyst (Excel Experts)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 Solution Architect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Engineer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Intelligence Engineer</a:t>
            </a:r>
          </a:p>
        </p:txBody>
      </p:sp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73F6EDB6-F00F-479C-9D61-849D4A05B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676" y="57831"/>
            <a:ext cx="3484692" cy="2045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3E2AF3-1C6A-49C7-A997-BCDC0834C3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676" y="864503"/>
            <a:ext cx="798271" cy="7982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0FF845-D97C-4AB0-9B56-848CA820F2DD}"/>
              </a:ext>
            </a:extLst>
          </p:cNvPr>
          <p:cNvSpPr txBox="1"/>
          <p:nvPr/>
        </p:nvSpPr>
        <p:spPr>
          <a:xfrm>
            <a:off x="1" y="6359399"/>
            <a:ext cx="2787162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</a:t>
            </a:r>
            <a:r>
              <a:rPr lang="en-US" sz="2000" dirty="0" err="1">
                <a:solidFill>
                  <a:schemeClr val="bg1"/>
                </a:solidFill>
              </a:rPr>
              <a:t>RoPython</a:t>
            </a:r>
            <a:r>
              <a:rPr lang="en-US" sz="2000" dirty="0">
                <a:solidFill>
                  <a:schemeClr val="bg1"/>
                </a:solidFill>
              </a:rPr>
              <a:t> Timisoara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415226-ABF0-42DC-A87F-50CBB2FE65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452"/>
            <a:ext cx="460003" cy="460003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F74E399-01DE-4FDD-9563-F86ED099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72B-2E7B-4E64-8303-B61E073646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1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7174-7E44-400D-B89A-C919AA1B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Terminologies/Components of 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7438D-77AF-40CC-9CCD-4692C8CD1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Supervised Learning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Learning from examples.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E72B00"/>
                </a:solidFill>
              </a:rPr>
              <a:t>Classification</a:t>
            </a:r>
            <a:r>
              <a:rPr lang="en-US" dirty="0"/>
              <a:t> 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predicting categorical or qualitative variables.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E72B00"/>
                </a:solidFill>
              </a:rPr>
              <a:t>Regression</a:t>
            </a:r>
            <a:r>
              <a:rPr lang="en-US" dirty="0"/>
              <a:t> :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predicting continuous or quantitative variables.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Unsupervised Learning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Learning Structure and Patterns.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E72B00"/>
                </a:solidFill>
              </a:rPr>
              <a:t>Clustering</a:t>
            </a:r>
            <a:r>
              <a:rPr lang="en-US" dirty="0"/>
              <a:t> 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Grouping similar data points.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E72B00"/>
                </a:solidFill>
              </a:rPr>
              <a:t>Novelty and Outlier Detection 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Finding weird instances.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Semi Supervised Learning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Limited examples + patterns.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E72B00"/>
                </a:solidFill>
              </a:rPr>
              <a:t>Incomplete Data Problems.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Reinforcement Learning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incremental learning (Agent, State, Environment, Action, Reward and Penalty).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Deep Learning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subfield of machine learning concerned with algorithms inspired by the structure and function of the brain called artificial neural networks.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811E7E62-87DB-409C-9A22-6F8DFEEAE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676" y="57831"/>
            <a:ext cx="3484692" cy="20455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64B792-5373-4EED-A69B-07E804C12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676" y="864503"/>
            <a:ext cx="798271" cy="798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842B59-112A-428F-9FB2-3B51D4636A40}"/>
              </a:ext>
            </a:extLst>
          </p:cNvPr>
          <p:cNvSpPr txBox="1"/>
          <p:nvPr/>
        </p:nvSpPr>
        <p:spPr>
          <a:xfrm>
            <a:off x="1" y="6359399"/>
            <a:ext cx="2787162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</a:t>
            </a:r>
            <a:r>
              <a:rPr lang="en-US" sz="2000" dirty="0" err="1">
                <a:solidFill>
                  <a:schemeClr val="bg1"/>
                </a:solidFill>
              </a:rPr>
              <a:t>RoPython</a:t>
            </a:r>
            <a:r>
              <a:rPr lang="en-US" sz="2000" dirty="0">
                <a:solidFill>
                  <a:schemeClr val="bg1"/>
                </a:solidFill>
              </a:rPr>
              <a:t> Timisoara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49E9AD-59A0-47C1-87BA-7206318EF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452"/>
            <a:ext cx="460003" cy="46000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65203-F593-4BEA-B3BE-468607F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72B-2E7B-4E64-8303-B61E073646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3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F76A8F34-9E7E-4498-B0EC-AA4335676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676" y="29695"/>
            <a:ext cx="3484692" cy="20455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79A748-2B0C-4D22-89B0-DF936503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for Data Science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D1A17-9B96-4BB4-B57E-9F436A75F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E72B00"/>
                </a:solidFill>
              </a:rPr>
              <a:t>Easy to use:</a:t>
            </a:r>
            <a:r>
              <a:rPr lang="en-US" dirty="0">
                <a:solidFill>
                  <a:srgbClr val="E72B00"/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syntax is user friendly, consistent and elegant.</a:t>
            </a:r>
          </a:p>
          <a:p>
            <a:r>
              <a:rPr lang="en-US" b="1" dirty="0">
                <a:solidFill>
                  <a:srgbClr val="E72B00"/>
                </a:solidFill>
              </a:rPr>
              <a:t>Multi-paradigm:</a:t>
            </a:r>
            <a:r>
              <a:rPr lang="en-US" dirty="0">
                <a:solidFill>
                  <a:srgbClr val="E72B00"/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can write object-oriented and functional code.</a:t>
            </a:r>
          </a:p>
          <a:p>
            <a:r>
              <a:rPr lang="en-US" b="1" dirty="0">
                <a:solidFill>
                  <a:srgbClr val="E72B00"/>
                </a:solidFill>
              </a:rPr>
              <a:t>A plethora of packages:</a:t>
            </a:r>
            <a:r>
              <a:rPr lang="en-US" b="1" dirty="0"/>
              <a:t> 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pandas,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scikit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-learn, flask... You name it and chances are you will find a package for it.</a:t>
            </a:r>
          </a:p>
          <a:p>
            <a:r>
              <a:rPr lang="en-US" b="1" dirty="0">
                <a:solidFill>
                  <a:srgbClr val="E72B00"/>
                </a:solidFill>
              </a:rPr>
              <a:t>Interactivity:</a:t>
            </a:r>
            <a:r>
              <a:rPr lang="en-US" dirty="0">
                <a:solidFill>
                  <a:srgbClr val="E72B00"/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Thanks to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iPython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Jupyter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notebooks.</a:t>
            </a:r>
          </a:p>
          <a:p>
            <a:r>
              <a:rPr lang="en-US" dirty="0">
                <a:solidFill>
                  <a:srgbClr val="E72B00"/>
                </a:solidFill>
              </a:rPr>
              <a:t>A </a:t>
            </a:r>
            <a:r>
              <a:rPr lang="en-US" b="1" dirty="0">
                <a:solidFill>
                  <a:srgbClr val="E72B00"/>
                </a:solidFill>
              </a:rPr>
              <a:t>strong</a:t>
            </a:r>
            <a:r>
              <a:rPr lang="en-US" dirty="0">
                <a:solidFill>
                  <a:srgbClr val="E72B00"/>
                </a:solidFill>
              </a:rPr>
              <a:t> </a:t>
            </a:r>
            <a:r>
              <a:rPr lang="en-US" b="1" dirty="0">
                <a:solidFill>
                  <a:srgbClr val="E72B00"/>
                </a:solidFill>
              </a:rPr>
              <a:t>community: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i.e.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stackOverflow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RoPython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r>
              <a:rPr lang="en-US" b="1" dirty="0">
                <a:solidFill>
                  <a:srgbClr val="E72B00"/>
                </a:solidFill>
              </a:rPr>
              <a:t>Scripting</a:t>
            </a:r>
            <a:r>
              <a:rPr lang="en-US" dirty="0">
                <a:solidFill>
                  <a:srgbClr val="E72B00"/>
                </a:solidFill>
              </a:rPr>
              <a:t> </a:t>
            </a:r>
            <a:r>
              <a:rPr lang="en-US" b="1" dirty="0">
                <a:solidFill>
                  <a:srgbClr val="E72B00"/>
                </a:solidFill>
              </a:rPr>
              <a:t>powers</a:t>
            </a:r>
            <a:r>
              <a:rPr lang="en-US" dirty="0">
                <a:solidFill>
                  <a:srgbClr val="E72B00"/>
                </a:solidFill>
              </a:rPr>
              <a:t>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Dealing with thousands of files, scrapping websites, requesting different APIs.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94795-7460-4162-97D1-172714C50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676" y="836367"/>
            <a:ext cx="798271" cy="798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E6CE67-FC12-4118-9637-09D0D5BCC0DD}"/>
              </a:ext>
            </a:extLst>
          </p:cNvPr>
          <p:cNvSpPr txBox="1"/>
          <p:nvPr/>
        </p:nvSpPr>
        <p:spPr>
          <a:xfrm>
            <a:off x="1" y="6359399"/>
            <a:ext cx="2787162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</a:t>
            </a:r>
            <a:r>
              <a:rPr lang="en-US" sz="2000" dirty="0" err="1">
                <a:solidFill>
                  <a:schemeClr val="bg1"/>
                </a:solidFill>
              </a:rPr>
              <a:t>RoPython</a:t>
            </a:r>
            <a:r>
              <a:rPr lang="en-US" sz="2000" dirty="0">
                <a:solidFill>
                  <a:schemeClr val="bg1"/>
                </a:solidFill>
              </a:rPr>
              <a:t> Timisoara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BF7643-A85D-4906-842C-1EBD61A64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452"/>
            <a:ext cx="460003" cy="46000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31771-513E-4B75-9A64-6F4C9901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72B-2E7B-4E64-8303-B61E073646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7570-C012-40B1-B265-54D28161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to consider DS in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99D49-71AB-4A53-9487-E529022D2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Automation and iterative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Knowledge discovery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Competitive advantage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Operational data existence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Human Limitation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C35CE-C694-46E2-9C04-CEAFC880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72B-2E7B-4E64-8303-B61E073646E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F9BE7817-356D-484F-A899-A81B0187A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676" y="29695"/>
            <a:ext cx="3484692" cy="2045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BE378F-DBCD-4E1A-A4EE-A634A684D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676" y="836367"/>
            <a:ext cx="798271" cy="7982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8BBA16-93F2-4835-9A19-21F5D33C53EF}"/>
              </a:ext>
            </a:extLst>
          </p:cNvPr>
          <p:cNvSpPr txBox="1"/>
          <p:nvPr/>
        </p:nvSpPr>
        <p:spPr>
          <a:xfrm>
            <a:off x="1" y="6359399"/>
            <a:ext cx="2787162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</a:t>
            </a:r>
            <a:r>
              <a:rPr lang="en-US" sz="2000" dirty="0" err="1">
                <a:solidFill>
                  <a:schemeClr val="bg1"/>
                </a:solidFill>
              </a:rPr>
              <a:t>RoPython</a:t>
            </a:r>
            <a:r>
              <a:rPr lang="en-US" sz="2000" dirty="0">
                <a:solidFill>
                  <a:schemeClr val="bg1"/>
                </a:solidFill>
              </a:rPr>
              <a:t> Timisoara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AEC525-97E3-4E5A-B365-DF3232B69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452"/>
            <a:ext cx="460003" cy="46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8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B4E1-8250-4F53-BC87-23888F47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D11B0-4DCD-4623-9A7C-E9B17830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 VS Statistical Learning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Predictive power vs interpretation.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Availability: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Expensive process.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Humans VS Machines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Debatable??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Engineering and Extraction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85% of the work is done here.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BB105-0D2B-4CF1-878E-3F533CBF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72B-2E7B-4E64-8303-B61E073646EF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D61320-C46D-4582-87F3-13F73CC7CE82}"/>
              </a:ext>
            </a:extLst>
          </p:cNvPr>
          <p:cNvSpPr txBox="1"/>
          <p:nvPr/>
        </p:nvSpPr>
        <p:spPr>
          <a:xfrm>
            <a:off x="1" y="6415669"/>
            <a:ext cx="2787162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</a:t>
            </a:r>
            <a:r>
              <a:rPr lang="en-US" sz="2000" dirty="0" err="1">
                <a:solidFill>
                  <a:schemeClr val="bg1"/>
                </a:solidFill>
              </a:rPr>
              <a:t>RoPython</a:t>
            </a:r>
            <a:r>
              <a:rPr lang="en-US" sz="2000" dirty="0">
                <a:solidFill>
                  <a:schemeClr val="bg1"/>
                </a:solidFill>
              </a:rPr>
              <a:t> Timisoara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2E4D70-8285-41FB-86BB-B32E10BCE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5722"/>
            <a:ext cx="460003" cy="460003"/>
          </a:xfrm>
          <a:prstGeom prst="rect">
            <a:avLst/>
          </a:prstGeom>
        </p:spPr>
      </p:pic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407C4B39-BC30-462E-8FC8-6C806A0A8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5407"/>
            <a:ext cx="3484692" cy="2045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50D7BF-009C-4B06-B657-487921216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850214"/>
            <a:ext cx="798271" cy="79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3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3A681ADB-11E7-46D9-8543-79261389D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5407"/>
            <a:ext cx="3484692" cy="2045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39F996-3844-4E88-ADA7-F752518D0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850214"/>
            <a:ext cx="798271" cy="7982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C870A3-5A54-49B0-B6F4-576B0F18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so you know!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DC6CC6-38E6-4059-85F1-D11D2DB23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7850"/>
            <a:ext cx="8314658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E7719-B57C-4EF4-B9F1-D90F39AA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72B-2E7B-4E64-8303-B61E073646EF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15511-B465-4EAA-9D69-00E84A71A28D}"/>
              </a:ext>
            </a:extLst>
          </p:cNvPr>
          <p:cNvSpPr txBox="1"/>
          <p:nvPr/>
        </p:nvSpPr>
        <p:spPr>
          <a:xfrm>
            <a:off x="1" y="6415669"/>
            <a:ext cx="2787162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</a:t>
            </a:r>
            <a:r>
              <a:rPr lang="en-US" sz="2000" dirty="0" err="1">
                <a:solidFill>
                  <a:schemeClr val="bg1"/>
                </a:solidFill>
              </a:rPr>
              <a:t>RoPython</a:t>
            </a:r>
            <a:r>
              <a:rPr lang="en-US" sz="2000" dirty="0">
                <a:solidFill>
                  <a:schemeClr val="bg1"/>
                </a:solidFill>
              </a:rPr>
              <a:t> Timisoara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6B7AAD-242A-455E-B4F6-1F64A72C8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5722"/>
            <a:ext cx="460003" cy="46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1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16681</TotalTime>
  <Words>771</Words>
  <Application>Microsoft Office PowerPoint</Application>
  <PresentationFormat>Widescreen</PresentationFormat>
  <Paragraphs>197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Holistic View of Data Science</vt:lpstr>
      <vt:lpstr>Outline</vt:lpstr>
      <vt:lpstr>Presentation Approach</vt:lpstr>
      <vt:lpstr>Ingredients of Data Science!</vt:lpstr>
      <vt:lpstr>Terminologies/Components of DS</vt:lpstr>
      <vt:lpstr>Why Python for Data Science ?</vt:lpstr>
      <vt:lpstr>When to consider DS in a System</vt:lpstr>
      <vt:lpstr>Challenges</vt:lpstr>
      <vt:lpstr>Just so you know!</vt:lpstr>
      <vt:lpstr>Applications of DS</vt:lpstr>
      <vt:lpstr>App: Recommendation System</vt:lpstr>
      <vt:lpstr>App: Computer Vision</vt:lpstr>
      <vt:lpstr>App: Text Mining</vt:lpstr>
      <vt:lpstr>App: Real time Visualization</vt:lpstr>
      <vt:lpstr>App: Market Basket Analysis</vt:lpstr>
      <vt:lpstr>App: Stock Market Prediction/ Credit Scoring</vt:lpstr>
      <vt:lpstr>App: Fraud Detection</vt:lpstr>
      <vt:lpstr>Apps: Honorable Mentions</vt:lpstr>
      <vt:lpstr>Where to Start ?</vt:lpstr>
      <vt:lpstr>Conclusion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Holistic View of Data Science</dc:title>
  <dc:creator>Kienka Kio</dc:creator>
  <cp:lastModifiedBy>kienka kio</cp:lastModifiedBy>
  <cp:revision>80</cp:revision>
  <dcterms:created xsi:type="dcterms:W3CDTF">2017-11-07T14:02:26Z</dcterms:created>
  <dcterms:modified xsi:type="dcterms:W3CDTF">2017-12-12T20:22:23Z</dcterms:modified>
</cp:coreProperties>
</file>