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4"/>
  </p:sldMasterIdLst>
  <p:notesMasterIdLst>
    <p:notesMasterId r:id="rId18"/>
  </p:notesMasterIdLst>
  <p:handoutMasterIdLst>
    <p:handoutMasterId r:id="rId19"/>
  </p:handoutMasterIdLst>
  <p:sldIdLst>
    <p:sldId id="256" r:id="rId5"/>
    <p:sldId id="296" r:id="rId6"/>
    <p:sldId id="297" r:id="rId7"/>
    <p:sldId id="305" r:id="rId8"/>
    <p:sldId id="298" r:id="rId9"/>
    <p:sldId id="300" r:id="rId10"/>
    <p:sldId id="309" r:id="rId11"/>
    <p:sldId id="302" r:id="rId12"/>
    <p:sldId id="303" r:id="rId13"/>
    <p:sldId id="307" r:id="rId14"/>
    <p:sldId id="304" r:id="rId15"/>
    <p:sldId id="310" r:id="rId16"/>
    <p:sldId id="30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96F"/>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48" y="8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30/01/2025</a:t>
            </a:fld>
            <a:endParaRPr lang="it-IT"/>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30/01/2025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a:p>
        </p:txBody>
      </p:sp>
    </p:spTree>
    <p:extLst>
      <p:ext uri="{BB962C8B-B14F-4D97-AF65-F5344CB8AC3E}">
        <p14:creationId xmlns:p14="http://schemas.microsoft.com/office/powerpoint/2010/main" val="2000366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a:p>
        </p:txBody>
      </p:sp>
    </p:spTree>
    <p:extLst>
      <p:ext uri="{BB962C8B-B14F-4D97-AF65-F5344CB8AC3E}">
        <p14:creationId xmlns:p14="http://schemas.microsoft.com/office/powerpoint/2010/main" val="71993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a:p>
        </p:txBody>
      </p:sp>
    </p:spTree>
    <p:extLst>
      <p:ext uri="{BB962C8B-B14F-4D97-AF65-F5344CB8AC3E}">
        <p14:creationId xmlns:p14="http://schemas.microsoft.com/office/powerpoint/2010/main" val="95258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a:p>
        </p:txBody>
      </p:sp>
    </p:spTree>
    <p:extLst>
      <p:ext uri="{BB962C8B-B14F-4D97-AF65-F5344CB8AC3E}">
        <p14:creationId xmlns:p14="http://schemas.microsoft.com/office/powerpoint/2010/main" val="74506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a:p>
        </p:txBody>
      </p:sp>
    </p:spTree>
    <p:extLst>
      <p:ext uri="{BB962C8B-B14F-4D97-AF65-F5344CB8AC3E}">
        <p14:creationId xmlns:p14="http://schemas.microsoft.com/office/powerpoint/2010/main" val="1366984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a:p>
        </p:txBody>
      </p:sp>
    </p:spTree>
    <p:extLst>
      <p:ext uri="{BB962C8B-B14F-4D97-AF65-F5344CB8AC3E}">
        <p14:creationId xmlns:p14="http://schemas.microsoft.com/office/powerpoint/2010/main" val="305441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a:p>
        </p:txBody>
      </p:sp>
    </p:spTree>
    <p:extLst>
      <p:ext uri="{BB962C8B-B14F-4D97-AF65-F5344CB8AC3E}">
        <p14:creationId xmlns:p14="http://schemas.microsoft.com/office/powerpoint/2010/main" val="57973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a:p>
        </p:txBody>
      </p:sp>
    </p:spTree>
    <p:extLst>
      <p:ext uri="{BB962C8B-B14F-4D97-AF65-F5344CB8AC3E}">
        <p14:creationId xmlns:p14="http://schemas.microsoft.com/office/powerpoint/2010/main" val="376093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461133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pPr rtl="0"/>
            <a:r>
              <a:rPr lang="it-IT" noProof="0"/>
              <a:t>20XX</a:t>
            </a:r>
          </a:p>
        </p:txBody>
      </p:sp>
      <p:sp>
        <p:nvSpPr>
          <p:cNvPr id="4" name="Footer Placeholder 3"/>
          <p:cNvSpPr>
            <a:spLocks noGrp="1"/>
          </p:cNvSpPr>
          <p:nvPr>
            <p:ph type="ftr" sz="quarter" idx="11"/>
          </p:nvPr>
        </p:nvSpPr>
        <p:spPr/>
        <p:txBody>
          <a:bodyPr/>
          <a:lstStyle/>
          <a:p>
            <a:pPr rtl="0"/>
            <a:r>
              <a:rPr lang="it-IT" noProof="0"/>
              <a:t>Presentazione</a:t>
            </a:r>
          </a:p>
        </p:txBody>
      </p:sp>
      <p:sp>
        <p:nvSpPr>
          <p:cNvPr id="5" name="Slide Number Placeholder 4"/>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306259184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128940653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0598417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305311386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4099001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411511384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253263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381973883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302999072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647987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056323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195510370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422988184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rtl="0"/>
            <a:r>
              <a:rPr lang="it-IT" noProof="0"/>
              <a:t>20XX</a:t>
            </a:r>
          </a:p>
        </p:txBody>
      </p:sp>
      <p:sp>
        <p:nvSpPr>
          <p:cNvPr id="8" name="Footer Placeholder 7"/>
          <p:cNvSpPr>
            <a:spLocks noGrp="1"/>
          </p:cNvSpPr>
          <p:nvPr>
            <p:ph type="ftr" sz="quarter" idx="11"/>
          </p:nvPr>
        </p:nvSpPr>
        <p:spPr/>
        <p:txBody>
          <a:bodyPr/>
          <a:lstStyle/>
          <a:p>
            <a:pPr rtl="0"/>
            <a:r>
              <a:rPr lang="it-IT" noProof="0"/>
              <a:t>Presentazione</a:t>
            </a:r>
          </a:p>
        </p:txBody>
      </p:sp>
      <p:sp>
        <p:nvSpPr>
          <p:cNvPr id="9" name="Slide Number Placeholder 8"/>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393582776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pPr rtl="0"/>
            <a:r>
              <a:rPr lang="it-IT" noProof="0"/>
              <a:t>20XX</a:t>
            </a:r>
          </a:p>
        </p:txBody>
      </p:sp>
      <p:sp>
        <p:nvSpPr>
          <p:cNvPr id="4" name="Footer Placeholder 3"/>
          <p:cNvSpPr>
            <a:spLocks noGrp="1"/>
          </p:cNvSpPr>
          <p:nvPr>
            <p:ph type="ftr" sz="quarter" idx="11"/>
          </p:nvPr>
        </p:nvSpPr>
        <p:spPr/>
        <p:txBody>
          <a:bodyPr/>
          <a:lstStyle/>
          <a:p>
            <a:pPr rtl="0"/>
            <a:r>
              <a:rPr lang="it-IT" noProof="0"/>
              <a:t>Presentazione</a:t>
            </a:r>
          </a:p>
        </p:txBody>
      </p:sp>
      <p:sp>
        <p:nvSpPr>
          <p:cNvPr id="5" name="Slide Number Placeholder 4"/>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97409799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it-IT" noProof="0"/>
              <a:t>20XX</a:t>
            </a:r>
          </a:p>
        </p:txBody>
      </p:sp>
      <p:sp>
        <p:nvSpPr>
          <p:cNvPr id="3" name="Footer Placeholder 2"/>
          <p:cNvSpPr>
            <a:spLocks noGrp="1"/>
          </p:cNvSpPr>
          <p:nvPr>
            <p:ph type="ftr" sz="quarter" idx="11"/>
          </p:nvPr>
        </p:nvSpPr>
        <p:spPr/>
        <p:txBody>
          <a:bodyPr/>
          <a:lstStyle/>
          <a:p>
            <a:pPr rtl="0"/>
            <a:r>
              <a:rPr lang="it-IT" noProof="0"/>
              <a:t>Presentazione</a:t>
            </a:r>
          </a:p>
        </p:txBody>
      </p:sp>
      <p:sp>
        <p:nvSpPr>
          <p:cNvPr id="4" name="Slide Number Placeholder 3"/>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21272117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143531596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407101141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rtl="0"/>
            <a:r>
              <a:rPr lang="it-IT" noProof="0"/>
              <a:t>20XX</a:t>
            </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rtl="0"/>
            <a:r>
              <a:rPr lang="it-IT" noProof="0"/>
              <a:t>Presentazione</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3412239096"/>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32" r:id="rId18"/>
    <p:sldLayoutId id="2147483694" r:id="rId19"/>
    <p:sldLayoutId id="2147483673" r:id="rId20"/>
    <p:sldLayoutId id="2147483676" r:id="rId21"/>
    <p:sldLayoutId id="2147483699" r:id="rId22"/>
    <p:sldLayoutId id="2147483700" r:id="rId23"/>
    <p:sldLayoutId id="2147483692" r:id="rId24"/>
    <p:sldLayoutId id="2147483681" r:id="rId25"/>
    <p:sldLayoutId id="2147483696" r:id="rId26"/>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KfoXYjEQq_A?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1524000" y="685800"/>
            <a:ext cx="9144000" cy="4238625"/>
          </a:xfrm>
          <a:noFill/>
          <a:ln>
            <a:noFill/>
          </a:ln>
        </p:spPr>
        <p:style>
          <a:lnRef idx="0">
            <a:scrgbClr r="0" g="0" b="0"/>
          </a:lnRef>
          <a:fillRef idx="0">
            <a:scrgbClr r="0" g="0" b="0"/>
          </a:fillRef>
          <a:effectRef idx="0">
            <a:scrgbClr r="0" g="0" b="0"/>
          </a:effectRef>
          <a:fontRef idx="minor">
            <a:schemeClr val="accent2"/>
          </a:fontRef>
        </p:style>
        <p:txBody>
          <a:bodyPr rtlCol="0">
            <a:normAutofit/>
          </a:bodyPr>
          <a:lstStyle/>
          <a:p>
            <a:pPr algn="ctr" rtl="0"/>
            <a:r>
              <a:rPr lang="it-IT" b="1"/>
              <a:t>Progetto </a:t>
            </a:r>
            <a:r>
              <a:rPr lang="it-IT" b="1" dirty="0"/>
              <a:t>ingegneria del </a:t>
            </a:r>
            <a:r>
              <a:rPr lang="it-IT" b="1"/>
              <a:t>software</a:t>
            </a:r>
            <a:br>
              <a:rPr lang="it-IT" b="1" dirty="0"/>
            </a:br>
            <a:br>
              <a:rPr lang="it-IT" b="1"/>
            </a:br>
            <a:br>
              <a:rPr lang="it-IT" b="1" dirty="0"/>
            </a:br>
            <a:br>
              <a:rPr lang="it-IT" dirty="0"/>
            </a:br>
            <a:r>
              <a:rPr lang="it-IT" sz="2800" i="1"/>
              <a:t>Santorini</a:t>
            </a:r>
            <a:endParaRPr lang="it-IT" i="1"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1524000" y="6184901"/>
            <a:ext cx="9144000" cy="625474"/>
          </a:xfrm>
          <a:noFill/>
          <a:ln>
            <a:noFill/>
          </a:ln>
        </p:spPr>
        <p:style>
          <a:lnRef idx="0">
            <a:scrgbClr r="0" g="0" b="0"/>
          </a:lnRef>
          <a:fillRef idx="0">
            <a:scrgbClr r="0" g="0" b="0"/>
          </a:fillRef>
          <a:effectRef idx="0">
            <a:scrgbClr r="0" g="0" b="0"/>
          </a:effectRef>
          <a:fontRef idx="minor">
            <a:schemeClr val="dk1"/>
          </a:fontRef>
        </p:style>
        <p:txBody>
          <a:bodyPr rtlCol="0">
            <a:normAutofit/>
          </a:bodyPr>
          <a:lstStyle/>
          <a:p>
            <a:pPr rtl="0"/>
            <a:r>
              <a:rPr lang="it-IT" dirty="0">
                <a:solidFill>
                  <a:schemeClr val="bg1"/>
                </a:solidFill>
              </a:rPr>
              <a:t>Andrei </a:t>
            </a:r>
            <a:r>
              <a:rPr lang="it-IT">
                <a:solidFill>
                  <a:schemeClr val="bg1"/>
                </a:solidFill>
              </a:rPr>
              <a:t>Petrisor, Adrea Rusconi, Uriel Fumagalli, Antonio Radu</a:t>
            </a:r>
            <a:endParaRPr lang="it-IT" dirty="0">
              <a:solidFill>
                <a:schemeClr val="bg1"/>
              </a:solidFill>
            </a:endParaRPr>
          </a:p>
        </p:txBody>
      </p:sp>
      <p:pic>
        <p:nvPicPr>
          <p:cNvPr id="7" name="Immagine 6">
            <a:extLst>
              <a:ext uri="{FF2B5EF4-FFF2-40B4-BE49-F238E27FC236}">
                <a16:creationId xmlns:a16="http://schemas.microsoft.com/office/drawing/2014/main" id="{86B28B84-8494-6962-B4B5-9B662F1304CF}"/>
              </a:ext>
            </a:extLst>
          </p:cNvPr>
          <p:cNvPicPr>
            <a:picLocks noChangeAspect="1"/>
          </p:cNvPicPr>
          <p:nvPr/>
        </p:nvPicPr>
        <p:blipFill>
          <a:blip r:embed="rId3"/>
          <a:stretch>
            <a:fillRect/>
          </a:stretch>
        </p:blipFill>
        <p:spPr>
          <a:xfrm>
            <a:off x="4964961" y="2408237"/>
            <a:ext cx="2262078" cy="2041526"/>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p:txBody>
          <a:bodyPr/>
          <a:lstStyle/>
          <a:p>
            <a:r>
              <a:rPr lang="it-IT" b="1" dirty="0"/>
              <a:t>Modellazione</a:t>
            </a:r>
            <a:endParaRPr lang="en-US" b="1"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684212" y="685800"/>
            <a:ext cx="8534400" cy="4291314"/>
          </a:xfrm>
        </p:spPr>
        <p:txBody>
          <a:bodyPr/>
          <a:lstStyle/>
          <a:p>
            <a:r>
              <a:rPr lang="it-IT" dirty="0"/>
              <a:t>UML realizzati:</a:t>
            </a:r>
          </a:p>
          <a:p>
            <a:pPr lvl="1"/>
            <a:r>
              <a:rPr lang="it-IT" b="1" dirty="0"/>
              <a:t>Use case</a:t>
            </a:r>
            <a:r>
              <a:rPr lang="it-IT" dirty="0"/>
              <a:t> diagram</a:t>
            </a:r>
          </a:p>
          <a:p>
            <a:pPr lvl="1"/>
            <a:r>
              <a:rPr lang="it-IT" b="1" dirty="0"/>
              <a:t>Class</a:t>
            </a:r>
            <a:r>
              <a:rPr lang="it-IT" dirty="0"/>
              <a:t> diagram</a:t>
            </a:r>
          </a:p>
          <a:p>
            <a:pPr lvl="1"/>
            <a:r>
              <a:rPr lang="it-IT" b="1" dirty="0"/>
              <a:t>State machine </a:t>
            </a:r>
            <a:r>
              <a:rPr lang="it-IT" dirty="0"/>
              <a:t>diagram</a:t>
            </a:r>
          </a:p>
          <a:p>
            <a:pPr lvl="1"/>
            <a:r>
              <a:rPr lang="it-IT" b="1" dirty="0"/>
              <a:t>Sequence</a:t>
            </a:r>
            <a:r>
              <a:rPr lang="it-IT" dirty="0"/>
              <a:t> diagram</a:t>
            </a:r>
          </a:p>
          <a:p>
            <a:pPr lvl="1"/>
            <a:r>
              <a:rPr lang="it-IT" b="1" dirty="0"/>
              <a:t>Communication</a:t>
            </a:r>
            <a:r>
              <a:rPr lang="it-IT" dirty="0"/>
              <a:t> diagram</a:t>
            </a:r>
          </a:p>
          <a:p>
            <a:pPr lvl="1"/>
            <a:r>
              <a:rPr lang="it-IT" b="1" dirty="0"/>
              <a:t>Activity</a:t>
            </a:r>
            <a:r>
              <a:rPr lang="it-IT" dirty="0"/>
              <a:t> diagram</a:t>
            </a:r>
          </a:p>
          <a:p>
            <a:pPr lvl="1"/>
            <a:r>
              <a:rPr lang="it-IT" b="1" dirty="0"/>
              <a:t>Component</a:t>
            </a:r>
            <a:r>
              <a:rPr lang="it-IT" dirty="0"/>
              <a:t> diagram</a:t>
            </a:r>
          </a:p>
          <a:p>
            <a:pPr lvl="1"/>
            <a:r>
              <a:rPr lang="it-IT" b="1" dirty="0"/>
              <a:t>Package</a:t>
            </a:r>
            <a:r>
              <a:rPr lang="it-IT" dirty="0"/>
              <a:t> diagram</a:t>
            </a:r>
            <a:endParaRPr lang="en-US" dirty="0"/>
          </a:p>
        </p:txBody>
      </p:sp>
      <p:sp>
        <p:nvSpPr>
          <p:cNvPr id="4" name="Date Placeholder 3">
            <a:extLst>
              <a:ext uri="{FF2B5EF4-FFF2-40B4-BE49-F238E27FC236}">
                <a16:creationId xmlns:a16="http://schemas.microsoft.com/office/drawing/2014/main" id="{E013A60F-D1E1-C885-25BD-E37FE9AEAE64}"/>
              </a:ext>
            </a:extLst>
          </p:cNvPr>
          <p:cNvSpPr>
            <a:spLocks noGrp="1"/>
          </p:cNvSpPr>
          <p:nvPr>
            <p:ph type="dt" sz="half" idx="10"/>
          </p:nvPr>
        </p:nvSpPr>
        <p:spPr/>
        <p:txBody>
          <a:bodyPr/>
          <a:lstStyle/>
          <a:p>
            <a:pPr rtl="0"/>
            <a:r>
              <a:rPr lang="it-IT"/>
              <a:t>20XX</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p:txBody>
          <a:bodyPr/>
          <a:lstStyle/>
          <a:p>
            <a:pPr rtl="0"/>
            <a:fld id="{B5CEABB6-07DC-46E8-9B57-56EC44A396E5}" type="slidenum">
              <a:rPr lang="it-IT" smtClean="0"/>
              <a:pPr rtl="0"/>
              <a:t>10</a:t>
            </a:fld>
            <a:endParaRPr lang="it-IT"/>
          </a:p>
        </p:txBody>
      </p:sp>
    </p:spTree>
    <p:extLst>
      <p:ext uri="{BB962C8B-B14F-4D97-AF65-F5344CB8AC3E}">
        <p14:creationId xmlns:p14="http://schemas.microsoft.com/office/powerpoint/2010/main" val="4213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a:t>Implementazione</a:t>
            </a:r>
            <a:endParaRPr lang="it-IT" sz="4400" b="1"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p:txBody>
          <a:bodyPr/>
          <a:lstStyle/>
          <a:p>
            <a:r>
              <a:rPr lang="it-IT" dirty="0"/>
              <a:t>Abbiamo implementato la </a:t>
            </a:r>
            <a:r>
              <a:rPr lang="it-IT" b="1" dirty="0"/>
              <a:t>modalità «easy» </a:t>
            </a:r>
            <a:r>
              <a:rPr lang="it-IT" dirty="0"/>
              <a:t>del gioco, ovvero quella senza «godpowers». Possiamo considerare questa versione con un </a:t>
            </a:r>
            <a:r>
              <a:rPr lang="it-IT" b="1" dirty="0"/>
              <a:t>prototipo</a:t>
            </a:r>
            <a:r>
              <a:rPr lang="it-IT" dirty="0"/>
              <a:t>.</a:t>
            </a: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11</a:t>
            </a:fld>
            <a:endParaRPr lang="it-IT" sz="1800" b="1"/>
          </a:p>
        </p:txBody>
      </p:sp>
    </p:spTree>
    <p:extLst>
      <p:ext uri="{BB962C8B-B14F-4D97-AF65-F5344CB8AC3E}">
        <p14:creationId xmlns:p14="http://schemas.microsoft.com/office/powerpoint/2010/main" val="272834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a:t>Testing</a:t>
            </a:r>
            <a:endParaRPr lang="it-IT" sz="4400" b="1"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684211" y="685800"/>
            <a:ext cx="9564193" cy="3615267"/>
          </a:xfrm>
        </p:spPr>
        <p:txBody>
          <a:bodyPr/>
          <a:lstStyle/>
          <a:p>
            <a:endParaRPr lang="it-IT" dirty="0"/>
          </a:p>
          <a:p>
            <a:r>
              <a:rPr lang="it-IT" dirty="0"/>
              <a:t>Il testing è stato eseguito con </a:t>
            </a:r>
            <a:r>
              <a:rPr lang="it-IT" b="1" dirty="0"/>
              <a:t>Junit</a:t>
            </a:r>
            <a:r>
              <a:rPr lang="it-IT" dirty="0"/>
              <a:t> in modalità manuale ed automatica.</a:t>
            </a:r>
          </a:p>
          <a:p>
            <a:pPr lvl="1"/>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12</a:t>
            </a:fld>
            <a:endParaRPr lang="it-IT" sz="1800" b="1"/>
          </a:p>
        </p:txBody>
      </p:sp>
    </p:spTree>
    <p:extLst>
      <p:ext uri="{BB962C8B-B14F-4D97-AF65-F5344CB8AC3E}">
        <p14:creationId xmlns:p14="http://schemas.microsoft.com/office/powerpoint/2010/main" val="221479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394845" y="5494866"/>
            <a:ext cx="8534400" cy="1507067"/>
          </a:xfrm>
        </p:spPr>
        <p:txBody>
          <a:bodyPr/>
          <a:lstStyle/>
          <a:p>
            <a:r>
              <a:rPr lang="en-US" dirty="0"/>
              <a:t>DEMO</a:t>
            </a:r>
          </a:p>
        </p:txBody>
      </p:sp>
      <p:pic>
        <p:nvPicPr>
          <p:cNvPr id="7" name="Elementi multimediali online 6" title="Demo Santorini">
            <a:hlinkClick r:id="" action="ppaction://media"/>
            <a:extLst>
              <a:ext uri="{FF2B5EF4-FFF2-40B4-BE49-F238E27FC236}">
                <a16:creationId xmlns:a16="http://schemas.microsoft.com/office/drawing/2014/main" id="{860A811A-C57F-8A8F-DD80-2B2853A2A27D}"/>
              </a:ext>
            </a:extLst>
          </p:cNvPr>
          <p:cNvPicPr>
            <a:picLocks noGrp="1" noRot="1" noChangeAspect="1"/>
          </p:cNvPicPr>
          <p:nvPr>
            <p:ph idx="1"/>
            <a:videoFile r:link="rId1"/>
          </p:nvPr>
        </p:nvPicPr>
        <p:blipFill>
          <a:blip r:embed="rId3"/>
          <a:stretch>
            <a:fillRect/>
          </a:stretch>
        </p:blipFill>
        <p:spPr>
          <a:xfrm>
            <a:off x="1524117" y="320675"/>
            <a:ext cx="9410205" cy="5316883"/>
          </a:xfrm>
          <a:prstGeom prst="rect">
            <a:avLst/>
          </a:prstGeom>
        </p:spPr>
      </p:pic>
      <p:sp>
        <p:nvSpPr>
          <p:cNvPr id="4" name="Date Placeholder 3">
            <a:extLst>
              <a:ext uri="{FF2B5EF4-FFF2-40B4-BE49-F238E27FC236}">
                <a16:creationId xmlns:a16="http://schemas.microsoft.com/office/drawing/2014/main" id="{94ABEDDF-102F-B18E-CB96-5A4E69301686}"/>
              </a:ext>
            </a:extLst>
          </p:cNvPr>
          <p:cNvSpPr>
            <a:spLocks noGrp="1"/>
          </p:cNvSpPr>
          <p:nvPr>
            <p:ph type="dt" sz="half" idx="10"/>
          </p:nvPr>
        </p:nvSpPr>
        <p:spPr/>
        <p:txBody>
          <a:bodyPr/>
          <a:lstStyle/>
          <a:p>
            <a:pPr rtl="0"/>
            <a:r>
              <a:rPr lang="it-IT"/>
              <a:t>20XX</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p:txBody>
          <a:bodyPr/>
          <a:lstStyle/>
          <a:p>
            <a:pPr rtl="0"/>
            <a:fld id="{B5CEABB6-07DC-46E8-9B57-56EC44A396E5}" type="slidenum">
              <a:rPr lang="it-IT" smtClean="0"/>
              <a:pPr rtl="0"/>
              <a:t>13</a:t>
            </a:fld>
            <a:endParaRPr lang="it-IT"/>
          </a:p>
        </p:txBody>
      </p:sp>
    </p:spTree>
    <p:extLst>
      <p:ext uri="{BB962C8B-B14F-4D97-AF65-F5344CB8AC3E}">
        <p14:creationId xmlns:p14="http://schemas.microsoft.com/office/powerpoint/2010/main" val="356876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a:t>Obiettivo</a:t>
            </a:r>
            <a:endParaRPr lang="it-IT" sz="4400" b="1"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684211" y="685800"/>
            <a:ext cx="10450513" cy="3615267"/>
          </a:xfrm>
        </p:spPr>
        <p:txBody>
          <a:bodyPr>
            <a:normAutofit/>
          </a:bodyPr>
          <a:lstStyle/>
          <a:p>
            <a:pPr marL="0" indent="0" algn="just">
              <a:buNone/>
            </a:pPr>
            <a:r>
              <a:rPr lang="it-IT" dirty="0">
                <a:solidFill>
                  <a:srgbClr val="0F496F"/>
                </a:solidFill>
                <a:latin typeface="Century Gothic (Corpo)"/>
                <a:cs typeface="Arial" panose="020B0604020202020204" pitchFamily="34" charset="0"/>
              </a:rPr>
              <a:t>L'obiettivo è quello di </a:t>
            </a:r>
            <a:r>
              <a:rPr lang="it-IT" b="1" dirty="0">
                <a:solidFill>
                  <a:srgbClr val="0F496F"/>
                </a:solidFill>
                <a:latin typeface="Century Gothic (Corpo)"/>
                <a:cs typeface="Arial" panose="020B0604020202020204" pitchFamily="34" charset="0"/>
              </a:rPr>
              <a:t>creare una versione digitale</a:t>
            </a:r>
            <a:r>
              <a:rPr lang="it-IT" dirty="0">
                <a:solidFill>
                  <a:srgbClr val="0F496F"/>
                </a:solidFill>
                <a:latin typeface="Century Gothic (Corpo)"/>
                <a:cs typeface="Arial" panose="020B0604020202020204" pitchFamily="34" charset="0"/>
              </a:rPr>
              <a:t> con GUI del gioco da tavolo Santorini, utilizzando i metodi di sviluppo e le regole dettate dall'ingegneria del software in maniera professionale e seguendo ciò che si è studiato nel corso.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2</a:t>
            </a:fld>
            <a:endParaRPr lang="it-IT" sz="1800" b="1"/>
          </a:p>
        </p:txBody>
      </p:sp>
    </p:spTree>
    <p:extLst>
      <p:ext uri="{BB962C8B-B14F-4D97-AF65-F5344CB8AC3E}">
        <p14:creationId xmlns:p14="http://schemas.microsoft.com/office/powerpoint/2010/main" val="325076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a:t>Difficoltà incontrate</a:t>
            </a:r>
            <a:endParaRPr lang="it-IT" sz="4400" b="1"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684211" y="685800"/>
            <a:ext cx="10821233" cy="3615267"/>
          </a:xfrm>
        </p:spPr>
        <p:txBody>
          <a:bodyPr/>
          <a:lstStyle/>
          <a:p>
            <a:r>
              <a:rPr lang="it-IT" sz="2400" b="1" dirty="0"/>
              <a:t>Durante il progetto abbiamo incontrato alcune difficoltà:</a:t>
            </a:r>
          </a:p>
          <a:p>
            <a:r>
              <a:rPr lang="it-IT" b="1" dirty="0"/>
              <a:t>Comunicazione</a:t>
            </a:r>
            <a:r>
              <a:rPr lang="it-IT" dirty="0"/>
              <a:t>: orari che s</a:t>
            </a:r>
            <a:r>
              <a:rPr lang="it-IT" dirty="0">
                <a:solidFill>
                  <a:srgbClr val="0F496F"/>
                </a:solidFill>
              </a:rPr>
              <a:t>pess</a:t>
            </a:r>
            <a:r>
              <a:rPr lang="it-IT" dirty="0"/>
              <a:t>o non combaciavano, alcune piccole incomprensioni.</a:t>
            </a:r>
          </a:p>
          <a:p>
            <a:r>
              <a:rPr lang="it-IT" b="1" dirty="0"/>
              <a:t>Tempistica</a:t>
            </a:r>
            <a:r>
              <a:rPr lang="it-IT" dirty="0"/>
              <a:t>: non sempre facile rispettare il tempo imposto</a:t>
            </a:r>
          </a:p>
          <a:p>
            <a:r>
              <a:rPr lang="it-IT" b="1" dirty="0"/>
              <a:t>Tool</a:t>
            </a:r>
            <a:r>
              <a:rPr lang="it-IT" dirty="0"/>
              <a:t>: alcuni piccoli problemi con alcune applicazioni</a:t>
            </a:r>
          </a:p>
          <a:p>
            <a:endParaRPr lang="it-IT" dirty="0"/>
          </a:p>
          <a:p>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3</a:t>
            </a:fld>
            <a:endParaRPr lang="it-IT" sz="1800" b="1"/>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684212" y="4824941"/>
            <a:ext cx="8534400" cy="1507067"/>
          </a:xfrm>
        </p:spPr>
        <p:txBody>
          <a:bodyPr rtlCol="0">
            <a:normAutofit fontScale="90000"/>
          </a:bodyPr>
          <a:lstStyle/>
          <a:p>
            <a:pPr rtl="0"/>
            <a:r>
              <a:rPr lang="it-IT" sz="4400" b="1" dirty="0"/>
              <a:t>Paradigma di programmazione/modellazione utilizzato e tools</a:t>
            </a:r>
          </a:p>
        </p:txBody>
      </p:sp>
      <p:sp>
        <p:nvSpPr>
          <p:cNvPr id="6" name="Content Placeholder 5">
            <a:extLst>
              <a:ext uri="{FF2B5EF4-FFF2-40B4-BE49-F238E27FC236}">
                <a16:creationId xmlns:a16="http://schemas.microsoft.com/office/drawing/2014/main" id="{C7EED8C2-BF86-0679-9809-36A68E5A29A3}"/>
              </a:ext>
            </a:extLst>
          </p:cNvPr>
          <p:cNvSpPr>
            <a:spLocks noGrp="1"/>
          </p:cNvSpPr>
          <p:nvPr>
            <p:ph idx="1"/>
          </p:nvPr>
        </p:nvSpPr>
        <p:spPr>
          <a:xfrm>
            <a:off x="684212" y="609599"/>
            <a:ext cx="10136188" cy="4215341"/>
          </a:xfrm>
        </p:spPr>
        <p:txBody>
          <a:bodyPr>
            <a:normAutofit/>
          </a:bodyPr>
          <a:lstStyle/>
          <a:p>
            <a:r>
              <a:rPr lang="it-IT" dirty="0"/>
              <a:t>Il progetto è stato svolto in </a:t>
            </a:r>
            <a:r>
              <a:rPr lang="it-IT" b="1" dirty="0"/>
              <a:t>linguaggio java</a:t>
            </a:r>
            <a:r>
              <a:rPr lang="it-IT" dirty="0"/>
              <a:t> e con l’utilizzo di diversi </a:t>
            </a:r>
            <a:r>
              <a:rPr lang="it-IT" b="1" dirty="0"/>
              <a:t>UML</a:t>
            </a:r>
            <a:r>
              <a:rPr lang="it-IT" dirty="0"/>
              <a:t>.</a:t>
            </a:r>
          </a:p>
          <a:p>
            <a:r>
              <a:rPr lang="en-US" dirty="0"/>
              <a:t>Sono stati usati diversi </a:t>
            </a:r>
            <a:r>
              <a:rPr lang="en-US" b="1" dirty="0"/>
              <a:t>tool</a:t>
            </a:r>
            <a:r>
              <a:rPr lang="en-US" dirty="0"/>
              <a:t> tra cui:</a:t>
            </a:r>
          </a:p>
          <a:p>
            <a:pPr lvl="1"/>
            <a:r>
              <a:rPr lang="en-US" dirty="0"/>
              <a:t>Eclipse</a:t>
            </a:r>
          </a:p>
          <a:p>
            <a:pPr lvl="1"/>
            <a:r>
              <a:rPr lang="en-US" dirty="0"/>
              <a:t>Git e github</a:t>
            </a:r>
          </a:p>
          <a:p>
            <a:pPr lvl="1"/>
            <a:r>
              <a:rPr lang="en-US" dirty="0"/>
              <a:t>Kanban board (su github)</a:t>
            </a:r>
          </a:p>
          <a:p>
            <a:pPr lvl="1"/>
            <a:r>
              <a:rPr lang="en-US" dirty="0"/>
              <a:t>Swing</a:t>
            </a:r>
          </a:p>
          <a:p>
            <a:pPr lvl="1"/>
            <a:r>
              <a:rPr lang="en-US" dirty="0"/>
              <a:t>Papyrus</a:t>
            </a:r>
          </a:p>
          <a:p>
            <a:pPr lvl="1"/>
            <a:r>
              <a:rPr lang="en-US" dirty="0"/>
              <a:t>Draw.io</a:t>
            </a:r>
          </a:p>
          <a:p>
            <a:pPr lvl="1"/>
            <a:r>
              <a:rPr lang="en-US" dirty="0"/>
              <a:t>Sonarqube</a:t>
            </a:r>
          </a:p>
          <a:p>
            <a:pPr lvl="1"/>
            <a:r>
              <a:rPr lang="en-US" dirty="0"/>
              <a:t>Maven</a:t>
            </a:r>
          </a:p>
          <a:p>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4</a:t>
            </a:fld>
            <a:endParaRPr lang="it-IT" sz="1800" b="1"/>
          </a:p>
        </p:txBody>
      </p:sp>
    </p:spTree>
    <p:extLst>
      <p:ext uri="{BB962C8B-B14F-4D97-AF65-F5344CB8AC3E}">
        <p14:creationId xmlns:p14="http://schemas.microsoft.com/office/powerpoint/2010/main" val="130600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Software </a:t>
            </a:r>
            <a:r>
              <a:rPr lang="it-IT" sz="4400" b="1"/>
              <a:t>configuration management</a:t>
            </a:r>
            <a:endParaRPr lang="it-IT" sz="4400" b="1"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684211" y="685800"/>
            <a:ext cx="10821233" cy="3615267"/>
          </a:xfrm>
        </p:spPr>
        <p:txBody>
          <a:bodyPr/>
          <a:lstStyle/>
          <a:p>
            <a:r>
              <a:rPr lang="it-IT" dirty="0"/>
              <a:t>Abbiamo usato git attraverso </a:t>
            </a:r>
            <a:r>
              <a:rPr lang="it-IT" b="1" dirty="0"/>
              <a:t>Eclipse</a:t>
            </a:r>
            <a:r>
              <a:rPr lang="it-IT" dirty="0"/>
              <a:t>, ed anche la versione web: </a:t>
            </a:r>
            <a:r>
              <a:rPr lang="it-IT" b="1" dirty="0"/>
              <a:t>github</a:t>
            </a:r>
            <a:r>
              <a:rPr lang="it-IT" dirty="0"/>
              <a:t>, nella quale abbiamo utilizzato la kanban board per organizzare meglio il lavoro.</a:t>
            </a:r>
          </a:p>
          <a:p>
            <a:r>
              <a:rPr lang="it-IT" dirty="0"/>
              <a:t>La parte riguardante il codice è stata interamente gestita su Eclipse (pull, push, commit, merge) anche utilizzando un </a:t>
            </a:r>
            <a:r>
              <a:rPr lang="it-IT" b="1" dirty="0"/>
              <a:t>branch</a:t>
            </a:r>
            <a:r>
              <a:rPr lang="it-IT" dirty="0"/>
              <a:t> per il </a:t>
            </a:r>
            <a:r>
              <a:rPr lang="it-IT" b="1" dirty="0"/>
              <a:t>testing</a:t>
            </a:r>
            <a:r>
              <a:rPr lang="it-IT" dirty="0"/>
              <a:t>.</a:t>
            </a:r>
            <a:endParaRPr lang="en-US"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5</a:t>
            </a:fld>
            <a:endParaRPr lang="it-IT" sz="1800" b="1"/>
          </a:p>
        </p:txBody>
      </p:sp>
    </p:spTree>
    <p:extLst>
      <p:ext uri="{BB962C8B-B14F-4D97-AF65-F5344CB8AC3E}">
        <p14:creationId xmlns:p14="http://schemas.microsoft.com/office/powerpoint/2010/main" val="399699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Software life cycle</a:t>
            </a:r>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p:txBody>
          <a:bodyPr/>
          <a:lstStyle/>
          <a:p>
            <a:r>
              <a:rPr lang="en-US" b="1" dirty="0"/>
              <a:t>1) Product Backlog</a:t>
            </a:r>
          </a:p>
          <a:p>
            <a:r>
              <a:rPr lang="en-US" b="1" dirty="0"/>
              <a:t>2) Sprint Planning</a:t>
            </a:r>
          </a:p>
          <a:p>
            <a:r>
              <a:rPr lang="en-US" b="1" dirty="0"/>
              <a:t>3) Sprint</a:t>
            </a:r>
          </a:p>
          <a:p>
            <a:r>
              <a:rPr lang="en-US" b="1" dirty="0"/>
              <a:t>4) Daily Scrum</a:t>
            </a:r>
          </a:p>
          <a:p>
            <a:r>
              <a:rPr lang="en-US" b="1" dirty="0"/>
              <a:t>5) Sprint Review</a:t>
            </a:r>
          </a:p>
          <a:p>
            <a:r>
              <a:rPr lang="en-US" b="1" dirty="0"/>
              <a:t>6) Sprint Retrospective </a:t>
            </a:r>
          </a:p>
          <a:p>
            <a:endParaRPr lang="en-US"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6</a:t>
            </a:fld>
            <a:endParaRPr lang="it-IT" sz="1800" b="1"/>
          </a:p>
        </p:txBody>
      </p:sp>
    </p:spTree>
    <p:extLst>
      <p:ext uri="{BB962C8B-B14F-4D97-AF65-F5344CB8AC3E}">
        <p14:creationId xmlns:p14="http://schemas.microsoft.com/office/powerpoint/2010/main" val="93082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a:t>Requisiti</a:t>
            </a:r>
            <a:endParaRPr lang="it-IT" sz="4400" b="1"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684211" y="685800"/>
            <a:ext cx="10821233" cy="3615267"/>
          </a:xfrm>
        </p:spPr>
        <p:txBody>
          <a:bodyPr/>
          <a:lstStyle/>
          <a:p>
            <a:r>
              <a:rPr lang="it-IT" dirty="0"/>
              <a:t>I requisiti sono stati forniti dal cliente e sono specificati nella </a:t>
            </a:r>
            <a:r>
              <a:rPr lang="it-IT" b="1" dirty="0"/>
              <a:t>documentazione del progetto</a:t>
            </a:r>
            <a:r>
              <a:rPr lang="it-IT" dirty="0"/>
              <a:t>.</a:t>
            </a: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7</a:t>
            </a:fld>
            <a:endParaRPr lang="it-IT" sz="1800" b="1"/>
          </a:p>
        </p:txBody>
      </p:sp>
    </p:spTree>
    <p:extLst>
      <p:ext uri="{BB962C8B-B14F-4D97-AF65-F5344CB8AC3E}">
        <p14:creationId xmlns:p14="http://schemas.microsoft.com/office/powerpoint/2010/main" val="158194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a:t>Architettura</a:t>
            </a:r>
            <a:endParaRPr lang="it-IT" sz="4400" b="1" dirty="0"/>
          </a:p>
        </p:txBody>
      </p:sp>
      <p:sp>
        <p:nvSpPr>
          <p:cNvPr id="4" name="Content Placeholder 3">
            <a:extLst>
              <a:ext uri="{FF2B5EF4-FFF2-40B4-BE49-F238E27FC236}">
                <a16:creationId xmlns:a16="http://schemas.microsoft.com/office/drawing/2014/main" id="{49E5AF19-2813-23F3-53D8-44D5983D20DA}"/>
              </a:ext>
            </a:extLst>
          </p:cNvPr>
          <p:cNvSpPr>
            <a:spLocks noGrp="1"/>
          </p:cNvSpPr>
          <p:nvPr>
            <p:ph idx="1"/>
          </p:nvPr>
        </p:nvSpPr>
        <p:spPr>
          <a:xfrm>
            <a:off x="783771" y="514195"/>
            <a:ext cx="6289970" cy="3712945"/>
          </a:xfrm>
        </p:spPr>
        <p:txBody>
          <a:bodyPr>
            <a:normAutofit/>
          </a:bodyPr>
          <a:lstStyle/>
          <a:p>
            <a:r>
              <a:rPr lang="it-IT" b="1" dirty="0"/>
              <a:t>MVC</a:t>
            </a:r>
            <a:r>
              <a:rPr lang="it-IT" dirty="0"/>
              <a:t> utilizzato per gestire l’interazione tra la GUI e il Backend. Abbiamo utilizzato un GameManager che funge da model, il quale viene modificato dal controller quando nella vista avviene qualche azione (gestita da ActionListener oppure MouseListener), infine il controller aggiorna la View con i nuovi dati del model.</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8</a:t>
            </a:fld>
            <a:endParaRPr lang="it-IT" sz="1800" b="1"/>
          </a:p>
        </p:txBody>
      </p:sp>
      <p:pic>
        <p:nvPicPr>
          <p:cNvPr id="5" name="Immagine 4">
            <a:extLst>
              <a:ext uri="{FF2B5EF4-FFF2-40B4-BE49-F238E27FC236}">
                <a16:creationId xmlns:a16="http://schemas.microsoft.com/office/drawing/2014/main" id="{AA48591F-1EF5-5E70-337A-E7001B3DB372}"/>
              </a:ext>
            </a:extLst>
          </p:cNvPr>
          <p:cNvPicPr>
            <a:picLocks noChangeAspect="1"/>
          </p:cNvPicPr>
          <p:nvPr/>
        </p:nvPicPr>
        <p:blipFill>
          <a:blip r:embed="rId3"/>
          <a:stretch>
            <a:fillRect/>
          </a:stretch>
        </p:blipFill>
        <p:spPr>
          <a:xfrm>
            <a:off x="5777568" y="1697575"/>
            <a:ext cx="6096012" cy="4572009"/>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design pattern</a:t>
            </a:r>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p:txBody>
          <a:bodyPr/>
          <a:lstStyle/>
          <a:p>
            <a:r>
              <a:rPr lang="it-IT" dirty="0"/>
              <a:t>Abbiamo usato il </a:t>
            </a:r>
            <a:r>
              <a:rPr lang="it-IT" b="1" dirty="0"/>
              <a:t>Singleton Pattern</a:t>
            </a:r>
          </a:p>
          <a:p>
            <a:r>
              <a:rPr lang="it-IT" dirty="0"/>
              <a:t>Metriche di qualità del progetto presenti nel documento</a:t>
            </a: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9</a:t>
            </a:fld>
            <a:endParaRPr lang="it-IT" sz="1800" b="1"/>
          </a:p>
        </p:txBody>
      </p:sp>
    </p:spTree>
    <p:extLst>
      <p:ext uri="{BB962C8B-B14F-4D97-AF65-F5344CB8AC3E}">
        <p14:creationId xmlns:p14="http://schemas.microsoft.com/office/powerpoint/2010/main" val="2944479634"/>
      </p:ext>
    </p:extLst>
  </p:cSld>
  <p:clrMapOvr>
    <a:masterClrMapping/>
  </p:clrMapOvr>
</p:sld>
</file>

<file path=ppt/theme/theme1.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0BE48A2B77EEF4CB4FF24FD0340C2FE" ma:contentTypeVersion="8" ma:contentTypeDescription="Create a new document." ma:contentTypeScope="" ma:versionID="cb6e8591a2a2f4ddb8dfb974104dcf18">
  <xsd:schema xmlns:xsd="http://www.w3.org/2001/XMLSchema" xmlns:xs="http://www.w3.org/2001/XMLSchema" xmlns:p="http://schemas.microsoft.com/office/2006/metadata/properties" xmlns:ns2="fcab9357-b746-4231-ac20-22bc1da5f33b" targetNamespace="http://schemas.microsoft.com/office/2006/metadata/properties" ma:root="true" ma:fieldsID="0a560b8fb34b785fa30925c54e88109f" ns2:_="">
    <xsd:import namespace="fcab9357-b746-4231-ac20-22bc1da5f33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b9357-b746-4231-ac20-22bc1da5f3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BC4FCE4-10B3-4AE0-ACB5-B1011C53C9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ab9357-b746-4231-ac20-22bc1da5f3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Slice</Template>
  <TotalTime>1633</TotalTime>
  <Words>405</Words>
  <Application>Microsoft Office PowerPoint</Application>
  <PresentationFormat>Widescreen</PresentationFormat>
  <Paragraphs>78</Paragraphs>
  <Slides>13</Slides>
  <Notes>11</Notes>
  <HiddenSlides>0</HiddenSlides>
  <MMClips>1</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Century Gothic</vt:lpstr>
      <vt:lpstr>Century Gothic (Corpo)</vt:lpstr>
      <vt:lpstr>Wingdings 3</vt:lpstr>
      <vt:lpstr>Sezione</vt:lpstr>
      <vt:lpstr>Progetto ingegneria del software    Santorini</vt:lpstr>
      <vt:lpstr>Obiettivo</vt:lpstr>
      <vt:lpstr>Difficoltà incontrate</vt:lpstr>
      <vt:lpstr>Paradigma di programmazione/modellazione utilizzato e tools</vt:lpstr>
      <vt:lpstr>Software configuration management</vt:lpstr>
      <vt:lpstr>Software life cycle</vt:lpstr>
      <vt:lpstr>Requisiti</vt:lpstr>
      <vt:lpstr>Architettura</vt:lpstr>
      <vt:lpstr>design pattern</vt:lpstr>
      <vt:lpstr>Modellazione</vt:lpstr>
      <vt:lpstr>Implementazione</vt:lpstr>
      <vt:lpstr>Testing</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ANTONIO VALENTIN RADU</cp:lastModifiedBy>
  <cp:revision>17</cp:revision>
  <dcterms:created xsi:type="dcterms:W3CDTF">2022-02-12T14:59:00Z</dcterms:created>
  <dcterms:modified xsi:type="dcterms:W3CDTF">2025-01-30T23:28:04Z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0x01010020BE48A2B77EEF4CB4FF24FD0340C2FE</vt:lpwstr>
  </property>
</Properties>
</file>