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60" r:id="rId5"/>
    <p:sldId id="261" r:id="rId6"/>
    <p:sldId id="267" r:id="rId7"/>
    <p:sldId id="268" r:id="rId8"/>
    <p:sldId id="284" r:id="rId9"/>
    <p:sldId id="269" r:id="rId10"/>
    <p:sldId id="270" r:id="rId11"/>
    <p:sldId id="275" r:id="rId12"/>
    <p:sldId id="271" r:id="rId13"/>
    <p:sldId id="272" r:id="rId14"/>
    <p:sldId id="273" r:id="rId15"/>
    <p:sldId id="274" r:id="rId16"/>
    <p:sldId id="278" r:id="rId17"/>
    <p:sldId id="277" r:id="rId18"/>
    <p:sldId id="283" r:id="rId19"/>
    <p:sldId id="280" r:id="rId20"/>
    <p:sldId id="281" r:id="rId21"/>
    <p:sldId id="282" r:id="rId22"/>
    <p:sldId id="262" r:id="rId23"/>
    <p:sldId id="276" r:id="rId24"/>
    <p:sldId id="279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62"/>
    <a:srgbClr val="E60000"/>
    <a:srgbClr val="FFFFFF"/>
    <a:srgbClr val="00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C62D6-FD88-47B6-9B18-0C1B8A33E70A}" v="6" dt="2022-10-16T12:52:30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D69B-7226-496D-A92B-08A843C4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2D38E-C34D-4D47-8DED-4F7791055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1B21-AEC9-472F-B32C-65D9130B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2604-B196-42F4-9DF6-6079DDCA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B9FF-61FB-4FF1-8DD5-DAF3559E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51FD-0589-4B10-93BB-6504D17C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57511-C235-4733-9D94-B4D261C8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AFB7-18BA-4E79-B97E-0D95148F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2032-B7DA-496D-B9E4-40BA3114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486E-F9A0-4E2A-8E7B-CFD527DC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E4426-E25C-48E7-8234-4E97C716E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5479-2558-494D-BB82-B892BE540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038E-E790-4159-9A9D-1547777E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30AA-16B3-49C4-A71B-4E6F253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A584-7398-4EF2-BC77-F044DD0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54DB-783B-4377-85A7-4713322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B129-606E-4903-9B04-4A059E77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318D-DFE9-4C85-86E5-22C9A109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B301-C073-4E6B-9EE2-091614BE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383F-2F4D-4940-8AE5-6B87D49B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FD0E-A572-4C3E-A08A-FEAE620B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F2BE-102A-4172-8990-4645A890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2C5D-091E-4BC6-B339-A112381C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EF65-BF21-43B0-A6C5-57EAE0CC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EE2A-22D8-44B9-AB5F-07B73675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B30B-9640-4433-90BD-9C9E297F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199D-4807-4EB0-ABD5-3B4AB4373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9B62-B941-4F9A-924D-03ACF55B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7A59-E53F-43F7-840E-C03FF7D4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C32B-84E2-4359-AB5F-F4EA94AB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FF1D-8028-46EC-A339-4CA2A911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D608-752E-4163-9F1B-BF86CAD0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CAE5-BFDB-4202-86AE-F8B331C0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862A7-8F37-45DA-BA32-C69B8A48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B476A-6812-4D4F-92E5-24BDC90BC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F3D07-77A7-4FF1-B489-C871BED5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D57BF-AAED-4A77-9E8F-FCD993DA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D4CC0-CEFD-4FF6-9D7A-0CC0B09A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C532-3D60-403B-AABF-390241E8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5EF6-7ACF-4226-8FC8-E44E471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DBB9-3E1B-48F2-819C-0EDF6055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219C3-4D85-4A4C-A2F9-4F8211B7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6AC94-CE36-401B-9732-8EEF7633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CB846-F596-40AE-9378-6EBEF59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71579-55E0-4CAE-9CCF-D9961E93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084C-5AF3-42BD-A6C2-9F8213F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BCF6-5CAA-41DA-8827-DFA9B10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3F17-CC15-4B90-AE72-50752DF1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15D2F-25BB-4B58-9F51-BFB24734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75F44-3577-4EEC-BB32-EBA2BE5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680BF-1C4A-41CC-A924-C3D8AE66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52BA-A7E9-4E88-8D99-F817E5E9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A690-FFA9-41FE-9B7F-93404A6E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BB123-FD6B-4B63-BD6E-51DE4851D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50237-07D0-4D2B-B3B9-C5F0A8AF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761B-AAD0-4742-BDD6-EDC3D841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DB0EF-8274-4624-93C4-FDB560E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024E-FD95-497A-975A-6446D9F1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42BC6-30D4-4B3E-A00B-237F5A5C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2181-0366-4700-9E2E-48FFFEC5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5B1D-A6B5-4EB0-B2E0-D6ACFAB2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CCD3-592E-4641-AEB4-70A99A1C060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5263-7537-41B3-BEAC-2F033E320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C7-4BB2-4BD7-95DB-9BC11022C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178D-0222-41BF-913E-2996BFF22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obe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sinprodf.org.br/o-dia-de-combate-ao-sedentarismo-reforca-a-importancia-da-pratica-de-atividades-fisicas-regularment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medium.com/ux-user-experience-design-em-portugues/como-usar-as-cores-em-ui-design-9e145cb21664" TargetMode="External"/><Relationship Id="rId4" Type="http://schemas.openxmlformats.org/officeDocument/2006/relationships/hyperlink" Target="https://portal.fgv.br/noticias/retrospectiva-2021-brasil-tem-dois-dispositivos-digitais-habitante-revela-pesquisa-fg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B4555C23-CB30-8C0B-CB0F-CEE81627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65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928FCB5-3801-D99E-EA3B-80AE87515BBE}"/>
              </a:ext>
            </a:extLst>
          </p:cNvPr>
          <p:cNvSpPr txBox="1"/>
          <p:nvPr/>
        </p:nvSpPr>
        <p:spPr>
          <a:xfrm>
            <a:off x="1375615" y="1263180"/>
            <a:ext cx="75328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800" dirty="0">
                <a:ln w="0"/>
                <a:solidFill>
                  <a:srgbClr val="E60000"/>
                </a:solidFill>
                <a:latin typeface="Franklin Gothic Heavy" panose="020B0903020102020204" pitchFamily="34" charset="0"/>
              </a:rPr>
              <a:t>VII </a:t>
            </a:r>
            <a:r>
              <a:rPr lang="pt-BR" sz="8800" dirty="0" err="1">
                <a:ln w="0"/>
                <a:solidFill>
                  <a:srgbClr val="E60000"/>
                </a:solidFill>
                <a:latin typeface="Franklin Gothic Heavy" panose="020B0903020102020204" pitchFamily="34" charset="0"/>
              </a:rPr>
              <a:t>WorkTec</a:t>
            </a:r>
            <a:endParaRPr lang="pt-BR" sz="8800" dirty="0">
              <a:ln w="0"/>
              <a:solidFill>
                <a:srgbClr val="E6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0CD5D2-5C30-E61B-B6B1-9BFD0F48C30D}"/>
              </a:ext>
            </a:extLst>
          </p:cNvPr>
          <p:cNvSpPr txBox="1"/>
          <p:nvPr/>
        </p:nvSpPr>
        <p:spPr>
          <a:xfrm>
            <a:off x="1472597" y="24124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Workshop de Tecnologia da Fatec Ribeirão Preto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EAB808-2923-BD3F-FC25-11DAF0638426}"/>
              </a:ext>
            </a:extLst>
          </p:cNvPr>
          <p:cNvSpPr txBox="1"/>
          <p:nvPr/>
        </p:nvSpPr>
        <p:spPr>
          <a:xfrm>
            <a:off x="1468444" y="3254561"/>
            <a:ext cx="7082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cap="none" spc="0" dirty="0">
                <a:ln w="0"/>
                <a:solidFill>
                  <a:schemeClr val="tx1"/>
                </a:solidFill>
                <a:latin typeface="Arial Nova" panose="020B0504020202020204" pitchFamily="34" charset="0"/>
              </a:rPr>
              <a:t>Curso: Análise e Desenvolvimento de Sistemas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FD757AE-323C-C020-868D-717248A59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78" b="-21227"/>
          <a:stretch/>
        </p:blipFill>
        <p:spPr>
          <a:xfrm>
            <a:off x="9193766" y="5284040"/>
            <a:ext cx="2184069" cy="96187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E7E963A-D7E5-145C-C57E-0A85CA767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07">
            <a:off x="6311681" y="878830"/>
            <a:ext cx="1532222" cy="9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5C2292-7023-C5AC-8F40-C10D8103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017FF62E-D88F-F2E2-2B57-3692B0A1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151359-4047-3F73-5549-D755E99C1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46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6C668A0-2774-A968-7FC3-22501F051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E24DC4-AD4B-723E-CE75-3A64FF2B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1D29667F-264D-38AD-61BC-22F46985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92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5C2292-7023-C5AC-8F40-C10D8103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017FF62E-D88F-F2E2-2B57-3692B0A1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722DF6-8737-BD73-78F9-49E443B94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F3CBE77-A354-8EE7-C5F2-1D29FB893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65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74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5C2292-7023-C5AC-8F40-C10D8103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017FF62E-D88F-F2E2-2B57-3692B0A1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 descr="Texto, Aplicativo&#10;&#10;Descrição gerada automaticamente">
            <a:extLst>
              <a:ext uri="{FF2B5EF4-FFF2-40B4-BE49-F238E27FC236}">
                <a16:creationId xmlns:a16="http://schemas.microsoft.com/office/drawing/2014/main" id="{80BE4ED0-88B1-4228-6E28-1459DEA53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41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616D4C4-B521-892B-E146-CC395DEED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96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2C77ED4-9F97-28D5-CD4C-0D268F75C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BF4796D-1E94-7937-DCFA-FF74EDF9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4" name="Imagem 1">
            <a:extLst>
              <a:ext uri="{FF2B5EF4-FFF2-40B4-BE49-F238E27FC236}">
                <a16:creationId xmlns:a16="http://schemas.microsoft.com/office/drawing/2014/main" id="{84CF290F-6407-7B76-168C-11DBF9DE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19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01A591C5-8501-C898-9EA9-6CE2925F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7" y="114358"/>
            <a:ext cx="2651129" cy="574057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4B9A7E84-735C-04FB-8910-A6DBF601C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-40640" y="5905426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5875CD6-A69C-975D-E3D9-6595E6346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55" y="114358"/>
            <a:ext cx="2651129" cy="5740577"/>
          </a:xfrm>
          <a:prstGeom prst="rect">
            <a:avLst/>
          </a:prstGeom>
        </p:spPr>
      </p:pic>
      <p:pic>
        <p:nvPicPr>
          <p:cNvPr id="9" name="Imagem 8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D09EF77-99D1-D04C-E69B-FCC45D43C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71" y="114358"/>
            <a:ext cx="2651129" cy="574057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42E4885-8EB7-8619-0895-400005BDD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6284" y="5581302"/>
            <a:ext cx="2133909" cy="12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1B1E3E-A475-CF8D-E480-E35E36D8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94" y="0"/>
            <a:ext cx="6358411" cy="6858000"/>
          </a:xfrm>
          <a:prstGeom prst="rect">
            <a:avLst/>
          </a:prstGeom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8A713E73-BD2E-97D7-9A02-AF838C73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-40640" y="5905426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63C764-E73E-B62D-3772-18DFC988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284" y="5581302"/>
            <a:ext cx="2133909" cy="12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7553972-7AD1-7707-B2FA-87AC721DF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77" y="0"/>
            <a:ext cx="2475217" cy="6858000"/>
          </a:xfrm>
          <a:prstGeom prst="rect">
            <a:avLst/>
          </a:prstGeom>
        </p:spPr>
      </p:pic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F4AF140C-2E6B-C247-CF93-E5927167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06" y="0"/>
            <a:ext cx="3167180" cy="6858000"/>
          </a:xfrm>
          <a:prstGeom prst="rect">
            <a:avLst/>
          </a:prstGeom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416F14BD-9BF3-F11B-DCD4-52243D3E3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0" y="5905426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E6AEDC-71D1-E797-910B-491EF805F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284" y="5581302"/>
            <a:ext cx="2133909" cy="12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BE2087-6DA8-A06A-7440-A93CF3C5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91" y="5566772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425AC6DB-6481-BA72-DFDE-2CCBB37D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142509" y="5705225"/>
            <a:ext cx="1810943" cy="9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672B943-7150-AE39-150B-476084CE7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98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2F6EE3-3A33-EFF0-B52F-0BE61484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91" y="5566772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5513988C-6B1F-FD24-993B-F8CEDEF1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142509" y="5705225"/>
            <a:ext cx="1810943" cy="9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F270171-F70A-D550-5CBC-095DFE95A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61" y="-1453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42826B6-EB96-B81D-A327-9302FE498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1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B4555C23-CB30-8C0B-CB0F-CEE81627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65" r="1" b="1"/>
          <a:stretch/>
        </p:blipFill>
        <p:spPr>
          <a:xfrm>
            <a:off x="196850" y="153568"/>
            <a:ext cx="11798300" cy="65127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928FCB5-3801-D99E-EA3B-80AE87515BBE}"/>
              </a:ext>
            </a:extLst>
          </p:cNvPr>
          <p:cNvSpPr txBox="1"/>
          <p:nvPr/>
        </p:nvSpPr>
        <p:spPr>
          <a:xfrm>
            <a:off x="4765962" y="388067"/>
            <a:ext cx="3144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n w="0"/>
                <a:solidFill>
                  <a:srgbClr val="E60000"/>
                </a:solidFill>
                <a:latin typeface="Franklin Gothic Heavy" panose="020B0903020102020204" pitchFamily="34" charset="0"/>
              </a:rPr>
              <a:t>VII </a:t>
            </a:r>
            <a:r>
              <a:rPr lang="pt-BR" sz="3600" dirty="0" err="1">
                <a:ln w="0"/>
                <a:solidFill>
                  <a:srgbClr val="E60000"/>
                </a:solidFill>
                <a:latin typeface="Franklin Gothic Heavy" panose="020B0903020102020204" pitchFamily="34" charset="0"/>
              </a:rPr>
              <a:t>WorkTec</a:t>
            </a:r>
            <a:endParaRPr lang="pt-BR" sz="3600" dirty="0">
              <a:ln w="0"/>
              <a:solidFill>
                <a:srgbClr val="E6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0CD5D2-5C30-E61B-B6B1-9BFD0F48C30D}"/>
              </a:ext>
            </a:extLst>
          </p:cNvPr>
          <p:cNvSpPr txBox="1"/>
          <p:nvPr/>
        </p:nvSpPr>
        <p:spPr>
          <a:xfrm>
            <a:off x="4168775" y="96347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Workshop de Tecnologia da Fatec Ribeirão Preto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EAB808-2923-BD3F-FC25-11DAF0638426}"/>
              </a:ext>
            </a:extLst>
          </p:cNvPr>
          <p:cNvSpPr txBox="1"/>
          <p:nvPr/>
        </p:nvSpPr>
        <p:spPr>
          <a:xfrm>
            <a:off x="141162" y="2201543"/>
            <a:ext cx="119096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PERSONAL APP: PLATAFORMA PARA CONTRATAÇÃO DE PERSONAL TRAINNER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0CEB5D-56F9-4426-E7E4-8F5E997839F3}"/>
              </a:ext>
            </a:extLst>
          </p:cNvPr>
          <p:cNvSpPr txBox="1"/>
          <p:nvPr/>
        </p:nvSpPr>
        <p:spPr>
          <a:xfrm>
            <a:off x="2554542" y="4438627"/>
            <a:ext cx="708291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Discente: Eduardo Petrilli</a:t>
            </a:r>
          </a:p>
          <a:p>
            <a:pPr algn="ctr"/>
            <a:r>
              <a:rPr lang="pt-BR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Orientadores:</a:t>
            </a:r>
            <a:r>
              <a:rPr lang="pt-BR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Prof. Ms. Fabrício Gustavo Henrique</a:t>
            </a:r>
          </a:p>
          <a:p>
            <a:pPr algn="ctr"/>
            <a:r>
              <a:rPr kumimoji="0" lang="pt-B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Prof. Dra. Anna </a:t>
            </a:r>
            <a:r>
              <a:rPr kumimoji="0" lang="pt-B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Patricia</a:t>
            </a:r>
            <a:r>
              <a:rPr kumimoji="0" lang="pt-B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Zakem</a:t>
            </a:r>
            <a:r>
              <a:rPr kumimoji="0" lang="pt-BR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China</a:t>
            </a:r>
            <a:endParaRPr lang="en-US" sz="28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FD757AE-323C-C020-868D-717248A59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78" b="-21227"/>
          <a:stretch/>
        </p:blipFill>
        <p:spPr>
          <a:xfrm>
            <a:off x="10103898" y="5684868"/>
            <a:ext cx="1273937" cy="5610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E7E963A-D7E5-145C-C57E-0A85CA767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07">
            <a:off x="8876476" y="5560171"/>
            <a:ext cx="1144454" cy="7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9BE8A4-188B-9F1E-1FE0-A68D7CB41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91" y="5566772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40023D0C-7ADE-7DB3-130D-DB121174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143184" y="5705225"/>
            <a:ext cx="1810943" cy="9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88DC9389-A20A-C203-8065-1EFA3911C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35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8B93D6C-B16B-48EE-B4F7-DE1EABB6C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85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45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8608D3-878C-B24A-E53A-E852EBB9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16" y="6061684"/>
            <a:ext cx="1330983" cy="796315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AB78937E-95E9-C8C1-D1BA-070B84EF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1" y="6102798"/>
            <a:ext cx="1354753" cy="74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DD8B01-9F19-89A7-56B7-2896EFD4B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4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CB55694-28C3-37E3-8074-48060D3C9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9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01207BE-3429-63EA-0F64-BE25B6A89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07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30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73CB1C-15A4-42C5-9D63-68A0F8C2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E128F02-38C0-4A36-AF50-637C6E785E5E}"/>
              </a:ext>
            </a:extLst>
          </p:cNvPr>
          <p:cNvSpPr/>
          <p:nvPr/>
        </p:nvSpPr>
        <p:spPr>
          <a:xfrm>
            <a:off x="3622406" y="450010"/>
            <a:ext cx="4947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Considerações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finais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C565A2D8-5298-4053-AB3D-91395096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385907" y="5557421"/>
            <a:ext cx="1810943" cy="9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95D8C9A-FE58-7302-F38A-B021CA93B1CE}"/>
              </a:ext>
            </a:extLst>
          </p:cNvPr>
          <p:cNvSpPr txBox="1"/>
          <p:nvPr/>
        </p:nvSpPr>
        <p:spPr>
          <a:xfrm>
            <a:off x="795337" y="1659285"/>
            <a:ext cx="106013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Ferramentas de prototipação e documentação (</a:t>
            </a:r>
            <a:r>
              <a:rPr lang="pt-BR" sz="3200" dirty="0" err="1"/>
              <a:t>AdobeXD</a:t>
            </a:r>
            <a:r>
              <a:rPr lang="pt-BR" sz="3200" dirty="0"/>
              <a:t> e </a:t>
            </a:r>
            <a:r>
              <a:rPr lang="pt-BR" sz="3200" dirty="0" err="1"/>
              <a:t>Creately</a:t>
            </a:r>
            <a:r>
              <a:rPr lang="pt-BR" sz="32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Feedbacks;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Projeções futuras: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MVP;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Comunidade;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Dashboards/Área administrativa;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1042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566CC3B-CC1B-C521-02C3-AE4EA940F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59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4043136-F29F-A4A1-311A-C9B5EA977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63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99EC97-D143-CCEA-8744-CA643C2AC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091" y="5566772"/>
            <a:ext cx="2133909" cy="1276698"/>
          </a:xfrm>
          <a:prstGeom prst="rect">
            <a:avLst/>
          </a:prstGeom>
        </p:spPr>
      </p:pic>
      <p:pic>
        <p:nvPicPr>
          <p:cNvPr id="7" name="Imagem 1">
            <a:extLst>
              <a:ext uri="{FF2B5EF4-FFF2-40B4-BE49-F238E27FC236}">
                <a16:creationId xmlns:a16="http://schemas.microsoft.com/office/drawing/2014/main" id="{FB35D8E6-09B8-2BC3-E00A-BCBFDB4F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26288" y="5566772"/>
            <a:ext cx="1810943" cy="9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01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C99045E-8162-1781-8AF7-CD6AF820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465C91F-6A16-B9C6-B716-4F0DE49C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091" y="5566772"/>
            <a:ext cx="2133909" cy="1276698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E2C1AEE3-6FF3-ED19-77D3-AB919375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26288" y="5566772"/>
            <a:ext cx="1810943" cy="9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6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73CB1C-15A4-42C5-9D63-68A0F8C2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E128F02-38C0-4A36-AF50-637C6E785E5E}"/>
              </a:ext>
            </a:extLst>
          </p:cNvPr>
          <p:cNvSpPr/>
          <p:nvPr/>
        </p:nvSpPr>
        <p:spPr>
          <a:xfrm>
            <a:off x="4634700" y="344615"/>
            <a:ext cx="2922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7C97FBE9-2F2C-42D7-A8D4-E79E12C1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56930" y="5466944"/>
            <a:ext cx="1753610" cy="96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285C490-82A8-6A91-AAFF-864075373807}"/>
              </a:ext>
            </a:extLst>
          </p:cNvPr>
          <p:cNvSpPr txBox="1"/>
          <p:nvPr/>
        </p:nvSpPr>
        <p:spPr>
          <a:xfrm>
            <a:off x="795336" y="1413063"/>
            <a:ext cx="10601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FGV. </a:t>
            </a:r>
            <a:r>
              <a:rPr lang="pt-BR" sz="1800" i="1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Retrospectiva 2021: Brasil tem dois dispositivos digitais por habitante, revela pesquisa FGV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. Disponível em: &lt;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  <a:hlinkClick r:id="rId4"/>
              </a:rPr>
              <a:t>https://portal.fgv.br/noticias/retrospectiva-2021-brasil-tem-dois-dispositivos-digitais-habitante-revela-pesquisa-fgv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&gt;. Acesso em 15 de </a:t>
            </a:r>
            <a:r>
              <a:rPr lang="pt-BR" sz="1800" kern="10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jun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de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FONSECA, K. </a:t>
            </a:r>
            <a:r>
              <a:rPr lang="pt-BR" sz="1800" i="1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Como Usar as Cores em UI Design,</a:t>
            </a:r>
            <a:r>
              <a:rPr lang="pt-BR" sz="1800" b="1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 </a:t>
            </a:r>
            <a:r>
              <a:rPr lang="pt-BR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2018. Disponível em: &lt; 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https://medium.com/</a:t>
            </a:r>
            <a:r>
              <a:rPr lang="pt-BR" sz="1800" u="sng" kern="100" dirty="0" err="1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ux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-</a:t>
            </a:r>
            <a:r>
              <a:rPr lang="pt-BR" sz="1800" u="sng" kern="100" dirty="0" err="1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user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-</a:t>
            </a:r>
            <a:r>
              <a:rPr lang="pt-BR" sz="1800" u="sng" kern="100" dirty="0" err="1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experience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-design-em-</a:t>
            </a:r>
            <a:r>
              <a:rPr lang="pt-BR" sz="1800" u="sng" kern="100" dirty="0" err="1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portugues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5"/>
              </a:rPr>
              <a:t>/como-usar-as-cores-em-ui-design-9e145cb21664</a:t>
            </a:r>
            <a:r>
              <a:rPr lang="pt-BR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&gt;. </a:t>
            </a:r>
            <a:r>
              <a:rPr lang="en-US" sz="1800" kern="100" dirty="0" err="1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Acesso</a:t>
            </a:r>
            <a:r>
              <a:rPr lang="en-US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em</a:t>
            </a:r>
            <a:r>
              <a:rPr lang="en-US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 20 de </a:t>
            </a:r>
            <a:r>
              <a:rPr lang="en-US" sz="1800" kern="100" dirty="0" err="1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abr</a:t>
            </a:r>
            <a:r>
              <a:rPr lang="en-US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 de 2023.</a:t>
            </a:r>
            <a:endParaRPr lang="pt-BR" sz="1800" kern="100" dirty="0">
              <a:effectLst/>
              <a:latin typeface="Bitstream Vera Serif"/>
              <a:ea typeface="Bitstream Vera Sans"/>
              <a:cs typeface="Lucida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FREEPIK.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assets you need, in one place,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2023. 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&lt;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  <a:hlinkClick r:id="rId6"/>
              </a:rPr>
              <a:t>https://www.freepik.com/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01 de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2023.</a:t>
            </a:r>
            <a:endParaRPr lang="pt-BR" sz="1800" kern="100" dirty="0">
              <a:solidFill>
                <a:srgbClr val="000000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LETICIA. </a:t>
            </a:r>
            <a:r>
              <a:rPr lang="pt-BR" sz="1800" i="1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O Dia De Combate Ao Sedentarismo Reforça A Importância Da Prática De Atividades Físicas Regularmente, </a:t>
            </a:r>
            <a:r>
              <a:rPr lang="pt-BR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2021. Disponível em: &lt;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  <a:hlinkClick r:id="rId7"/>
              </a:rPr>
              <a:t>https://www.sinprodf.org.br/o-dia-de-combate-ao-sedentarismo-reforca-a-importancia-da-pratica-de-atividades-fisicas-regularmente/</a:t>
            </a:r>
            <a:r>
              <a:rPr lang="pt-BR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&gt;. Acesso em 15 de </a:t>
            </a:r>
            <a:r>
              <a:rPr lang="pt-BR" sz="1800" kern="100" dirty="0" err="1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jun</a:t>
            </a:r>
            <a:r>
              <a:rPr lang="pt-BR" sz="1800" kern="100" dirty="0">
                <a:effectLst/>
                <a:latin typeface="Times" panose="02020603050405020304" pitchFamily="18" charset="0"/>
                <a:ea typeface="Bitstream Vera Sans"/>
                <a:cs typeface="Times" panose="02020603050405020304" pitchFamily="18" charset="0"/>
              </a:rPr>
              <a:t> de 2022.</a:t>
            </a:r>
            <a:endParaRPr lang="pt-BR" sz="1800" kern="100" dirty="0">
              <a:effectLst/>
              <a:latin typeface="Bitstream Vera Serif"/>
              <a:ea typeface="Bitstream Vera Sans"/>
              <a:cs typeface="Lucida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ADOBE.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it all with Creative Cloud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&lt;</a:t>
            </a:r>
            <a:r>
              <a:rPr lang="pt-BR" sz="1800" u="sng" kern="100" dirty="0">
                <a:solidFill>
                  <a:srgbClr val="0563C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  <a:hlinkClick r:id="rId8"/>
              </a:rPr>
              <a:t>https://www.adobe.com/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 Acesso em 01 de </a:t>
            </a:r>
            <a:r>
              <a:rPr lang="pt-BR" sz="1800" kern="100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1800" kern="1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2023.</a:t>
            </a:r>
          </a:p>
        </p:txBody>
      </p:sp>
    </p:spTree>
    <p:extLst>
      <p:ext uri="{BB962C8B-B14F-4D97-AF65-F5344CB8AC3E}">
        <p14:creationId xmlns:p14="http://schemas.microsoft.com/office/powerpoint/2010/main" val="60385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73CB1C-15A4-42C5-9D63-68A0F8C2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E128F02-38C0-4A36-AF50-637C6E785E5E}"/>
              </a:ext>
            </a:extLst>
          </p:cNvPr>
          <p:cNvSpPr/>
          <p:nvPr/>
        </p:nvSpPr>
        <p:spPr>
          <a:xfrm>
            <a:off x="5048277" y="649738"/>
            <a:ext cx="209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2F10F09D-87D5-4EB9-A1F3-F661D43B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306009" y="5651764"/>
            <a:ext cx="1507286" cy="8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758D162-2A89-F7AB-861E-396485D3C352}"/>
              </a:ext>
            </a:extLst>
          </p:cNvPr>
          <p:cNvSpPr txBox="1"/>
          <p:nvPr/>
        </p:nvSpPr>
        <p:spPr>
          <a:xfrm>
            <a:off x="795337" y="1981200"/>
            <a:ext cx="10601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Avanço da globalização -&gt; Conveniência e rapidez de consumo;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47% da população brasileira em estado de sedentarismo (84% jovens);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Mais smartphones que pessoas no mundo(242 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Criação do </a:t>
            </a:r>
            <a:r>
              <a:rPr lang="pt-BR" sz="3200" dirty="0" err="1"/>
              <a:t>Personal</a:t>
            </a:r>
            <a:r>
              <a:rPr lang="pt-BR" sz="32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536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73CB1C-15A4-42C5-9D63-68A0F8C2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E128F02-38C0-4A36-AF50-637C6E785E5E}"/>
              </a:ext>
            </a:extLst>
          </p:cNvPr>
          <p:cNvSpPr/>
          <p:nvPr/>
        </p:nvSpPr>
        <p:spPr>
          <a:xfrm>
            <a:off x="4605848" y="676867"/>
            <a:ext cx="2980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9501DE7A-3D03-47CF-82EC-29CD9D4F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368153" y="5654287"/>
            <a:ext cx="1655956" cy="87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9E44A6-6C4B-A123-5C91-1708793FCC7A}"/>
              </a:ext>
            </a:extLst>
          </p:cNvPr>
          <p:cNvSpPr txBox="1"/>
          <p:nvPr/>
        </p:nvSpPr>
        <p:spPr>
          <a:xfrm>
            <a:off x="795337" y="1981200"/>
            <a:ext cx="106013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Desenvolvimento de requisitos funcionais e não funcionais;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Diagrama de caso de uso;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Ferramentas para prototipação: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AdobeXD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Ferramenta para desenvolvimento: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Flutter</a:t>
            </a:r>
            <a:endParaRPr lang="pt-B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Firebase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782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73CB1C-15A4-42C5-9D63-68A0F8C2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E128F02-38C0-4A36-AF50-637C6E785E5E}"/>
              </a:ext>
            </a:extLst>
          </p:cNvPr>
          <p:cNvSpPr/>
          <p:nvPr/>
        </p:nvSpPr>
        <p:spPr>
          <a:xfrm>
            <a:off x="5062704" y="485839"/>
            <a:ext cx="2066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0CAEBDBA-E11B-43EB-8E65-0D77EE9A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42104C-FD72-564E-42C7-D8738D815E26}"/>
              </a:ext>
            </a:extLst>
          </p:cNvPr>
          <p:cNvSpPr txBox="1"/>
          <p:nvPr/>
        </p:nvSpPr>
        <p:spPr>
          <a:xfrm>
            <a:off x="795336" y="1620915"/>
            <a:ext cx="106013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Conectar usuários com profissionais de educação física;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Ser uma plataforma inclusiva, para todos os gostos de atividades físicas;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Combater o sedentarismo;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Facilitar a contratação de </a:t>
            </a:r>
            <a:r>
              <a:rPr lang="pt-BR" sz="3200" dirty="0" err="1"/>
              <a:t>Personal</a:t>
            </a:r>
            <a:r>
              <a:rPr lang="pt-BR" sz="3200" dirty="0"/>
              <a:t> </a:t>
            </a:r>
            <a:r>
              <a:rPr lang="pt-BR" sz="3200" dirty="0" err="1"/>
              <a:t>Trainer</a:t>
            </a:r>
            <a:r>
              <a:rPr lang="pt-BR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Facilitar captação de alunos por meio de uma plataforma online;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Excelência na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val="402381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C6A4FC-2F31-B836-1ACA-E3DE51AB3190}"/>
              </a:ext>
            </a:extLst>
          </p:cNvPr>
          <p:cNvSpPr/>
          <p:nvPr/>
        </p:nvSpPr>
        <p:spPr>
          <a:xfrm>
            <a:off x="4720463" y="2721114"/>
            <a:ext cx="27510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2FCF54-A942-763D-15A9-685350B7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AEDEE0FF-7986-3E4E-2272-28EB215B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49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Ícone&#10;&#10;Descrição gerada automaticamente">
            <a:extLst>
              <a:ext uri="{FF2B5EF4-FFF2-40B4-BE49-F238E27FC236}">
                <a16:creationId xmlns:a16="http://schemas.microsoft.com/office/drawing/2014/main" id="{1856C50B-1A3E-AA97-6361-3727A46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23" y="142507"/>
            <a:ext cx="3035554" cy="6572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FFED206-CD4C-A631-8970-1BB5C9EE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4" name="Imagem 1">
            <a:extLst>
              <a:ext uri="{FF2B5EF4-FFF2-40B4-BE49-F238E27FC236}">
                <a16:creationId xmlns:a16="http://schemas.microsoft.com/office/drawing/2014/main" id="{1D715516-BA43-F60C-23EA-DCC7F48D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2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BC441E-6888-8E1A-BE98-005E00D3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D83C6AD4-BE5E-A0C7-5458-0CE105B4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385AFCD5-2962-3422-2DA0-F54CDBE309CD}"/>
              </a:ext>
            </a:extLst>
          </p:cNvPr>
          <p:cNvSpPr/>
          <p:nvPr/>
        </p:nvSpPr>
        <p:spPr>
          <a:xfrm>
            <a:off x="2908266" y="394658"/>
            <a:ext cx="63754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de cores do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504A59-09DC-CD89-2531-04D33F45A4D6}"/>
              </a:ext>
            </a:extLst>
          </p:cNvPr>
          <p:cNvSpPr txBox="1"/>
          <p:nvPr/>
        </p:nvSpPr>
        <p:spPr>
          <a:xfrm>
            <a:off x="795336" y="1620915"/>
            <a:ext cx="10601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Regra 60-30-10: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60% branco – 30% preto – 10% vermelho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6BB4F99-4571-CAC7-75E8-0AF5622F1F27}"/>
              </a:ext>
            </a:extLst>
          </p:cNvPr>
          <p:cNvSpPr/>
          <p:nvPr/>
        </p:nvSpPr>
        <p:spPr>
          <a:xfrm>
            <a:off x="8061492" y="3839650"/>
            <a:ext cx="1222240" cy="1077218"/>
          </a:xfrm>
          <a:prstGeom prst="roundRect">
            <a:avLst/>
          </a:prstGeom>
          <a:solidFill>
            <a:srgbClr val="FF5B62"/>
          </a:solidFill>
          <a:ln>
            <a:solidFill>
              <a:srgbClr val="FF5B6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10%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D5842EF-A870-1750-3DC1-589CDF6FCED7}"/>
              </a:ext>
            </a:extLst>
          </p:cNvPr>
          <p:cNvSpPr/>
          <p:nvPr/>
        </p:nvSpPr>
        <p:spPr>
          <a:xfrm>
            <a:off x="5484880" y="3839650"/>
            <a:ext cx="1222240" cy="10772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30%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8AD9FDE-98F5-E222-8071-E93CF7398012}"/>
              </a:ext>
            </a:extLst>
          </p:cNvPr>
          <p:cNvSpPr/>
          <p:nvPr/>
        </p:nvSpPr>
        <p:spPr>
          <a:xfrm>
            <a:off x="2908269" y="3849175"/>
            <a:ext cx="1222240" cy="1077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189127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5C2292-7023-C5AC-8F40-C10D8103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82" y="5466944"/>
            <a:ext cx="2133909" cy="1276698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017FF62E-D88F-F2E2-2B57-3692B0A1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30731" r="24532" b="18874"/>
          <a:stretch>
            <a:fillRect/>
          </a:stretch>
        </p:blipFill>
        <p:spPr bwMode="auto">
          <a:xfrm>
            <a:off x="403662" y="5652788"/>
            <a:ext cx="1638201" cy="90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BA3FDC-AD48-1EA8-A4E9-69333B4F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0" y="0"/>
            <a:ext cx="31671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409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Arial Nova</vt:lpstr>
      <vt:lpstr>Bitstream Vera Serif</vt:lpstr>
      <vt:lpstr>Calibri</vt:lpstr>
      <vt:lpstr>Calibri Light</vt:lpstr>
      <vt:lpstr>Franklin Gothic Heavy</vt:lpstr>
      <vt:lpstr>Times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</dc:creator>
  <cp:lastModifiedBy>EDUARDO PETRILLI</cp:lastModifiedBy>
  <cp:revision>20</cp:revision>
  <dcterms:created xsi:type="dcterms:W3CDTF">2018-09-10T02:19:49Z</dcterms:created>
  <dcterms:modified xsi:type="dcterms:W3CDTF">2023-06-27T01:08:44Z</dcterms:modified>
</cp:coreProperties>
</file>