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7" r:id="rId4"/>
    <p:sldId id="278" r:id="rId5"/>
    <p:sldId id="280" r:id="rId6"/>
    <p:sldId id="283" r:id="rId7"/>
    <p:sldId id="284" r:id="rId8"/>
    <p:sldId id="293" r:id="rId9"/>
    <p:sldId id="300" r:id="rId10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4" autoAdjust="0"/>
  </p:normalViewPr>
  <p:slideViewPr>
    <p:cSldViewPr>
      <p:cViewPr varScale="1">
        <p:scale>
          <a:sx n="102" d="100"/>
          <a:sy n="102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A2206-F06A-425C-8977-A7AEF9754C29}" type="datetimeFigureOut">
              <a:rPr lang="es-VE"/>
              <a:pPr>
                <a:defRPr/>
              </a:pPr>
              <a:t>17/07/2019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0D5DFB-D811-4F8E-9207-91430735997B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759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altLang="es-VE" smtClean="0">
              <a:latin typeface="Arial" pitchFamily="34" charset="0"/>
            </a:endParaRPr>
          </a:p>
        </p:txBody>
      </p:sp>
      <p:sp>
        <p:nvSpPr>
          <p:cNvPr id="25604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0AC1D8-3933-4DE7-A7CB-F239300AA5B3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VE" altLang="es-V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682625"/>
            <a:ext cx="4543425" cy="34083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8000"/>
            <a:ext cx="5029200" cy="4164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38" tIns="44916" rIns="89838" bIns="449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altLang="es-VE" smtClean="0">
              <a:latin typeface="Arial" pitchFamily="34" charset="0"/>
            </a:endParaRPr>
          </a:p>
        </p:txBody>
      </p:sp>
      <p:sp>
        <p:nvSpPr>
          <p:cNvPr id="26628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A96B29-144C-4372-B76D-ADD057798E1C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VE" altLang="es-V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4988"/>
            <a:ext cx="5491162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altLang="es-VE" smtClean="0">
              <a:latin typeface="Arial" pitchFamily="34" charset="0"/>
            </a:endParaRPr>
          </a:p>
        </p:txBody>
      </p:sp>
      <p:sp>
        <p:nvSpPr>
          <p:cNvPr id="27652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38E290-548B-4807-8832-E717A3B2EB93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VE" altLang="es-V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4988"/>
            <a:ext cx="5491162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altLang="es-VE" smtClean="0">
              <a:latin typeface="Arial" pitchFamily="34" charset="0"/>
            </a:endParaRPr>
          </a:p>
        </p:txBody>
      </p:sp>
      <p:sp>
        <p:nvSpPr>
          <p:cNvPr id="28676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DA82E9-8F9E-4AA0-8BE7-FF25453C04E7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VE" altLang="es-V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79450"/>
            <a:ext cx="4543425" cy="34083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8000"/>
            <a:ext cx="5029200" cy="4164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21" tIns="44510" rIns="89021" bIns="4451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VE" smtClean="0">
              <a:latin typeface="Arial" pitchFamily="34" charset="0"/>
            </a:endParaRPr>
          </a:p>
        </p:txBody>
      </p:sp>
      <p:sp>
        <p:nvSpPr>
          <p:cNvPr id="29700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A14EB1-6DED-4148-9B04-7BC8DE721A31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VE" altLang="es-V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79450"/>
            <a:ext cx="4543425" cy="34083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8000"/>
            <a:ext cx="5029200" cy="4164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021" tIns="44510" rIns="89021" bIns="4451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VE" smtClean="0">
              <a:latin typeface="Arial" pitchFamily="34" charset="0"/>
            </a:endParaRPr>
          </a:p>
        </p:txBody>
      </p:sp>
      <p:sp>
        <p:nvSpPr>
          <p:cNvPr id="30724" name="4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BBDF80-71B9-4E3E-B3A4-ED8ABEB287C1}" type="slidenum">
              <a:rPr lang="es-VE" altLang="es-V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VE" altLang="es-V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9538-2256-4CEC-BE8E-D586AEC92348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854F-BDB0-4C9A-B014-E7658F517B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D66B-ADBD-4EA8-9DA8-B5AAB8BDB56C}" type="datetime1">
              <a:rPr lang="es-VE"/>
              <a:pPr>
                <a:defRPr/>
              </a:pPr>
              <a:t>17/07/2019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18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9977-A5C6-417F-BE9F-AC144034EB55}" type="datetime1">
              <a:rPr lang="es-VE"/>
              <a:pPr>
                <a:defRPr/>
              </a:pPr>
              <a:t>17/07/2019</a:t>
            </a:fld>
            <a:endParaRPr lang="es-V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7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título del patrón</a:t>
            </a:r>
            <a:endParaRPr lang="en-US" altLang="es-V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VE" smtClean="0"/>
              <a:t>Haga clic para modificar el estilo de texto del patrón</a:t>
            </a:r>
          </a:p>
          <a:p>
            <a:pPr lvl="1"/>
            <a:r>
              <a:rPr lang="es-ES" altLang="es-VE" smtClean="0"/>
              <a:t>Segundo nivel</a:t>
            </a:r>
          </a:p>
          <a:p>
            <a:pPr lvl="2"/>
            <a:r>
              <a:rPr lang="es-ES" altLang="es-VE" smtClean="0"/>
              <a:t>Tercer nivel</a:t>
            </a:r>
          </a:p>
          <a:p>
            <a:pPr lvl="3"/>
            <a:r>
              <a:rPr lang="es-ES" altLang="es-VE" smtClean="0"/>
              <a:t>Cuarto nivel</a:t>
            </a:r>
          </a:p>
          <a:p>
            <a:pPr lvl="4"/>
            <a:r>
              <a:rPr lang="es-ES" altLang="es-VE" smtClean="0"/>
              <a:t>Quinto nivel</a:t>
            </a:r>
            <a:endParaRPr lang="en-US" altLang="es-V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FD7B5F-A136-4196-A48B-902F337FA2F0}" type="datetimeFigureOut">
              <a:rPr lang="en-US"/>
              <a:pPr>
                <a:defRPr/>
              </a:pPr>
              <a:t>7/17/2019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35B84C-3CE4-4763-8FB1-0DC57F3E14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8888413" y="6675438"/>
            <a:ext cx="3619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B76F330-4C62-4FBF-A0E3-C7AF61F43127}" type="slidenum">
              <a:rPr lang="es-ES" sz="800" b="1" smtClean="0">
                <a:cs typeface="Arial" pitchFamily="34" charset="0"/>
              </a:rPr>
              <a:pPr>
                <a:defRPr/>
              </a:pPr>
              <a:t>‹Nº›</a:t>
            </a:fld>
            <a:endParaRPr lang="es-ES" sz="800" b="1" smtClean="0"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87"/>
          <p:cNvSpPr>
            <a:spLocks noChangeArrowheads="1"/>
          </p:cNvSpPr>
          <p:nvPr/>
        </p:nvSpPr>
        <p:spPr bwMode="auto">
          <a:xfrm>
            <a:off x="0" y="6453188"/>
            <a:ext cx="91440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VE" altLang="es-VE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888413" y="6675438"/>
            <a:ext cx="3619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382D7-2323-475E-AB4D-FA79643C9757}" type="slidenum">
              <a:rPr lang="es-ES" altLang="es-VE" sz="800" b="1">
                <a:latin typeface="Arial" pitchFamily="34" charset="0"/>
                <a:cs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" altLang="es-VE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hape 86"/>
          <p:cNvSpPr txBox="1"/>
          <p:nvPr/>
        </p:nvSpPr>
        <p:spPr>
          <a:xfrm>
            <a:off x="7173913" y="6613525"/>
            <a:ext cx="1590675" cy="29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ct val="25000"/>
              <a:buFont typeface="Arial"/>
              <a:buNone/>
              <a:defRPr/>
            </a:pPr>
            <a:r>
              <a:rPr lang="es-VE" sz="1200" b="1" kern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Marzo 2019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2401888"/>
            <a:ext cx="9144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s-ES_tradnl" altLang="es-VE" sz="4000" b="1">
                <a:latin typeface="Arial" pitchFamily="34" charset="0"/>
                <a:cs typeface="Arial" pitchFamily="34" charset="0"/>
              </a:rPr>
              <a:t>Rendición de Cuentas </a:t>
            </a:r>
          </a:p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s-ES_tradnl" altLang="es-VE" sz="4000" b="1">
                <a:latin typeface="Arial" pitchFamily="34" charset="0"/>
                <a:cs typeface="Arial" pitchFamily="34" charset="0"/>
              </a:rPr>
              <a:t>Resultados </a:t>
            </a:r>
            <a:r>
              <a:rPr lang="es-ES_tradnl" altLang="es-VE" sz="3600" b="1">
                <a:latin typeface="Arial" pitchFamily="34" charset="0"/>
                <a:cs typeface="Arial" pitchFamily="34" charset="0"/>
              </a:rPr>
              <a:t>Enero-Marzo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3 Rectángulo redondeado"/>
          <p:cNvSpPr>
            <a:spLocks noChangeArrowheads="1"/>
          </p:cNvSpPr>
          <p:nvPr/>
        </p:nvSpPr>
        <p:spPr bwMode="auto">
          <a:xfrm>
            <a:off x="2433638" y="-3175"/>
            <a:ext cx="6732587" cy="431800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500" b="1" spc="300" dirty="0" smtClean="0">
                <a:solidFill>
                  <a:srgbClr val="FFFFFF"/>
                </a:solidFill>
              </a:rPr>
              <a:t>FUNDAMENTOS DEL EJERCICIO</a:t>
            </a:r>
            <a:endParaRPr lang="es-UY" altLang="es-UY" sz="1500" b="1" spc="300" dirty="0">
              <a:solidFill>
                <a:srgbClr val="FFFFFF"/>
              </a:solidFill>
            </a:endParaRPr>
          </a:p>
        </p:txBody>
      </p:sp>
      <p:grpSp>
        <p:nvGrpSpPr>
          <p:cNvPr id="5123" name="Group 6"/>
          <p:cNvGrpSpPr>
            <a:grpSpLocks/>
          </p:cNvGrpSpPr>
          <p:nvPr/>
        </p:nvGrpSpPr>
        <p:grpSpPr bwMode="auto">
          <a:xfrm>
            <a:off x="250825" y="863600"/>
            <a:ext cx="8512175" cy="3414713"/>
            <a:chOff x="232" y="1176"/>
            <a:chExt cx="5362" cy="1015"/>
          </a:xfrm>
        </p:grpSpPr>
        <p:sp>
          <p:nvSpPr>
            <p:cNvPr id="5131" name="Text Box 7"/>
            <p:cNvSpPr txBox="1">
              <a:spLocks noChangeArrowheads="1"/>
            </p:cNvSpPr>
            <p:nvPr/>
          </p:nvSpPr>
          <p:spPr bwMode="auto">
            <a:xfrm>
              <a:off x="331" y="1176"/>
              <a:ext cx="5065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7325" indent="-187325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39825" indent="-225425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597025" indent="-225425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Font typeface="Monotype Sorts"/>
                <a:buChar char="4"/>
              </a:pPr>
              <a:endParaRPr lang="es-ES_tradnl" altLang="es-VE" sz="1600"/>
            </a:p>
            <a:p>
              <a:pPr lvl="2" algn="just">
                <a:lnSpc>
                  <a:spcPct val="9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 typeface="Monotype Sorts"/>
                <a:buChar char="l"/>
              </a:pPr>
              <a:endParaRPr lang="es-ES_tradnl" altLang="es-VE" sz="1600"/>
            </a:p>
            <a:p>
              <a:pPr lvl="2" algn="just">
                <a:lnSpc>
                  <a:spcPct val="9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 typeface="Monotype Sorts"/>
                <a:buChar char="l"/>
              </a:pPr>
              <a:endParaRPr lang="es-ES_tradnl" altLang="es-VE" sz="1600"/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ES_tradnl" altLang="es-VE" sz="1600"/>
                <a:t>Indicadores Operacionales y Financieros 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ES_tradnl" altLang="es-VE" sz="1600"/>
                <a:t>Ejecución Presupuestaria  - Resumen de Desembolsos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VE" altLang="es-VE" sz="1600"/>
                <a:t>Costo de Operación por elemento de costos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VE" altLang="es-VE" sz="1600"/>
                <a:t>Otros Costos y Gastos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ES_tradnl" altLang="es-VE" sz="1600"/>
                <a:t>Inversiones 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ES_tradnl" altLang="es-VE" sz="1600"/>
                <a:t>Fuerza Laboral</a:t>
              </a:r>
            </a:p>
            <a:p>
              <a:pPr lvl="3" algn="just">
                <a:lnSpc>
                  <a:spcPct val="150000"/>
                </a:lnSpc>
                <a:spcBef>
                  <a:spcPct val="0"/>
                </a:spcBef>
                <a:buClr>
                  <a:srgbClr val="FF0000"/>
                </a:buClr>
                <a:buSzPct val="80000"/>
                <a:buFontTx/>
                <a:buNone/>
              </a:pPr>
              <a:r>
                <a:rPr lang="es-ES_tradnl" altLang="es-VE" sz="1600"/>
                <a:t>Proyectos de Inversión</a:t>
              </a:r>
            </a:p>
          </p:txBody>
        </p:sp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232" y="1204"/>
              <a:ext cx="53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7325" indent="-187325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FontTx/>
                <a:buNone/>
              </a:pPr>
              <a:r>
                <a:rPr lang="es-ES_tradnl" altLang="es-VE" sz="1800" b="1"/>
                <a:t>Revisión y Análisis de Resultados ENERO-MARZO 2019</a:t>
              </a:r>
            </a:p>
          </p:txBody>
        </p:sp>
      </p:grpSp>
      <p:sp>
        <p:nvSpPr>
          <p:cNvPr id="7" name="6 Flecha derecha">
            <a:hlinkClick r:id="rId2" action="ppaction://hlinksldjump"/>
          </p:cNvPr>
          <p:cNvSpPr/>
          <p:nvPr/>
        </p:nvSpPr>
        <p:spPr>
          <a:xfrm>
            <a:off x="1584325" y="1817688"/>
            <a:ext cx="179388" cy="1127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8" name="7 Flecha derecha">
            <a:hlinkClick r:id="rId3" action="ppaction://hlinksldjump"/>
          </p:cNvPr>
          <p:cNvSpPr/>
          <p:nvPr/>
        </p:nvSpPr>
        <p:spPr>
          <a:xfrm>
            <a:off x="1584325" y="2190750"/>
            <a:ext cx="179388" cy="1143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1581150" y="2538413"/>
            <a:ext cx="179388" cy="1127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0" name="9 Flecha derecha">
            <a:hlinkClick r:id="rId3" action="ppaction://hlinksldjump"/>
          </p:cNvPr>
          <p:cNvSpPr/>
          <p:nvPr/>
        </p:nvSpPr>
        <p:spPr>
          <a:xfrm>
            <a:off x="1584325" y="2927350"/>
            <a:ext cx="179388" cy="11271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1" name="10 Flecha derecha">
            <a:hlinkClick r:id="rId3" action="ppaction://hlinksldjump"/>
          </p:cNvPr>
          <p:cNvSpPr/>
          <p:nvPr/>
        </p:nvSpPr>
        <p:spPr>
          <a:xfrm>
            <a:off x="1584325" y="3275013"/>
            <a:ext cx="179388" cy="1127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2" name="11 Flecha derecha">
            <a:hlinkClick r:id="rId4" action="ppaction://hlinksldjump"/>
          </p:cNvPr>
          <p:cNvSpPr/>
          <p:nvPr/>
        </p:nvSpPr>
        <p:spPr>
          <a:xfrm>
            <a:off x="1584325" y="3646488"/>
            <a:ext cx="179388" cy="1127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3" name="12 Flecha derecha">
            <a:hlinkClick r:id="" action="ppaction://noaction"/>
          </p:cNvPr>
          <p:cNvSpPr/>
          <p:nvPr/>
        </p:nvSpPr>
        <p:spPr>
          <a:xfrm>
            <a:off x="1584325" y="3976688"/>
            <a:ext cx="179388" cy="1127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2374900" y="2422525"/>
            <a:ext cx="423386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s-ES_tradnl" altLang="es-VE" sz="4400" b="1">
                <a:latin typeface="Arial" pitchFamily="34" charset="0"/>
              </a:rPr>
              <a:t>Ejecución</a:t>
            </a:r>
          </a:p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s-ES_tradnl" altLang="es-VE" sz="4400" b="1">
                <a:latin typeface="Arial" pitchFamily="34" charset="0"/>
              </a:rPr>
              <a:t>Presupuestaria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3 Rectángulo redondeado"/>
          <p:cNvSpPr>
            <a:spLocks noChangeArrowheads="1"/>
          </p:cNvSpPr>
          <p:nvPr/>
        </p:nvSpPr>
        <p:spPr bwMode="auto">
          <a:xfrm>
            <a:off x="2433638" y="-3175"/>
            <a:ext cx="6710362" cy="407988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500" b="1" spc="300" dirty="0">
                <a:solidFill>
                  <a:srgbClr val="FFFFFF"/>
                </a:solidFill>
              </a:rPr>
              <a:t>RESUMEN DE </a:t>
            </a:r>
            <a:r>
              <a:rPr lang="es-VE" altLang="es-UY" sz="1500" b="1" spc="300" dirty="0" smtClean="0">
                <a:solidFill>
                  <a:srgbClr val="FFFFFF"/>
                </a:solidFill>
              </a:rPr>
              <a:t>DESEMBOLSOS                    M</a:t>
            </a:r>
            <a:r>
              <a:rPr lang="es-VE" altLang="es-UY" sz="1400" b="1" spc="300" dirty="0" smtClean="0">
                <a:solidFill>
                  <a:srgbClr val="FFFFFF"/>
                </a:solidFill>
              </a:rPr>
              <a:t>MUS$ y </a:t>
            </a:r>
            <a:r>
              <a:rPr lang="es-VE" altLang="es-UY" sz="1400" b="1" spc="300" dirty="0" err="1" smtClean="0">
                <a:solidFill>
                  <a:srgbClr val="FFFFFF"/>
                </a:solidFill>
              </a:rPr>
              <a:t>MMBs</a:t>
            </a:r>
            <a:r>
              <a:rPr lang="es-VE" altLang="es-UY" sz="1500" b="1" spc="300" dirty="0" smtClean="0">
                <a:solidFill>
                  <a:srgbClr val="FFFFFF"/>
                </a:solidFill>
              </a:rPr>
              <a:t> </a:t>
            </a:r>
            <a:endParaRPr lang="es-UY" altLang="es-UY" sz="1500" b="1" spc="300" dirty="0">
              <a:solidFill>
                <a:srgbClr val="FFFFFF"/>
              </a:solidFill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8937625" y="2251075"/>
            <a:ext cx="179388" cy="11271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0" name="9 Flecha derecha">
            <a:hlinkClick r:id="rId4" action="ppaction://hlinksldjump"/>
          </p:cNvPr>
          <p:cNvSpPr/>
          <p:nvPr/>
        </p:nvSpPr>
        <p:spPr>
          <a:xfrm>
            <a:off x="8929688" y="2774950"/>
            <a:ext cx="179387" cy="11271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sp>
        <p:nvSpPr>
          <p:cNvPr id="15" name="14 Flecha derecha">
            <a:hlinkClick r:id="" action="ppaction://noaction"/>
          </p:cNvPr>
          <p:cNvSpPr/>
          <p:nvPr/>
        </p:nvSpPr>
        <p:spPr>
          <a:xfrm>
            <a:off x="8929688" y="3244850"/>
            <a:ext cx="179387" cy="11271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solidFill>
                <a:srgbClr val="FF0000"/>
              </a:solidFill>
            </a:endParaRPr>
          </a:p>
        </p:txBody>
      </p:sp>
      <p:pic>
        <p:nvPicPr>
          <p:cNvPr id="7174" name="Picture 13" descr="2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45250"/>
            <a:ext cx="215900" cy="166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52513"/>
            <a:ext cx="87312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3 Rectángulo redondeado"/>
          <p:cNvSpPr>
            <a:spLocks noChangeArrowheads="1"/>
          </p:cNvSpPr>
          <p:nvPr/>
        </p:nvSpPr>
        <p:spPr bwMode="auto">
          <a:xfrm>
            <a:off x="2433638" y="11113"/>
            <a:ext cx="6732587" cy="431800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500" b="1" spc="300" dirty="0">
                <a:solidFill>
                  <a:srgbClr val="FFFFFF"/>
                </a:solidFill>
              </a:rPr>
              <a:t>COSTOS DE OPERACIÓN POR ELEMENTO DE </a:t>
            </a:r>
            <a:r>
              <a:rPr lang="es-VE" altLang="es-UY" sz="1500" b="1" spc="300" dirty="0" smtClean="0">
                <a:solidFill>
                  <a:srgbClr val="FFFFFF"/>
                </a:solidFill>
              </a:rPr>
              <a:t>COSTO </a:t>
            </a:r>
          </a:p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500" b="1" spc="300" dirty="0" smtClean="0">
                <a:solidFill>
                  <a:srgbClr val="FFFFFF"/>
                </a:solidFill>
              </a:rPr>
              <a:t>					  MMUS$ y </a:t>
            </a:r>
            <a:r>
              <a:rPr lang="es-VE" altLang="es-UY" sz="1500" b="1" spc="300" dirty="0" err="1" smtClean="0">
                <a:solidFill>
                  <a:srgbClr val="FFFFFF"/>
                </a:solidFill>
              </a:rPr>
              <a:t>MMBs</a:t>
            </a:r>
            <a:endParaRPr lang="es-VE" altLang="es-UY" sz="1500" b="1" spc="300" dirty="0">
              <a:solidFill>
                <a:srgbClr val="FFFFFF"/>
              </a:solidFill>
            </a:endParaRP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400675" y="4005263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54%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227763" y="4365625"/>
            <a:ext cx="576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9%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877050" y="3933825"/>
            <a:ext cx="576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61%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608888" y="4797425"/>
            <a:ext cx="576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-23%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19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47838"/>
            <a:ext cx="8740775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400675" y="4005263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54%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227763" y="4365625"/>
            <a:ext cx="576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9%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877050" y="3933825"/>
            <a:ext cx="576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61%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608888" y="4797425"/>
            <a:ext cx="576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VE" sz="1200" b="1" dirty="0">
                <a:solidFill>
                  <a:schemeClr val="bg1"/>
                </a:solidFill>
                <a:latin typeface="+mn-lt"/>
              </a:rPr>
              <a:t>-23%</a:t>
            </a:r>
            <a:endParaRPr lang="es-E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22" name="9 CuadroTexto"/>
          <p:cNvSpPr txBox="1">
            <a:spLocks noChangeArrowheads="1"/>
          </p:cNvSpPr>
          <p:nvPr/>
        </p:nvSpPr>
        <p:spPr bwMode="auto">
          <a:xfrm>
            <a:off x="250825" y="549275"/>
            <a:ext cx="8569325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VE" altLang="es-VE" i="1" dirty="0" smtClean="0">
                <a:latin typeface="Calibri" pitchFamily="34" charset="0"/>
              </a:rPr>
              <a:t>Labor Bienestar  y Bienestar: </a:t>
            </a:r>
            <a:r>
              <a:rPr lang="es-ES" altLang="es-VE" dirty="0" smtClean="0">
                <a:latin typeface="Calibri" pitchFamily="34" charset="0"/>
              </a:rPr>
              <a:t>Aumento salarial no previsto en el presupuesto decretado por el Ejecutivo Nacional, así como también incremento en la TEA.</a:t>
            </a:r>
            <a:r>
              <a:rPr lang="es-VE" altLang="es-VE" i="1" dirty="0" smtClean="0">
                <a:latin typeface="Calibri" pitchFamily="34" charset="0"/>
              </a:rPr>
              <a:t> </a:t>
            </a:r>
          </a:p>
          <a:p>
            <a:pPr algn="just" eaLnBrk="1" hangingPunct="1">
              <a:buClr>
                <a:schemeClr val="accent1"/>
              </a:buClr>
              <a:defRPr/>
            </a:pPr>
            <a:endParaRPr lang="es-VE" altLang="es-VE" i="1" dirty="0" smtClean="0">
              <a:latin typeface="Calibri" pitchFamily="34" charset="0"/>
            </a:endParaRPr>
          </a:p>
          <a:p>
            <a:pPr algn="just" eaLnBrk="1" hangingPunct="1"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VE" altLang="es-VE" dirty="0" smtClean="0">
                <a:latin typeface="Calibri" pitchFamily="34" charset="0"/>
              </a:rPr>
              <a:t>Materiales:  </a:t>
            </a:r>
            <a:r>
              <a:rPr lang="es-ES" altLang="es-VE" dirty="0" smtClean="0">
                <a:latin typeface="Calibri" pitchFamily="34" charset="0"/>
              </a:rPr>
              <a:t>La adquisición de</a:t>
            </a:r>
            <a:r>
              <a:rPr lang="es-ES" altLang="es-VE" b="1" dirty="0" smtClean="0">
                <a:latin typeface="Calibri" pitchFamily="34" charset="0"/>
              </a:rPr>
              <a:t> </a:t>
            </a:r>
            <a:r>
              <a:rPr lang="es-ES" altLang="es-VE" dirty="0" smtClean="0">
                <a:latin typeface="Calibri" pitchFamily="34" charset="0"/>
              </a:rPr>
              <a:t>materiales de oficina y papelería se prevé ejecutar durante el segundo semestre.</a:t>
            </a:r>
            <a:endParaRPr lang="es-VE" altLang="es-VE" dirty="0" smtClean="0">
              <a:latin typeface="Calibri" pitchFamily="34" charset="0"/>
            </a:endParaRPr>
          </a:p>
          <a:p>
            <a:pPr algn="just" eaLnBrk="1" hangingPunct="1">
              <a:buClr>
                <a:schemeClr val="accent1"/>
              </a:buClr>
              <a:defRPr/>
            </a:pPr>
            <a:endParaRPr lang="es-VE" altLang="es-VE" dirty="0" smtClean="0">
              <a:latin typeface="Calibri" pitchFamily="34" charset="0"/>
            </a:endParaRPr>
          </a:p>
          <a:p>
            <a:pPr algn="just" eaLnBrk="1" hangingPunct="1"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VE" altLang="es-VE" dirty="0" smtClean="0">
                <a:latin typeface="Calibri" pitchFamily="34" charset="0"/>
              </a:rPr>
              <a:t>Servicios y Contratos: 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Servicios portuarios y Gastos de Nacionalización: Mayor actividad y costos por tarifas calculadas a tasa DICOM.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Fletes Bandera Nacional y Bandera Extranjera: mayor actividad en la ejecución de los buques y registro de facturas adelantadas.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Gastos de Inspección: menor actividad según lo planificado en el presupuesto.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Almacenamiento: menor actividad en </a:t>
            </a:r>
            <a:r>
              <a:rPr lang="es-ES" altLang="es-VE" dirty="0" err="1" smtClean="0">
                <a:latin typeface="Calibri" pitchFamily="34" charset="0"/>
              </a:rPr>
              <a:t>Borco</a:t>
            </a:r>
            <a:r>
              <a:rPr lang="es-ES" altLang="es-VE" dirty="0" smtClean="0">
                <a:latin typeface="Calibri" pitchFamily="34" charset="0"/>
              </a:rPr>
              <a:t>, </a:t>
            </a:r>
            <a:r>
              <a:rPr lang="es-ES" altLang="es-VE" dirty="0" err="1" smtClean="0">
                <a:latin typeface="Calibri" pitchFamily="34" charset="0"/>
              </a:rPr>
              <a:t>Bullenbay</a:t>
            </a:r>
            <a:r>
              <a:rPr lang="es-ES" altLang="es-VE" dirty="0" smtClean="0">
                <a:latin typeface="Calibri" pitchFamily="34" charset="0"/>
              </a:rPr>
              <a:t>, San Eustaquio, Aruba y Antigua, facturas pendientes por aprobar el NAAF en sistema</a:t>
            </a:r>
            <a:r>
              <a:rPr lang="es-VE" altLang="es-VE" dirty="0" smtClean="0">
                <a:latin typeface="Calibri" pitchFamily="34" charset="0"/>
              </a:rPr>
              <a:t>.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Transporte Marítimo Alquilado (PDV Marina): menor actividad en la ejecución de algunos buques ya que se encuentran off </a:t>
            </a:r>
            <a:r>
              <a:rPr lang="es-ES" altLang="es-VE" dirty="0" err="1" smtClean="0">
                <a:latin typeface="Calibri" pitchFamily="34" charset="0"/>
              </a:rPr>
              <a:t>hire</a:t>
            </a:r>
            <a:r>
              <a:rPr lang="es-ES" altLang="es-VE" dirty="0" smtClean="0">
                <a:latin typeface="Calibri" pitchFamily="34" charset="0"/>
              </a:rPr>
              <a:t>. Impacto en costos por tarifas calculadas a tasa DICOM</a:t>
            </a:r>
            <a:r>
              <a:rPr lang="es-VE" altLang="es-VE" dirty="0" smtClean="0">
                <a:latin typeface="Calibri" pitchFamily="34" charset="0"/>
              </a:rPr>
              <a:t>. </a:t>
            </a:r>
          </a:p>
          <a:p>
            <a:pPr lvl="1" algn="just" eaLnBrk="1" hangingPunct="1"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s-ES" altLang="es-VE" dirty="0" smtClean="0">
                <a:latin typeface="Calibri" pitchFamily="34" charset="0"/>
              </a:rPr>
              <a:t>Otros: Mayor ejecución en los gastos de viajes en Venezuela por incrementos en tarifas de taxis principalmente.</a:t>
            </a:r>
          </a:p>
          <a:p>
            <a:pPr marL="457200" lvl="1" indent="0" algn="just" eaLnBrk="1" hangingPunct="1">
              <a:buClr>
                <a:schemeClr val="accent1"/>
              </a:buClr>
              <a:defRPr/>
            </a:pPr>
            <a:endParaRPr lang="es-ES" altLang="es-VE" dirty="0" smtClean="0">
              <a:latin typeface="Calibri" pitchFamily="34" charset="0"/>
            </a:endParaRPr>
          </a:p>
          <a:p>
            <a:pPr marL="0" lvl="1" indent="180975" algn="just" eaLnBrk="1" hangingPunct="1"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es-ES" altLang="es-VE" i="1" dirty="0" smtClean="0">
                <a:latin typeface="Calibri" pitchFamily="34" charset="0"/>
              </a:rPr>
              <a:t>Otros / Recobros: </a:t>
            </a:r>
            <a:r>
              <a:rPr lang="es-ES" altLang="es-VE" dirty="0" smtClean="0">
                <a:latin typeface="Calibri" pitchFamily="34" charset="0"/>
              </a:rPr>
              <a:t>Registros erróneos por anulación de ventas, se está revisando el proceso de facturación porque la venta está afectando la cuenta de recobros.</a:t>
            </a:r>
            <a:endParaRPr lang="es-VE" altLang="es-VE" dirty="0" smtClean="0">
              <a:latin typeface="Calibri" pitchFamily="34" charset="0"/>
            </a:endParaRPr>
          </a:p>
        </p:txBody>
      </p:sp>
      <p:sp>
        <p:nvSpPr>
          <p:cNvPr id="10" name="23 Rectángulo redondeado"/>
          <p:cNvSpPr>
            <a:spLocks noChangeArrowheads="1"/>
          </p:cNvSpPr>
          <p:nvPr/>
        </p:nvSpPr>
        <p:spPr bwMode="auto">
          <a:xfrm>
            <a:off x="2433638" y="-26988"/>
            <a:ext cx="6732587" cy="503238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EXPLICACIONES COSTOS DE OPERACIÓN   (</a:t>
            </a:r>
            <a:r>
              <a:rPr lang="es-ES_tradnl" altLang="es-UY" sz="1400" b="1" spc="300" dirty="0" smtClean="0">
                <a:solidFill>
                  <a:srgbClr val="FFFFFF"/>
                </a:solidFill>
              </a:rPr>
              <a:t>USO DEL DINERO</a:t>
            </a:r>
            <a:r>
              <a:rPr lang="es-VE" altLang="es-UY" sz="1400" b="1" spc="300" dirty="0" smtClean="0">
                <a:solidFill>
                  <a:srgbClr val="FFFFFF"/>
                </a:solidFill>
              </a:rPr>
              <a:t>)</a:t>
            </a:r>
          </a:p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	                                   </a:t>
            </a:r>
            <a:r>
              <a:rPr lang="es-VE" altLang="es-UY" sz="1400" b="1" spc="300" dirty="0" err="1" smtClean="0">
                <a:solidFill>
                  <a:srgbClr val="FFFFFF"/>
                </a:solidFill>
              </a:rPr>
              <a:t>MMBs</a:t>
            </a:r>
            <a:r>
              <a:rPr lang="es-VE" altLang="es-UY" sz="1400" b="1" spc="300" dirty="0" smtClean="0">
                <a:solidFill>
                  <a:srgbClr val="FFFFFF"/>
                </a:solidFill>
              </a:rPr>
              <a:t> Puros/</a:t>
            </a:r>
            <a:r>
              <a:rPr lang="es-VE" altLang="es-UY" sz="1600" b="1" spc="300" dirty="0" smtClean="0">
                <a:solidFill>
                  <a:srgbClr val="FFFFFF"/>
                </a:solidFill>
              </a:rPr>
              <a:t> MM$ Puros</a:t>
            </a:r>
            <a:endParaRPr lang="es-VE" altLang="es-UY" sz="1500" b="1" spc="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3 Rectángulo redondeado"/>
          <p:cNvSpPr>
            <a:spLocks noChangeArrowheads="1"/>
          </p:cNvSpPr>
          <p:nvPr/>
        </p:nvSpPr>
        <p:spPr bwMode="auto">
          <a:xfrm>
            <a:off x="2411413" y="-3175"/>
            <a:ext cx="6732587" cy="431800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400" b="1" spc="300" dirty="0">
                <a:solidFill>
                  <a:srgbClr val="FFFFFF"/>
                </a:solidFill>
              </a:rPr>
              <a:t> </a:t>
            </a:r>
            <a:r>
              <a:rPr lang="es-VE" altLang="es-UY" sz="1500" b="1" spc="300" dirty="0">
                <a:solidFill>
                  <a:srgbClr val="FFFFFF"/>
                </a:solidFill>
              </a:rPr>
              <a:t>OTROS COSTOS Y </a:t>
            </a:r>
            <a:r>
              <a:rPr lang="es-VE" altLang="es-UY" sz="1500" b="1" spc="300" dirty="0" smtClean="0">
                <a:solidFill>
                  <a:srgbClr val="FFFFFF"/>
                </a:solidFill>
              </a:rPr>
              <a:t>GASTOS 									  MMUS$ y </a:t>
            </a:r>
            <a:r>
              <a:rPr lang="es-VE" altLang="es-UY" sz="1500" b="1" spc="300" dirty="0" err="1" smtClean="0">
                <a:solidFill>
                  <a:srgbClr val="FFFFFF"/>
                </a:solidFill>
              </a:rPr>
              <a:t>MMBs</a:t>
            </a:r>
            <a:endParaRPr lang="es-VE" altLang="es-UY" sz="1500" b="1" spc="300" dirty="0">
              <a:solidFill>
                <a:srgbClr val="FFFFFF"/>
              </a:solidFill>
            </a:endParaRPr>
          </a:p>
        </p:txBody>
      </p:sp>
      <p:pic>
        <p:nvPicPr>
          <p:cNvPr id="10243" name="Picture 13" descr="2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6575425"/>
            <a:ext cx="215900" cy="166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908050"/>
            <a:ext cx="86725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9 CuadroTexto"/>
          <p:cNvSpPr txBox="1">
            <a:spLocks noChangeArrowheads="1"/>
          </p:cNvSpPr>
          <p:nvPr/>
        </p:nvSpPr>
        <p:spPr bwMode="auto">
          <a:xfrm>
            <a:off x="692150" y="908050"/>
            <a:ext cx="8243888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 i="1"/>
              <a:t>Gastos de exploración : </a:t>
            </a:r>
            <a:r>
              <a:rPr lang="es-VE" altLang="es-VE" sz="1800">
                <a:solidFill>
                  <a:srgbClr val="FF0000"/>
                </a:solidFill>
              </a:rPr>
              <a:t>(detallar)</a:t>
            </a:r>
            <a:endParaRPr lang="es-VE" altLang="es-VE" sz="1800" i="1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 i="1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 i="1"/>
              <a:t>Depreciación : </a:t>
            </a:r>
            <a:r>
              <a:rPr lang="es-VE" altLang="es-VE" sz="1800">
                <a:solidFill>
                  <a:srgbClr val="FF0000"/>
                </a:solidFill>
              </a:rPr>
              <a:t>(detallar)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 i="1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Importaciones : </a:t>
            </a:r>
            <a:r>
              <a:rPr lang="es-VE" altLang="es-VE" sz="1800">
                <a:solidFill>
                  <a:srgbClr val="FF0000"/>
                </a:solidFill>
              </a:rPr>
              <a:t>(detallar) </a:t>
            </a: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Compras locales-Otros : </a:t>
            </a:r>
            <a:r>
              <a:rPr lang="es-VE" altLang="es-VE" sz="1800">
                <a:solidFill>
                  <a:srgbClr val="FF0000"/>
                </a:solidFill>
              </a:rPr>
              <a:t>(detallar) </a:t>
            </a: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Compras locales-Empresas Mixtas : </a:t>
            </a:r>
            <a:r>
              <a:rPr lang="es-VE" altLang="es-VE" sz="1800">
                <a:solidFill>
                  <a:srgbClr val="FF0000"/>
                </a:solidFill>
              </a:rPr>
              <a:t>(detallar)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Dism. / (Aum.) de inventario: </a:t>
            </a:r>
            <a:r>
              <a:rPr lang="es-VE" altLang="es-VE" sz="1800">
                <a:solidFill>
                  <a:srgbClr val="FF0000"/>
                </a:solidFill>
              </a:rPr>
              <a:t>(detallar)</a:t>
            </a: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(Ing.) / Gastos financieros: </a:t>
            </a:r>
            <a:r>
              <a:rPr lang="es-VE" altLang="es-VE" sz="1800">
                <a:solidFill>
                  <a:srgbClr val="FF0000"/>
                </a:solidFill>
              </a:rPr>
              <a:t>(detallar)</a:t>
            </a: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s-VE" altLang="es-VE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800"/>
              <a:t>Otros</a:t>
            </a:r>
            <a:r>
              <a:rPr lang="es-VE" altLang="es-VE" sz="1800">
                <a:solidFill>
                  <a:srgbClr val="FF0000"/>
                </a:solidFill>
              </a:rPr>
              <a:t> (detallar) </a:t>
            </a: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endParaRPr lang="es-VE" altLang="es-VE" sz="1800"/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endParaRPr lang="es-VE" altLang="es-V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VE" altLang="es-VE" sz="1800"/>
          </a:p>
        </p:txBody>
      </p:sp>
      <p:sp>
        <p:nvSpPr>
          <p:cNvPr id="7" name="23 Rectángulo redondeado"/>
          <p:cNvSpPr>
            <a:spLocks noChangeArrowheads="1"/>
          </p:cNvSpPr>
          <p:nvPr/>
        </p:nvSpPr>
        <p:spPr bwMode="auto">
          <a:xfrm>
            <a:off x="2433638" y="4763"/>
            <a:ext cx="6732587" cy="431800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EXPLICACIONES OTROS COSTOS Y GASTOS (</a:t>
            </a:r>
            <a:r>
              <a:rPr lang="es-ES_tradnl" altLang="es-UY" sz="1400" b="1" spc="300" dirty="0" smtClean="0">
                <a:solidFill>
                  <a:srgbClr val="FFFFFF"/>
                </a:solidFill>
              </a:rPr>
              <a:t>USO DEL DINERO</a:t>
            </a:r>
            <a:r>
              <a:rPr lang="es-VE" altLang="es-UY" sz="1400" b="1" spc="300" dirty="0" smtClean="0">
                <a:solidFill>
                  <a:srgbClr val="FFFFFF"/>
                </a:solidFill>
              </a:rPr>
              <a:t>)</a:t>
            </a:r>
          </a:p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	                                   </a:t>
            </a:r>
            <a:r>
              <a:rPr lang="es-VE" altLang="es-UY" sz="1400" b="1" spc="300" dirty="0" err="1" smtClean="0">
                <a:solidFill>
                  <a:srgbClr val="FFFFFF"/>
                </a:solidFill>
              </a:rPr>
              <a:t>MMBs</a:t>
            </a:r>
            <a:r>
              <a:rPr lang="es-VE" altLang="es-UY" sz="1400" b="1" spc="300" dirty="0" smtClean="0">
                <a:solidFill>
                  <a:srgbClr val="FFFFFF"/>
                </a:solidFill>
              </a:rPr>
              <a:t> Puros/</a:t>
            </a:r>
            <a:r>
              <a:rPr lang="es-VE" altLang="es-UY" sz="1600" b="1" spc="300" dirty="0" smtClean="0">
                <a:solidFill>
                  <a:srgbClr val="FFFFFF"/>
                </a:solidFill>
              </a:rPr>
              <a:t> MM$ Puros</a:t>
            </a:r>
            <a:endParaRPr lang="es-VE" altLang="es-UY" sz="1500" b="1" spc="300" dirty="0">
              <a:solidFill>
                <a:srgbClr val="FFFFFF"/>
              </a:solidFill>
            </a:endParaRPr>
          </a:p>
        </p:txBody>
      </p:sp>
      <p:sp>
        <p:nvSpPr>
          <p:cNvPr id="11268" name="Rectangle 27"/>
          <p:cNvSpPr>
            <a:spLocks noChangeArrowheads="1"/>
          </p:cNvSpPr>
          <p:nvPr/>
        </p:nvSpPr>
        <p:spPr bwMode="auto">
          <a:xfrm>
            <a:off x="179388" y="5349875"/>
            <a:ext cx="8713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s-VE" altLang="es-VE" sz="1400" b="1"/>
              <a:t>Explicaciones del uso del dinero: orientar explicaciones indicando el tipo de materiales y equipos adquiridos, servicios contratados y obras ejecutadas durante el periodo Enero-Marzo 2019. No confundir la explicación del uso del dinero con la explicación de las causas de la variación en los avances de actividades operacionales. </a:t>
            </a:r>
            <a:endParaRPr lang="es-ES" altLang="es-VE" sz="14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" altLang="es-VE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3 Rectángulo redondeado"/>
          <p:cNvSpPr>
            <a:spLocks noChangeArrowheads="1"/>
          </p:cNvSpPr>
          <p:nvPr/>
        </p:nvSpPr>
        <p:spPr bwMode="auto">
          <a:xfrm>
            <a:off x="2406650" y="3175"/>
            <a:ext cx="6732588" cy="401638"/>
          </a:xfrm>
          <a:custGeom>
            <a:avLst/>
            <a:gdLst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7056437 w 7056437"/>
              <a:gd name="connsiteY4" fmla="*/ 215900 h 431800"/>
              <a:gd name="connsiteX5" fmla="*/ 6840537 w 7056437"/>
              <a:gd name="connsiteY5" fmla="*/ 431800 h 431800"/>
              <a:gd name="connsiteX6" fmla="*/ 215900 w 7056437"/>
              <a:gd name="connsiteY6" fmla="*/ 431800 h 431800"/>
              <a:gd name="connsiteX7" fmla="*/ 0 w 7056437"/>
              <a:gd name="connsiteY7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7423949"/>
              <a:gd name="connsiteY0" fmla="*/ 215900 h 431800"/>
              <a:gd name="connsiteX1" fmla="*/ 215900 w 7423949"/>
              <a:gd name="connsiteY1" fmla="*/ 0 h 431800"/>
              <a:gd name="connsiteX2" fmla="*/ 6840537 w 7423949"/>
              <a:gd name="connsiteY2" fmla="*/ 0 h 431800"/>
              <a:gd name="connsiteX3" fmla="*/ 7056437 w 7423949"/>
              <a:gd name="connsiteY3" fmla="*/ 215900 h 431800"/>
              <a:gd name="connsiteX4" fmla="*/ 6840537 w 7423949"/>
              <a:gd name="connsiteY4" fmla="*/ 431800 h 431800"/>
              <a:gd name="connsiteX5" fmla="*/ 215900 w 7423949"/>
              <a:gd name="connsiteY5" fmla="*/ 431800 h 431800"/>
              <a:gd name="connsiteX6" fmla="*/ 0 w 7423949"/>
              <a:gd name="connsiteY6" fmla="*/ 215900 h 431800"/>
              <a:gd name="connsiteX0" fmla="*/ 0 w 7410231"/>
              <a:gd name="connsiteY0" fmla="*/ 215900 h 431800"/>
              <a:gd name="connsiteX1" fmla="*/ 215900 w 7410231"/>
              <a:gd name="connsiteY1" fmla="*/ 0 h 431800"/>
              <a:gd name="connsiteX2" fmla="*/ 6840537 w 7410231"/>
              <a:gd name="connsiteY2" fmla="*/ 0 h 431800"/>
              <a:gd name="connsiteX3" fmla="*/ 7056437 w 7410231"/>
              <a:gd name="connsiteY3" fmla="*/ 215900 h 431800"/>
              <a:gd name="connsiteX4" fmla="*/ 6840537 w 7410231"/>
              <a:gd name="connsiteY4" fmla="*/ 431800 h 431800"/>
              <a:gd name="connsiteX5" fmla="*/ 215900 w 7410231"/>
              <a:gd name="connsiteY5" fmla="*/ 431800 h 431800"/>
              <a:gd name="connsiteX6" fmla="*/ 0 w 7410231"/>
              <a:gd name="connsiteY6" fmla="*/ 215900 h 431800"/>
              <a:gd name="connsiteX0" fmla="*/ 0 w 7056437"/>
              <a:gd name="connsiteY0" fmla="*/ 215900 h 431800"/>
              <a:gd name="connsiteX1" fmla="*/ 215900 w 7056437"/>
              <a:gd name="connsiteY1" fmla="*/ 0 h 431800"/>
              <a:gd name="connsiteX2" fmla="*/ 6840537 w 7056437"/>
              <a:gd name="connsiteY2" fmla="*/ 0 h 431800"/>
              <a:gd name="connsiteX3" fmla="*/ 7056437 w 7056437"/>
              <a:gd name="connsiteY3" fmla="*/ 215900 h 431800"/>
              <a:gd name="connsiteX4" fmla="*/ 6840537 w 7056437"/>
              <a:gd name="connsiteY4" fmla="*/ 431800 h 431800"/>
              <a:gd name="connsiteX5" fmla="*/ 215900 w 7056437"/>
              <a:gd name="connsiteY5" fmla="*/ 431800 h 431800"/>
              <a:gd name="connsiteX6" fmla="*/ 0 w 7056437"/>
              <a:gd name="connsiteY6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  <a:gd name="connsiteX0" fmla="*/ 0 w 7669495"/>
              <a:gd name="connsiteY0" fmla="*/ 215900 h 431800"/>
              <a:gd name="connsiteX1" fmla="*/ 215900 w 7669495"/>
              <a:gd name="connsiteY1" fmla="*/ 0 h 431800"/>
              <a:gd name="connsiteX2" fmla="*/ 6840537 w 7669495"/>
              <a:gd name="connsiteY2" fmla="*/ 0 h 431800"/>
              <a:gd name="connsiteX3" fmla="*/ 6840537 w 7669495"/>
              <a:gd name="connsiteY3" fmla="*/ 431800 h 431800"/>
              <a:gd name="connsiteX4" fmla="*/ 215900 w 7669495"/>
              <a:gd name="connsiteY4" fmla="*/ 431800 h 431800"/>
              <a:gd name="connsiteX5" fmla="*/ 0 w 7669495"/>
              <a:gd name="connsiteY5" fmla="*/ 215900 h 431800"/>
              <a:gd name="connsiteX0" fmla="*/ 0 w 7332292"/>
              <a:gd name="connsiteY0" fmla="*/ 215900 h 431800"/>
              <a:gd name="connsiteX1" fmla="*/ 215900 w 7332292"/>
              <a:gd name="connsiteY1" fmla="*/ 0 h 431800"/>
              <a:gd name="connsiteX2" fmla="*/ 6840537 w 7332292"/>
              <a:gd name="connsiteY2" fmla="*/ 0 h 431800"/>
              <a:gd name="connsiteX3" fmla="*/ 6840537 w 7332292"/>
              <a:gd name="connsiteY3" fmla="*/ 431800 h 431800"/>
              <a:gd name="connsiteX4" fmla="*/ 215900 w 7332292"/>
              <a:gd name="connsiteY4" fmla="*/ 431800 h 431800"/>
              <a:gd name="connsiteX5" fmla="*/ 0 w 7332292"/>
              <a:gd name="connsiteY5" fmla="*/ 215900 h 431800"/>
              <a:gd name="connsiteX0" fmla="*/ 0 w 6840537"/>
              <a:gd name="connsiteY0" fmla="*/ 215900 h 431800"/>
              <a:gd name="connsiteX1" fmla="*/ 215900 w 6840537"/>
              <a:gd name="connsiteY1" fmla="*/ 0 h 431800"/>
              <a:gd name="connsiteX2" fmla="*/ 6840537 w 6840537"/>
              <a:gd name="connsiteY2" fmla="*/ 0 h 431800"/>
              <a:gd name="connsiteX3" fmla="*/ 6840537 w 6840537"/>
              <a:gd name="connsiteY3" fmla="*/ 431800 h 431800"/>
              <a:gd name="connsiteX4" fmla="*/ 215900 w 6840537"/>
              <a:gd name="connsiteY4" fmla="*/ 431800 h 431800"/>
              <a:gd name="connsiteX5" fmla="*/ 0 w 6840537"/>
              <a:gd name="connsiteY5" fmla="*/ 2159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0537" h="431800">
                <a:moveTo>
                  <a:pt x="0" y="215900"/>
                </a:moveTo>
                <a:cubicBezTo>
                  <a:pt x="0" y="96662"/>
                  <a:pt x="96662" y="0"/>
                  <a:pt x="215900" y="0"/>
                </a:cubicBezTo>
                <a:lnTo>
                  <a:pt x="6840537" y="0"/>
                </a:lnTo>
                <a:lnTo>
                  <a:pt x="6840537" y="431800"/>
                </a:lnTo>
                <a:lnTo>
                  <a:pt x="215900" y="431800"/>
                </a:lnTo>
                <a:cubicBezTo>
                  <a:pt x="96662" y="431800"/>
                  <a:pt x="0" y="335138"/>
                  <a:pt x="0" y="21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endParaRPr lang="es-VE" altLang="es-UY" sz="1400" b="1" spc="300" dirty="0" smtClean="0">
              <a:solidFill>
                <a:srgbClr val="FFFFFF"/>
              </a:solidFill>
            </a:endParaRPr>
          </a:p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FUERZA LABORAL</a:t>
            </a:r>
          </a:p>
          <a:p>
            <a:pPr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s-VE" altLang="es-UY" sz="1400" b="1" spc="300" dirty="0" smtClean="0">
                <a:solidFill>
                  <a:srgbClr val="FFFFFF"/>
                </a:solidFill>
              </a:rPr>
              <a:t>	</a:t>
            </a:r>
            <a:endParaRPr lang="es-VE" altLang="es-UY" sz="1500" b="1" i="1" spc="300" dirty="0">
              <a:solidFill>
                <a:srgbClr val="FFFFFF"/>
              </a:solidFill>
            </a:endParaRPr>
          </a:p>
        </p:txBody>
      </p:sp>
      <p:pic>
        <p:nvPicPr>
          <p:cNvPr id="12291" name="Picture 13" descr="2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6416675"/>
            <a:ext cx="215900" cy="166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84238"/>
            <a:ext cx="84963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424</Words>
  <Application>Microsoft Office PowerPoint</Application>
  <PresentationFormat>Presentación en pantalla (4:3)</PresentationFormat>
  <Paragraphs>73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Monotype Sorts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CUICAS JOEL EDUARDO</dc:creator>
  <cp:lastModifiedBy>BAZO C. PEDRO J.</cp:lastModifiedBy>
  <cp:revision>120</cp:revision>
  <dcterms:created xsi:type="dcterms:W3CDTF">2017-09-01T12:29:41Z</dcterms:created>
  <dcterms:modified xsi:type="dcterms:W3CDTF">2019-07-17T15:09:25Z</dcterms:modified>
</cp:coreProperties>
</file>