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7315200" cy="9601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666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22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E5B1206-967F-4C5D-BDDE-8FB8311D7112}" type="datetimeFigureOut">
              <a:rPr lang="es-VE" smtClean="0"/>
              <a:t>19/1/2023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306638" y="720725"/>
            <a:ext cx="27019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8C720D2-8991-451A-890C-64C72B9B023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0244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19/01/2023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19/01/2023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19/01/2023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19/01/2023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2" descr="d:\Documents and Settings\bazop\Escritorio\CV\CV\Photoshop CS2\Fondo 3.png"/>
          <p:cNvPicPr>
            <a:picLocks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>
            <a:spLocks/>
          </p:cNvSpPr>
          <p:nvPr userDrawn="1"/>
        </p:nvSpPr>
        <p:spPr>
          <a:xfrm>
            <a:off x="0" y="0"/>
            <a:ext cx="1916832" cy="9144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Rectángulo"/>
          <p:cNvSpPr>
            <a:spLocks/>
          </p:cNvSpPr>
          <p:nvPr userDrawn="1"/>
        </p:nvSpPr>
        <p:spPr>
          <a:xfrm>
            <a:off x="2420888" y="107504"/>
            <a:ext cx="4437112" cy="50405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latin typeface="Georgia" panose="02040502050405020303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19.jpeg"/><Relationship Id="rId39" Type="http://schemas.openxmlformats.org/officeDocument/2006/relationships/image" Target="../media/image32.jpeg"/><Relationship Id="rId21" Type="http://schemas.openxmlformats.org/officeDocument/2006/relationships/image" Target="../media/image14.png"/><Relationship Id="rId34" Type="http://schemas.openxmlformats.org/officeDocument/2006/relationships/image" Target="../media/image27.png"/><Relationship Id="rId42" Type="http://schemas.openxmlformats.org/officeDocument/2006/relationships/image" Target="../media/image35.png"/><Relationship Id="rId47" Type="http://schemas.openxmlformats.org/officeDocument/2006/relationships/image" Target="../media/image40.png"/><Relationship Id="rId50" Type="http://schemas.openxmlformats.org/officeDocument/2006/relationships/image" Target="../media/image43.png"/><Relationship Id="rId55" Type="http://schemas.openxmlformats.org/officeDocument/2006/relationships/hyperlink" Target="https://github.com/petrix12" TargetMode="External"/><Relationship Id="rId63" Type="http://schemas.openxmlformats.org/officeDocument/2006/relationships/image" Target="../media/image53.png"/><Relationship Id="rId7" Type="http://schemas.openxmlformats.org/officeDocument/2006/relationships/hyperlink" Target="https://twitter.com/petrix12" TargetMode="External"/><Relationship Id="rId2" Type="http://schemas.openxmlformats.org/officeDocument/2006/relationships/hyperlink" Target="https://cvpetrix.herokuapp.com/portafolio" TargetMode="External"/><Relationship Id="rId16" Type="http://schemas.openxmlformats.org/officeDocument/2006/relationships/image" Target="../media/image10.png"/><Relationship Id="rId29" Type="http://schemas.openxmlformats.org/officeDocument/2006/relationships/image" Target="../media/image22.jpeg"/><Relationship Id="rId11" Type="http://schemas.openxmlformats.org/officeDocument/2006/relationships/hyperlink" Target="https://www.linkedin.com/in/pedro-bazo/" TargetMode="External"/><Relationship Id="rId24" Type="http://schemas.openxmlformats.org/officeDocument/2006/relationships/image" Target="../media/image17.jpeg"/><Relationship Id="rId32" Type="http://schemas.openxmlformats.org/officeDocument/2006/relationships/image" Target="../media/image25.jpeg"/><Relationship Id="rId37" Type="http://schemas.openxmlformats.org/officeDocument/2006/relationships/image" Target="../media/image30.png"/><Relationship Id="rId40" Type="http://schemas.openxmlformats.org/officeDocument/2006/relationships/image" Target="../media/image33.png"/><Relationship Id="rId45" Type="http://schemas.openxmlformats.org/officeDocument/2006/relationships/image" Target="../media/image38.png"/><Relationship Id="rId53" Type="http://schemas.openxmlformats.org/officeDocument/2006/relationships/image" Target="../media/image46.png"/><Relationship Id="rId58" Type="http://schemas.openxmlformats.org/officeDocument/2006/relationships/image" Target="../media/image50.png"/><Relationship Id="rId5" Type="http://schemas.openxmlformats.org/officeDocument/2006/relationships/image" Target="../media/image4.gif"/><Relationship Id="rId61" Type="http://schemas.openxmlformats.org/officeDocument/2006/relationships/image" Target="../media/image52.png"/><Relationship Id="rId19" Type="http://schemas.openxmlformats.org/officeDocument/2006/relationships/image" Target="../media/image13.png"/><Relationship Id="rId14" Type="http://schemas.openxmlformats.org/officeDocument/2006/relationships/image" Target="../media/image8.png"/><Relationship Id="rId22" Type="http://schemas.openxmlformats.org/officeDocument/2006/relationships/image" Target="../media/image15.png"/><Relationship Id="rId27" Type="http://schemas.openxmlformats.org/officeDocument/2006/relationships/image" Target="../media/image20.jpeg"/><Relationship Id="rId30" Type="http://schemas.openxmlformats.org/officeDocument/2006/relationships/image" Target="../media/image23.jpeg"/><Relationship Id="rId35" Type="http://schemas.openxmlformats.org/officeDocument/2006/relationships/image" Target="../media/image28.jpeg"/><Relationship Id="rId43" Type="http://schemas.openxmlformats.org/officeDocument/2006/relationships/image" Target="../media/image36.png"/><Relationship Id="rId48" Type="http://schemas.openxmlformats.org/officeDocument/2006/relationships/image" Target="../media/image41.png"/><Relationship Id="rId56" Type="http://schemas.openxmlformats.org/officeDocument/2006/relationships/image" Target="../media/image48.png"/><Relationship Id="rId8" Type="http://schemas.openxmlformats.org/officeDocument/2006/relationships/hyperlink" Target="https://petrix12.github.io/cvpetrix2022" TargetMode="External"/><Relationship Id="rId51" Type="http://schemas.openxmlformats.org/officeDocument/2006/relationships/image" Target="../media/image44.png"/><Relationship Id="rId3" Type="http://schemas.openxmlformats.org/officeDocument/2006/relationships/image" Target="../media/image2.png"/><Relationship Id="rId12" Type="http://schemas.openxmlformats.org/officeDocument/2006/relationships/hyperlink" Target="https://www.instagram.com/bazopedro/" TargetMode="External"/><Relationship Id="rId17" Type="http://schemas.openxmlformats.org/officeDocument/2006/relationships/image" Target="../media/image11.png"/><Relationship Id="rId25" Type="http://schemas.openxmlformats.org/officeDocument/2006/relationships/image" Target="../media/image18.emf"/><Relationship Id="rId33" Type="http://schemas.openxmlformats.org/officeDocument/2006/relationships/image" Target="../media/image26.png"/><Relationship Id="rId38" Type="http://schemas.openxmlformats.org/officeDocument/2006/relationships/image" Target="../media/image31.png"/><Relationship Id="rId46" Type="http://schemas.openxmlformats.org/officeDocument/2006/relationships/image" Target="../media/image39.png"/><Relationship Id="rId59" Type="http://schemas.openxmlformats.org/officeDocument/2006/relationships/image" Target="../media/image51.png"/><Relationship Id="rId20" Type="http://schemas.openxmlformats.org/officeDocument/2006/relationships/hyperlink" Target="mailto:pedro.j.bazo.c@gmail.com" TargetMode="External"/><Relationship Id="rId41" Type="http://schemas.openxmlformats.org/officeDocument/2006/relationships/image" Target="../media/image34.png"/><Relationship Id="rId54" Type="http://schemas.openxmlformats.org/officeDocument/2006/relationships/image" Target="../media/image47.png"/><Relationship Id="rId62" Type="http://schemas.openxmlformats.org/officeDocument/2006/relationships/hyperlink" Target="https://www.wattpad.com/story/311839391-el-tiempo-de-c%C3%A9sar-augusto-p%C3%A9rez-soler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9.png"/><Relationship Id="rId23" Type="http://schemas.openxmlformats.org/officeDocument/2006/relationships/image" Target="../media/image16.jpeg"/><Relationship Id="rId28" Type="http://schemas.openxmlformats.org/officeDocument/2006/relationships/image" Target="../media/image21.jpeg"/><Relationship Id="rId36" Type="http://schemas.openxmlformats.org/officeDocument/2006/relationships/image" Target="../media/image29.png"/><Relationship Id="rId49" Type="http://schemas.openxmlformats.org/officeDocument/2006/relationships/image" Target="../media/image42.png"/><Relationship Id="rId57" Type="http://schemas.openxmlformats.org/officeDocument/2006/relationships/image" Target="../media/image49.png"/><Relationship Id="rId10" Type="http://schemas.openxmlformats.org/officeDocument/2006/relationships/hyperlink" Target="https://www.facebook.com/solplusplus" TargetMode="External"/><Relationship Id="rId31" Type="http://schemas.openxmlformats.org/officeDocument/2006/relationships/image" Target="../media/image24.jpeg"/><Relationship Id="rId44" Type="http://schemas.openxmlformats.org/officeDocument/2006/relationships/image" Target="../media/image37.png"/><Relationship Id="rId52" Type="http://schemas.openxmlformats.org/officeDocument/2006/relationships/image" Target="../media/image45.png"/><Relationship Id="rId60" Type="http://schemas.openxmlformats.org/officeDocument/2006/relationships/hyperlink" Target="https://www.wattpad.com/story/311847783-la-furia-de-san-juli%C3%A1n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>
            <a:hlinkClick r:id="rId2"/>
          </p:cNvPr>
          <p:cNvSpPr/>
          <p:nvPr/>
        </p:nvSpPr>
        <p:spPr>
          <a:xfrm>
            <a:off x="-6288" y="43029"/>
            <a:ext cx="193193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s-ES" sz="1600" b="1" cap="none" spc="150" dirty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Desarrollador</a:t>
            </a:r>
          </a:p>
          <a:p>
            <a:pPr algn="ctr"/>
            <a:r>
              <a:rPr lang="es-ES" sz="1600" b="1" spc="150" dirty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Web</a:t>
            </a:r>
            <a:endParaRPr lang="es-ES" sz="1600" b="1" cap="none" spc="150" dirty="0">
              <a:ln w="11430"/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420888" y="154112"/>
            <a:ext cx="441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Ing. Pedro Jesús Bazó Canelón</a:t>
            </a:r>
          </a:p>
        </p:txBody>
      </p:sp>
      <p:cxnSp>
        <p:nvCxnSpPr>
          <p:cNvPr id="14" name="13 Conector recto"/>
          <p:cNvCxnSpPr/>
          <p:nvPr/>
        </p:nvCxnSpPr>
        <p:spPr>
          <a:xfrm>
            <a:off x="101010" y="670868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100800" y="2241861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d:\Documents and Settings\bazop\Escritorio\CV\Iconos\icono-twitter.png"/>
          <p:cNvPicPr preferRelativeResize="0"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" t="1503" r="2292" b="3795"/>
          <a:stretch/>
        </p:blipFill>
        <p:spPr bwMode="auto">
          <a:xfrm>
            <a:off x="71255" y="1009593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ocuments and Settings\bazop\Escritorio\CV\Iconos\FACEBOOK-ICON.png"/>
          <p:cNvPicPr preferRelativeResize="0"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" t="1284" r="2716" b="3999"/>
          <a:stretch/>
        </p:blipFill>
        <p:spPr bwMode="auto">
          <a:xfrm>
            <a:off x="71255" y="1309493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ocuments and Settings\bazop\Escritorio\CV\Iconos\linkedin-icon-gif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5" y="1609393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ocuments and Settings\bazop\Escritorio\CV\Iconos\Instragra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5" y="1909294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91276" y="1040918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petrix12</a:t>
            </a:r>
            <a:endParaRPr lang="es-VE" sz="8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F:\Petrix\Proyectos Propios\2019 Soluciones Office\Imagenes\Autor\Pedro Bazó 03.jp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063" y="862364"/>
            <a:ext cx="1188000" cy="1188000"/>
          </a:xfrm>
          <a:prstGeom prst="flowChartConnector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91276" y="1324615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 err="1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solplusplus</a:t>
            </a:r>
            <a:endParaRPr lang="es-VE" sz="800" b="1" dirty="0">
              <a:solidFill>
                <a:schemeClr val="bg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1276" y="1626794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pedro-bazo</a:t>
            </a:r>
            <a:endParaRPr lang="es-VE" sz="800" b="1" dirty="0">
              <a:solidFill>
                <a:schemeClr val="bg1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91276" y="1948342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 err="1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bazopedro</a:t>
            </a:r>
            <a:endParaRPr lang="es-VE" sz="800" b="1" dirty="0">
              <a:solidFill>
                <a:schemeClr val="bg1"/>
              </a:solidFill>
            </a:endParaRPr>
          </a:p>
        </p:txBody>
      </p:sp>
      <p:cxnSp>
        <p:nvCxnSpPr>
          <p:cNvPr id="17" name="16 Conector recto"/>
          <p:cNvCxnSpPr/>
          <p:nvPr/>
        </p:nvCxnSpPr>
        <p:spPr>
          <a:xfrm>
            <a:off x="100800" y="4543913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100800" y="7505659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100800" y="8504084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0" y="2237698"/>
            <a:ext cx="1916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>
                <a:solidFill>
                  <a:schemeClr val="bg1"/>
                </a:solidFill>
              </a:rPr>
              <a:t>Dinámico y con capacidad para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trabajos bajo presión. Amplia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experiencia en desarrollo de aplicaciones web y de escritorio, dominio de bases de datos SQL y NoSQL. Excelente habilidad para automatizar informes. Domino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avanzado de Excel y amplios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conocimientos de Laravel, Node.js, React.js y AWS . Gran sentido de responsabilidad así como alta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vocación de servicio, capaz de generar valor agregado a la organización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mediante ideas innovadoras e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iniciativa propia para la resolución de problemas.</a:t>
            </a:r>
            <a:endParaRPr lang="es-VE" sz="800" b="1" dirty="0">
              <a:solidFill>
                <a:schemeClr val="bg1"/>
              </a:solidFill>
            </a:endParaRPr>
          </a:p>
        </p:txBody>
      </p:sp>
      <p:sp>
        <p:nvSpPr>
          <p:cNvPr id="23" name="22 CuadroTexto">
            <a:hlinkClick r:id="rId8"/>
          </p:cNvPr>
          <p:cNvSpPr txBox="1"/>
          <p:nvPr/>
        </p:nvSpPr>
        <p:spPr>
          <a:xfrm>
            <a:off x="324273" y="4263187"/>
            <a:ext cx="16757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b="1" dirty="0">
                <a:solidFill>
                  <a:schemeClr val="tx2">
                    <a:lumMod val="50000"/>
                  </a:schemeClr>
                </a:solidFill>
              </a:rPr>
              <a:t>https://petrix12.github.io/cvpetrix2022</a:t>
            </a:r>
          </a:p>
        </p:txBody>
      </p:sp>
      <p:cxnSp>
        <p:nvCxnSpPr>
          <p:cNvPr id="24" name="23 Conector recto"/>
          <p:cNvCxnSpPr/>
          <p:nvPr/>
        </p:nvCxnSpPr>
        <p:spPr>
          <a:xfrm>
            <a:off x="100800" y="4152468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F:\Petrix\Proyectos Propios\2019 Soluciones Office\Imagenes\Logos\icono_excel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79" y="630544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F:\Petrix\Proyectos Propios\2019 Soluciones Office\Imagenes\Logos\SAP\icon-big-sap-ben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79" y="6784884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:\Petrix\Proyectos Propios\2019 Soluciones Office\Imagenes\Logos\CPP\911px-ISO_C++_Logo.svg.png"/>
          <p:cNvPicPr preferRelativeResize="0"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72" y="6784884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3" descr="d:\Documents and Settings\bazop\Escritorio\CV\Iconos\Access-2-icon.png"/>
          <p:cNvPicPr preferRelativeResize="0">
            <a:picLocks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0" t="5905" r="5040" b="5775"/>
          <a:stretch/>
        </p:blipFill>
        <p:spPr bwMode="auto">
          <a:xfrm>
            <a:off x="1013772" y="630544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29 CuadroTexto"/>
          <p:cNvSpPr txBox="1"/>
          <p:nvPr/>
        </p:nvSpPr>
        <p:spPr>
          <a:xfrm>
            <a:off x="44624" y="713623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600" b="1" dirty="0">
                <a:solidFill>
                  <a:schemeClr val="bg1"/>
                </a:solidFill>
              </a:rPr>
              <a:t>NOTA: Requiero de poco tiempo para adquirir habilidades en casi cualquier aplicación que me proponga a estudiar.</a:t>
            </a:r>
          </a:p>
        </p:txBody>
      </p:sp>
      <p:pic>
        <p:nvPicPr>
          <p:cNvPr id="10" name="Picture 3" descr="F:\Petrix\Proyectos Propios\2019 Soluciones Office\Imagenes\Iconos\home.png"/>
          <p:cNvPicPr preferRelativeResize="0">
            <a:picLocks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3" t="14017" r="15139" b="16126"/>
          <a:stretch/>
        </p:blipFill>
        <p:spPr bwMode="auto">
          <a:xfrm>
            <a:off x="79200" y="7552653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F:\Petrix\Proyectos Propios\2019 Soluciones Office\Imagenes\Iconos\phone-icon.pn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1" t="13782" r="14703" b="16470"/>
          <a:stretch/>
        </p:blipFill>
        <p:spPr bwMode="auto">
          <a:xfrm>
            <a:off x="79200" y="7872489"/>
            <a:ext cx="29001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F:\Petrix\Proyectos Propios\2019 Soluciones Office\Imagenes\Iconos\Email-icon-square.png"/>
          <p:cNvPicPr preferRelativeResize="0">
            <a:picLocks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2" t="13866" r="15211" b="16481"/>
          <a:stretch/>
        </p:blipFill>
        <p:spPr bwMode="auto">
          <a:xfrm>
            <a:off x="79200" y="819970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88 CuadroTexto"/>
          <p:cNvSpPr txBox="1"/>
          <p:nvPr/>
        </p:nvSpPr>
        <p:spPr>
          <a:xfrm>
            <a:off x="332656" y="7553677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600" b="1" dirty="0">
                <a:solidFill>
                  <a:schemeClr val="bg1"/>
                </a:solidFill>
              </a:rPr>
              <a:t>Urb. Solidaridad. </a:t>
            </a:r>
            <a:r>
              <a:rPr lang="es-VE" sz="600" b="1" dirty="0" err="1">
                <a:solidFill>
                  <a:schemeClr val="bg1"/>
                </a:solidFill>
              </a:rPr>
              <a:t>Edf</a:t>
            </a:r>
            <a:r>
              <a:rPr lang="es-VE" sz="600" b="1" dirty="0">
                <a:solidFill>
                  <a:schemeClr val="bg1"/>
                </a:solidFill>
              </a:rPr>
              <a:t>. Araguaney. Apto. 4-A. Catia La Mar. Estado Vargas. Venezuela.</a:t>
            </a:r>
          </a:p>
        </p:txBody>
      </p:sp>
      <p:sp>
        <p:nvSpPr>
          <p:cNvPr id="90" name="89 CuadroTexto"/>
          <p:cNvSpPr txBox="1"/>
          <p:nvPr/>
        </p:nvSpPr>
        <p:spPr>
          <a:xfrm>
            <a:off x="331200" y="7896550"/>
            <a:ext cx="1444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>
                <a:solidFill>
                  <a:schemeClr val="bg1"/>
                </a:solidFill>
              </a:rPr>
              <a:t>+58-414-124.97.53</a:t>
            </a:r>
          </a:p>
        </p:txBody>
      </p:sp>
      <p:sp>
        <p:nvSpPr>
          <p:cNvPr id="91" name="90 CuadroTexto">
            <a:hlinkClick r:id="rId20"/>
          </p:cNvPr>
          <p:cNvSpPr txBox="1"/>
          <p:nvPr/>
        </p:nvSpPr>
        <p:spPr>
          <a:xfrm>
            <a:off x="332656" y="8224578"/>
            <a:ext cx="1444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>
                <a:solidFill>
                  <a:schemeClr val="bg1"/>
                </a:solidFill>
              </a:rPr>
              <a:t>pedro.j.bazo.c@gmail.com</a:t>
            </a:r>
          </a:p>
        </p:txBody>
      </p:sp>
      <p:sp>
        <p:nvSpPr>
          <p:cNvPr id="92" name="91 CuadroTexto"/>
          <p:cNvSpPr txBox="1"/>
          <p:nvPr/>
        </p:nvSpPr>
        <p:spPr>
          <a:xfrm>
            <a:off x="144339" y="8476508"/>
            <a:ext cx="833223" cy="223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bg1"/>
                </a:solidFill>
              </a:rPr>
              <a:t>Hobbies</a:t>
            </a:r>
          </a:p>
        </p:txBody>
      </p:sp>
      <p:pic>
        <p:nvPicPr>
          <p:cNvPr id="8" name="Picture 2" descr="d:\Documents and Settings\bazop\Escritorio\CV\Iconos\iconmonstr-book-17-240.png"/>
          <p:cNvPicPr preferRelativeResize="0">
            <a:picLocks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6" b="11922"/>
          <a:stretch/>
        </p:blipFill>
        <p:spPr bwMode="auto">
          <a:xfrm>
            <a:off x="83346" y="869401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d:\Documents and Settings\bazop\Escritorio\CV\Iconos\video-icon-29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63" y="869401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96 CuadroTexto"/>
          <p:cNvSpPr txBox="1"/>
          <p:nvPr/>
        </p:nvSpPr>
        <p:spPr>
          <a:xfrm>
            <a:off x="4446114" y="659715"/>
            <a:ext cx="2410695" cy="230832"/>
          </a:xfrm>
          <a:prstGeom prst="rect">
            <a:avLst/>
          </a:prstGeom>
          <a:gradFill flip="none" rotWithShape="1">
            <a:gsLst>
              <a:gs pos="0">
                <a:srgbClr val="990000"/>
              </a:gs>
              <a:gs pos="50000">
                <a:srgbClr val="990000"/>
              </a:gs>
              <a:gs pos="100000">
                <a:srgbClr val="FF0000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algn="r"/>
            <a:r>
              <a:rPr lang="es-VE" sz="900" b="1" dirty="0">
                <a:solidFill>
                  <a:schemeClr val="bg1"/>
                </a:solidFill>
                <a:latin typeface="Arial Black" panose="020B0A04020102020204" pitchFamily="34" charset="0"/>
              </a:rPr>
              <a:t>EXPERIENCIA LABORAL</a:t>
            </a:r>
          </a:p>
        </p:txBody>
      </p:sp>
      <p:sp>
        <p:nvSpPr>
          <p:cNvPr id="98" name="97 CuadroTexto"/>
          <p:cNvSpPr txBox="1"/>
          <p:nvPr/>
        </p:nvSpPr>
        <p:spPr>
          <a:xfrm>
            <a:off x="4445249" y="5869238"/>
            <a:ext cx="2410695" cy="230832"/>
          </a:xfrm>
          <a:prstGeom prst="rect">
            <a:avLst/>
          </a:prstGeom>
          <a:gradFill flip="none" rotWithShape="1">
            <a:gsLst>
              <a:gs pos="0">
                <a:srgbClr val="990000"/>
              </a:gs>
              <a:gs pos="50000">
                <a:srgbClr val="990000"/>
              </a:gs>
              <a:gs pos="100000">
                <a:srgbClr val="FF0000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algn="r"/>
            <a:r>
              <a:rPr lang="es-VE" sz="900" b="1" dirty="0">
                <a:solidFill>
                  <a:schemeClr val="bg1"/>
                </a:solidFill>
                <a:latin typeface="Arial Black" panose="020B0A04020102020204" pitchFamily="34" charset="0"/>
              </a:rPr>
              <a:t>FORMACIÓN ACADEMICA</a:t>
            </a:r>
          </a:p>
        </p:txBody>
      </p:sp>
      <p:sp>
        <p:nvSpPr>
          <p:cNvPr id="99" name="98 CuadroTexto"/>
          <p:cNvSpPr txBox="1"/>
          <p:nvPr/>
        </p:nvSpPr>
        <p:spPr>
          <a:xfrm>
            <a:off x="4445249" y="7348508"/>
            <a:ext cx="2410695" cy="230832"/>
          </a:xfrm>
          <a:prstGeom prst="rect">
            <a:avLst/>
          </a:prstGeom>
          <a:gradFill flip="none" rotWithShape="1">
            <a:gsLst>
              <a:gs pos="0">
                <a:srgbClr val="990000"/>
              </a:gs>
              <a:gs pos="50000">
                <a:srgbClr val="990000"/>
              </a:gs>
              <a:gs pos="100000">
                <a:srgbClr val="FF0000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algn="r"/>
            <a:r>
              <a:rPr lang="es-VE" sz="900" b="1" dirty="0">
                <a:solidFill>
                  <a:schemeClr val="bg1"/>
                </a:solidFill>
                <a:latin typeface="Arial Black" panose="020B0A04020102020204" pitchFamily="34" charset="0"/>
              </a:rPr>
              <a:t>CURSOS</a:t>
            </a:r>
          </a:p>
        </p:txBody>
      </p:sp>
      <p:pic>
        <p:nvPicPr>
          <p:cNvPr id="101" name="100 Imagen"/>
          <p:cNvPicPr/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500" y="1442182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sp>
        <p:nvSpPr>
          <p:cNvPr id="102" name="101 CuadroTexto"/>
          <p:cNvSpPr txBox="1"/>
          <p:nvPr/>
        </p:nvSpPr>
        <p:spPr>
          <a:xfrm>
            <a:off x="2708920" y="1401978"/>
            <a:ext cx="4155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s-ES" sz="700" b="1" dirty="0">
                <a:solidFill>
                  <a:schemeClr val="tx2"/>
                </a:solidFill>
              </a:rPr>
              <a:t>PETRÓLEOS DE VENEZUELA S.A. Analista Mayor de Presupuesto. La Campiña. Caracas. Mayo 2016 – </a:t>
            </a:r>
            <a:r>
              <a:rPr lang="es-ES" sz="700" b="1" dirty="0" err="1">
                <a:solidFill>
                  <a:schemeClr val="tx2"/>
                </a:solidFill>
              </a:rPr>
              <a:t>Ago</a:t>
            </a:r>
            <a:r>
              <a:rPr lang="es-ES" sz="700" b="1" dirty="0">
                <a:solidFill>
                  <a:schemeClr val="tx2"/>
                </a:solidFill>
              </a:rPr>
              <a:t> 2021.</a:t>
            </a:r>
            <a:r>
              <a:rPr lang="es-ES" sz="700" dirty="0"/>
              <a:t> Consolidar ejercicios presupuestarios de operaciones, inversiones y compras. Automatización de reportes con VBA, Delphi, Access y MySQL. Cargar en SAP las cifras de los resultados obtenidos.</a:t>
            </a:r>
          </a:p>
        </p:txBody>
      </p:sp>
      <p:pic>
        <p:nvPicPr>
          <p:cNvPr id="103" name="102 Imagen"/>
          <p:cNvPicPr/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800" y="1841977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04" name="103 Imagen"/>
          <p:cNvPicPr/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65" y="2199712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11" name="110 Imagen"/>
          <p:cNvPicPr/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65" y="2543799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12" name="111 Imagen" descr="ugma"/>
          <p:cNvPicPr/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65" y="2887886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62" name="161 Imagen"/>
          <p:cNvPicPr/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65" y="3575085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63" name="162 Imagen"/>
          <p:cNvPicPr/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65" y="3919172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66" name="165 Imagen"/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65" y="4949483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68" name="167 Imagen"/>
          <p:cNvPicPr/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65" y="5636682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69" name="168 Imagen"/>
          <p:cNvPicPr/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6167372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70" name="169 Imagen"/>
          <p:cNvPicPr/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6404117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32" name="Picture 2" descr="d:\Documents and Settings\bazop\Escritorio\CV\Iconos\Empresas\images.jpg"/>
          <p:cNvPicPr preferRelativeResize="0">
            <a:picLocks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6640862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d:\Documents and Settings\bazop\Escritorio\CV\Iconos\Empresas\Escudo.jpg"/>
          <p:cNvPicPr preferRelativeResize="0">
            <a:picLocks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6876632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d:\Documents and Settings\bazop\Escritorio\CV\Iconos\Empresas\escudo-guardia-nacional-250x300.jpg"/>
          <p:cNvPicPr preferRelativeResize="0">
            <a:picLocks noChangeArrowheads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2" b="7771"/>
          <a:stretch/>
        </p:blipFill>
        <p:spPr bwMode="auto">
          <a:xfrm>
            <a:off x="1988840" y="7112402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d:\Documents and Settings\bazop\Escritorio\CV\Iconos\Empresas\images.png"/>
          <p:cNvPicPr preferRelativeResize="0">
            <a:picLocks noChangeArrowheads="1"/>
          </p:cNvPicPr>
          <p:nvPr/>
        </p:nvPicPr>
        <p:blipFill rotWithShape="1"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40" t="20384" r="36243" b="20315"/>
          <a:stretch/>
        </p:blipFill>
        <p:spPr bwMode="auto">
          <a:xfrm>
            <a:off x="1987865" y="5293570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Documents and Settings\bazop\Escritorio\CV\Iconos\Empresas\proynca-usa-squarelogo-1442297450854.png"/>
          <p:cNvPicPr preferRelativeResize="0">
            <a:picLocks noChangeArrowheads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1" t="9793" r="4021" b="7565"/>
          <a:stretch/>
        </p:blipFill>
        <p:spPr bwMode="auto">
          <a:xfrm>
            <a:off x="1987865" y="4263259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7" descr="d:\Documents and Settings\bazop\Escritorio\CV\Iconos\Empresas\proynca-usa-squarelogo-1442297450854.png"/>
          <p:cNvPicPr preferRelativeResize="0">
            <a:picLocks noChangeArrowheads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1" t="9793" r="4021" b="7565"/>
          <a:stretch/>
        </p:blipFill>
        <p:spPr bwMode="auto">
          <a:xfrm>
            <a:off x="1987865" y="4606371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" name="174 CuadroTexto"/>
          <p:cNvSpPr txBox="1"/>
          <p:nvPr/>
        </p:nvSpPr>
        <p:spPr>
          <a:xfrm>
            <a:off x="2710800" y="1780238"/>
            <a:ext cx="4155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s-ES" sz="700" b="1" dirty="0">
                <a:solidFill>
                  <a:schemeClr val="tx2"/>
                </a:solidFill>
              </a:rPr>
              <a:t>PETRÓLEOS DE VENEZUELA S.A. Analista de Presupuesto. San Tomé. Edo. Anzoátegui. Marzo 2014 – Mayo 2016.</a:t>
            </a:r>
            <a:r>
              <a:rPr lang="es-ES" sz="700" dirty="0"/>
              <a:t> Asignación del presupuesto de operaciones e inversiones, optimizando el uso de los recursos asignados, y automatización de reportes con VBA, VB6, SQL Server y Access.</a:t>
            </a:r>
            <a:endParaRPr lang="es-VE" sz="700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2132856" y="2123117"/>
            <a:ext cx="47016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s-ES" sz="700" b="1" dirty="0">
                <a:solidFill>
                  <a:schemeClr val="tx2"/>
                </a:solidFill>
              </a:rPr>
              <a:t>PETRÓLEOS DE VENEZUELA S.A. Supervisor de Presupuesto. San Tomé. Edo. Anzoátegui. Enero 2010 – Marzo 2014.</a:t>
            </a:r>
            <a:r>
              <a:rPr lang="es-ES" sz="700" dirty="0"/>
              <a:t> Verificar el cumplimiento de la correcta aplicación de los cargos al presupuesto de inversión y de gastos. Evaluar, recomendar, alertar acciones y automatización de reportes con VBA y Access.</a:t>
            </a:r>
          </a:p>
        </p:txBody>
      </p:sp>
      <p:sp>
        <p:nvSpPr>
          <p:cNvPr id="177" name="176 CuadroTexto"/>
          <p:cNvSpPr txBox="1"/>
          <p:nvPr/>
        </p:nvSpPr>
        <p:spPr>
          <a:xfrm>
            <a:off x="2132856" y="2468462"/>
            <a:ext cx="47330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s-ES" sz="700" b="1" dirty="0">
                <a:solidFill>
                  <a:schemeClr val="tx2"/>
                </a:solidFill>
              </a:rPr>
              <a:t>PETRÓLEOS DE VENEZUELA S.A. Planificador. San Tomé. Edo. Anzoátegui. Enero 2009 – Enero 2010.</a:t>
            </a:r>
            <a:r>
              <a:rPr lang="es-ES" sz="700" dirty="0"/>
              <a:t> Aplicar procedimientos para planificar proyectos de inversiones y realizar el seguimiento físico y financiero en sus diferentes fases, y automatización de reportes con Delphi y VBA.</a:t>
            </a:r>
          </a:p>
        </p:txBody>
      </p:sp>
      <p:sp>
        <p:nvSpPr>
          <p:cNvPr id="178" name="177 CuadroTexto"/>
          <p:cNvSpPr txBox="1"/>
          <p:nvPr/>
        </p:nvSpPr>
        <p:spPr>
          <a:xfrm>
            <a:off x="2121821" y="2831161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UNIVERSIDAD GRAN MARISCAL DE AYACUCHO. Profesor . El Tigre. Edo. Anzoátegui. Marzo 2008 – Febrero 2015. </a:t>
            </a:r>
            <a:r>
              <a:rPr lang="es-ES" dirty="0"/>
              <a:t>Impartir clases de programación en Visual Basic 6, Visual Basic para Aplicaciones y su conexión con bases de datos.</a:t>
            </a:r>
          </a:p>
        </p:txBody>
      </p:sp>
      <p:sp>
        <p:nvSpPr>
          <p:cNvPr id="179" name="178 CuadroTexto"/>
          <p:cNvSpPr txBox="1"/>
          <p:nvPr/>
        </p:nvSpPr>
        <p:spPr>
          <a:xfrm>
            <a:off x="2134800" y="3171770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DIGIT AUTOMATIZACIÓN. Planificador. San Tomé. Edo. Anzoátegui. Febrero 2008 – Enero 2009.</a:t>
            </a:r>
            <a:r>
              <a:rPr lang="es-ES" dirty="0"/>
              <a:t> Aplicar procedimientos para planificar proyectos de inversiones y realizar el seguimiento físico y financiero en sus diferentes fases.</a:t>
            </a:r>
          </a:p>
        </p:txBody>
      </p:sp>
      <p:sp>
        <p:nvSpPr>
          <p:cNvPr id="180" name="179 CuadroTexto"/>
          <p:cNvSpPr txBox="1"/>
          <p:nvPr/>
        </p:nvSpPr>
        <p:spPr>
          <a:xfrm>
            <a:off x="2134800" y="3521948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AGROTÉCNICA AGUILERA, C.A. Controlador Físico. San Tomé. Edo. Anzoátegui. Julio 2007 – Enero 2008.</a:t>
            </a:r>
            <a:r>
              <a:rPr lang="es-ES" dirty="0"/>
              <a:t>  Consolidar y analizar los reportes de avance de obras de proyectos.</a:t>
            </a:r>
          </a:p>
        </p:txBody>
      </p:sp>
      <p:sp>
        <p:nvSpPr>
          <p:cNvPr id="181" name="180 CuadroTexto"/>
          <p:cNvSpPr txBox="1"/>
          <p:nvPr/>
        </p:nvSpPr>
        <p:spPr>
          <a:xfrm>
            <a:off x="2134800" y="3850714"/>
            <a:ext cx="47330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COSTA CONSULTORES 2030 C.A. Inspector de Construcción. San Tomé. Edo. Anzoátegui. Septiembre 2006 – Julio 2007. </a:t>
            </a:r>
            <a:r>
              <a:rPr lang="es-ES" dirty="0"/>
              <a:t>Diseñar y supervisar la construcción de líneas de flujo y transferencia. Elaborar Memorias Descriptivas asociadas a los proyectos de líneas de flujo.</a:t>
            </a:r>
          </a:p>
        </p:txBody>
      </p:sp>
      <p:sp>
        <p:nvSpPr>
          <p:cNvPr id="182" name="181 CuadroTexto"/>
          <p:cNvSpPr txBox="1"/>
          <p:nvPr/>
        </p:nvSpPr>
        <p:spPr>
          <a:xfrm>
            <a:off x="2134800" y="4196453"/>
            <a:ext cx="47330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PROCESOS Y NEGOCIOS INTEGRALES. Líder De Construcción. San Tomé. Edo. Anzoátegui. Abril 2006 – Septiembre 2006.</a:t>
            </a:r>
            <a:r>
              <a:rPr lang="es-ES" dirty="0"/>
              <a:t> Diseño y simulación de líneas de flujo (</a:t>
            </a:r>
            <a:r>
              <a:rPr lang="es-ES" dirty="0" err="1"/>
              <a:t>Hysys</a:t>
            </a:r>
            <a:r>
              <a:rPr lang="es-ES" dirty="0"/>
              <a:t> - </a:t>
            </a:r>
            <a:r>
              <a:rPr lang="es-ES" dirty="0" err="1"/>
              <a:t>Pipephase</a:t>
            </a:r>
            <a:r>
              <a:rPr lang="es-ES" dirty="0"/>
              <a:t>). Elaboración de Memorias Descriptivas para construcción de líneas y Evaluaciones Económicas para los Proyectos de líneas de flujo.</a:t>
            </a:r>
          </a:p>
        </p:txBody>
      </p:sp>
      <p:sp>
        <p:nvSpPr>
          <p:cNvPr id="183" name="182 CuadroTexto"/>
          <p:cNvSpPr txBox="1"/>
          <p:nvPr/>
        </p:nvSpPr>
        <p:spPr>
          <a:xfrm>
            <a:off x="2134800" y="4539943"/>
            <a:ext cx="47330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PROCESOS Y NEGOCIOS INTEGRALES. Ingeniero de Procesos. San Tomé. Edo. Anzoátegui. Agosto 2004 – Abril 2006.</a:t>
            </a:r>
            <a:r>
              <a:rPr lang="es-ES" dirty="0"/>
              <a:t> Seguimiento a los proyectos de Ingeniería. Elaboración de Manuales de Operación de estaciones petroleras. Elaboración de PFD. Sugerencias de mejoras al proceso de tratamiento de crudo.</a:t>
            </a:r>
          </a:p>
        </p:txBody>
      </p:sp>
      <p:sp>
        <p:nvSpPr>
          <p:cNvPr id="184" name="183 CuadroTexto"/>
          <p:cNvSpPr txBox="1"/>
          <p:nvPr/>
        </p:nvSpPr>
        <p:spPr>
          <a:xfrm>
            <a:off x="2134800" y="4904401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U.E. COLEGIO LOS ARCOS. Profesor . Baruta. Edo. Miranda. Enero 2004 – Agosto 2004.</a:t>
            </a:r>
            <a:r>
              <a:rPr lang="es-ES" dirty="0"/>
              <a:t> Encargado de dictar clases de matemáticas a cuatro secciones de estudiantes de 8vo grado.</a:t>
            </a:r>
          </a:p>
        </p:txBody>
      </p:sp>
      <p:sp>
        <p:nvSpPr>
          <p:cNvPr id="185" name="184 CuadroTexto"/>
          <p:cNvSpPr txBox="1"/>
          <p:nvPr/>
        </p:nvSpPr>
        <p:spPr>
          <a:xfrm>
            <a:off x="2134800" y="5232384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VALLE DE ARAMIN S.L.U.  Supervisor de Mantenimiento. Oviedo. España. Marzo 2003 – Septiembre 2003.</a:t>
            </a:r>
            <a:r>
              <a:rPr lang="es-ES" dirty="0"/>
              <a:t> Supervisar y velar que las instalaciones de algunas organizaciones y viviendas se encontrasen en perfecto estado de funcionamiento.</a:t>
            </a:r>
          </a:p>
        </p:txBody>
      </p:sp>
      <p:sp>
        <p:nvSpPr>
          <p:cNvPr id="186" name="185 CuadroTexto"/>
          <p:cNvSpPr txBox="1"/>
          <p:nvPr/>
        </p:nvSpPr>
        <p:spPr>
          <a:xfrm>
            <a:off x="2134800" y="5570028"/>
            <a:ext cx="47330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UNIVERSIDAD CENTRAL DE VENEZUELA. Preparador Docente. Ciudad Universitaria. Caracas. Marzo 1996 – Diciembre 2002.</a:t>
            </a:r>
            <a:r>
              <a:rPr lang="es-ES" dirty="0"/>
              <a:t> Preparar a los estudiantes en los laboratorios de PC, en Programación (C/C++, Pascal y Delphi), AutoCAD, Access, Excel y Word.</a:t>
            </a:r>
            <a:endParaRPr lang="es-VE" dirty="0"/>
          </a:p>
        </p:txBody>
      </p:sp>
      <p:sp>
        <p:nvSpPr>
          <p:cNvPr id="187" name="186 CuadroTexto"/>
          <p:cNvSpPr txBox="1"/>
          <p:nvPr/>
        </p:nvSpPr>
        <p:spPr>
          <a:xfrm>
            <a:off x="2134800" y="6104178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2002. ESCUELA DE INGENIERÍA QUÍMICA.</a:t>
            </a:r>
            <a:r>
              <a:rPr lang="es-ES" dirty="0"/>
              <a:t> Universidad Central de Venezuela. Ciudad Universitaria. Caracas. Logro: Título de Ingeniero Químico.</a:t>
            </a:r>
          </a:p>
        </p:txBody>
      </p:sp>
      <p:sp>
        <p:nvSpPr>
          <p:cNvPr id="188" name="187 CuadroTexto"/>
          <p:cNvSpPr txBox="1"/>
          <p:nvPr/>
        </p:nvSpPr>
        <p:spPr>
          <a:xfrm>
            <a:off x="2134800" y="6347965"/>
            <a:ext cx="47330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1992. ESCUELA DE AVIACIÓN MILITAR.</a:t>
            </a:r>
            <a:r>
              <a:rPr lang="es-ES" dirty="0"/>
              <a:t> Maracay. Estado Aragua. Logro: Servicio Militar Obligatorio.</a:t>
            </a:r>
          </a:p>
        </p:txBody>
      </p:sp>
      <p:sp>
        <p:nvSpPr>
          <p:cNvPr id="189" name="188 CuadroTexto"/>
          <p:cNvSpPr txBox="1"/>
          <p:nvPr/>
        </p:nvSpPr>
        <p:spPr>
          <a:xfrm>
            <a:off x="2134800" y="6568479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1991. ESCUELA BÁSICA DE LAS FUERZAS ARMADAS NACIONALES.</a:t>
            </a:r>
            <a:r>
              <a:rPr lang="es-ES" dirty="0"/>
              <a:t> Maracay. Estado Aragua. Logro: Culminación del ciclo básico como cadete de las FF.AA.NN.</a:t>
            </a:r>
          </a:p>
        </p:txBody>
      </p:sp>
      <p:sp>
        <p:nvSpPr>
          <p:cNvPr id="190" name="189 CuadroTexto"/>
          <p:cNvSpPr txBox="1"/>
          <p:nvPr/>
        </p:nvSpPr>
        <p:spPr>
          <a:xfrm>
            <a:off x="2134800" y="6812266"/>
            <a:ext cx="47330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1990. COLEGIO SAN VICENTE DE PAÚL.</a:t>
            </a:r>
            <a:r>
              <a:rPr lang="es-ES" dirty="0"/>
              <a:t> Maiquetía. Estado Vargas. Logro: Titulo de Bachiller en Ciencias.</a:t>
            </a:r>
          </a:p>
        </p:txBody>
      </p:sp>
      <p:sp>
        <p:nvSpPr>
          <p:cNvPr id="191" name="190 CuadroTexto"/>
          <p:cNvSpPr txBox="1"/>
          <p:nvPr/>
        </p:nvSpPr>
        <p:spPr>
          <a:xfrm>
            <a:off x="2134800" y="7039833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1987. LICEO MILITAR G.N. CAP.(F) PEDRO MARÍA OCHOA MORALES.</a:t>
            </a:r>
            <a:r>
              <a:rPr lang="es-ES" dirty="0"/>
              <a:t> Ramo Verde. Estado Miranda. Logro: Aprobación del 1ro y 2do año del Ciclo Básico.</a:t>
            </a:r>
            <a:endParaRPr lang="es-VE" dirty="0"/>
          </a:p>
        </p:txBody>
      </p:sp>
      <p:sp>
        <p:nvSpPr>
          <p:cNvPr id="192" name="191 CuadroTexto"/>
          <p:cNvSpPr txBox="1"/>
          <p:nvPr/>
        </p:nvSpPr>
        <p:spPr>
          <a:xfrm>
            <a:off x="2034214" y="7570658"/>
            <a:ext cx="473309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OCT-2021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CRUD con Laravel, Sweetalert2,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Toastr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Vuejs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y Axios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OCT-2021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Crea tus aplicaciones con Laravel y MongoDB.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Pasarela de pagos con Laravel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Cashier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Desarrollo de una API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RESTful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 Laravel.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Instalar Laravel 8 en AWS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Desarrollo web HTML, CSS, JavaScript, jQuery, Python y Django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Plataforma de cursos con Laravel.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AGO-2020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SQL esencial.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Diseño de base de datos relacionales.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Desarrollador Back-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Capacítate para el trabajo.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Desarrollador Front-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Capacítate para el trabajo.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Desarrollo de Apps Móviles.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Google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Curador de datos.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Capacítate para el trabajo.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Introducción al Desarrollo Web.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Google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pic>
        <p:nvPicPr>
          <p:cNvPr id="1032" name="Picture 8"/>
          <p:cNvPicPr preferRelativeResize="0">
            <a:picLocks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65" y="3231973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" name="160 CuadroTexto"/>
          <p:cNvSpPr txBox="1"/>
          <p:nvPr/>
        </p:nvSpPr>
        <p:spPr>
          <a:xfrm>
            <a:off x="100800" y="4142257"/>
            <a:ext cx="17075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700" b="1" dirty="0">
                <a:solidFill>
                  <a:schemeClr val="tx2"/>
                </a:solidFill>
              </a:rPr>
              <a:t>Mi portafolio online</a:t>
            </a: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FA333B30-B57B-4717-8F6A-F14AFCE363F2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9"/>
          <a:stretch/>
        </p:blipFill>
        <p:spPr>
          <a:xfrm>
            <a:off x="2586622" y="1023592"/>
            <a:ext cx="178853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sp>
        <p:nvSpPr>
          <p:cNvPr id="164" name="101 CuadroTexto">
            <a:extLst>
              <a:ext uri="{FF2B5EF4-FFF2-40B4-BE49-F238E27FC236}">
                <a16:creationId xmlns:a16="http://schemas.microsoft.com/office/drawing/2014/main" id="{4650A7F1-5CE0-46AC-B570-B786401046D2}"/>
              </a:ext>
            </a:extLst>
          </p:cNvPr>
          <p:cNvSpPr txBox="1"/>
          <p:nvPr/>
        </p:nvSpPr>
        <p:spPr>
          <a:xfrm>
            <a:off x="2718774" y="980385"/>
            <a:ext cx="4155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s-ES" sz="700" b="1" dirty="0">
                <a:solidFill>
                  <a:schemeClr val="tx2"/>
                </a:solidFill>
              </a:rPr>
              <a:t>SEFAR UNIVERSAL. Desarrollador de Aplicaciones Web. Agosto 2019 – Actual.</a:t>
            </a:r>
            <a:r>
              <a:rPr lang="es-ES" sz="700" dirty="0"/>
              <a:t> Desarrollo y mantenimiento de aplicaciones web, principalmente con el uso de las siguientes tecnologías: Laravel, Node.js, React.js, Vue.js, MySQL, MongoDB y AWS. Automatización de procesos y documentos con </a:t>
            </a:r>
            <a:r>
              <a:rPr lang="es-ES" sz="700" dirty="0" err="1"/>
              <a:t>Zapier</a:t>
            </a:r>
            <a:r>
              <a:rPr lang="es-ES" sz="700" dirty="0"/>
              <a:t>, JavaScript y VBA.</a:t>
            </a:r>
          </a:p>
        </p:txBody>
      </p:sp>
      <p:sp>
        <p:nvSpPr>
          <p:cNvPr id="100" name="99 CuadroTexto"/>
          <p:cNvSpPr txBox="1"/>
          <p:nvPr/>
        </p:nvSpPr>
        <p:spPr>
          <a:xfrm>
            <a:off x="5539170" y="8748955"/>
            <a:ext cx="133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sz="600" b="1" dirty="0">
                <a:solidFill>
                  <a:schemeClr val="bg1">
                    <a:lumMod val="50000"/>
                  </a:schemeClr>
                </a:solidFill>
              </a:rPr>
              <a:t>Estado Civil:</a:t>
            </a:r>
            <a:r>
              <a:rPr lang="es-VE" sz="600" dirty="0">
                <a:solidFill>
                  <a:schemeClr val="bg1">
                    <a:lumMod val="50000"/>
                  </a:schemeClr>
                </a:solidFill>
              </a:rPr>
              <a:t> Casado.  </a:t>
            </a:r>
          </a:p>
          <a:p>
            <a:pPr algn="r"/>
            <a:r>
              <a:rPr lang="es-VE" sz="600" b="1" dirty="0">
                <a:solidFill>
                  <a:schemeClr val="bg1">
                    <a:lumMod val="50000"/>
                  </a:schemeClr>
                </a:solidFill>
              </a:rPr>
              <a:t>Fecha de Nacimiento:</a:t>
            </a:r>
            <a:r>
              <a:rPr lang="es-VE" sz="600" dirty="0">
                <a:solidFill>
                  <a:schemeClr val="bg1">
                    <a:lumMod val="50000"/>
                  </a:schemeClr>
                </a:solidFill>
              </a:rPr>
              <a:t> 12-01-1972. </a:t>
            </a:r>
          </a:p>
          <a:p>
            <a:pPr algn="r"/>
            <a:r>
              <a:rPr lang="es-VE" sz="600" b="1" dirty="0">
                <a:solidFill>
                  <a:schemeClr val="bg1">
                    <a:lumMod val="50000"/>
                  </a:schemeClr>
                </a:solidFill>
              </a:rPr>
              <a:t>Nacionalidad:</a:t>
            </a:r>
            <a:r>
              <a:rPr lang="es-VE" sz="600" dirty="0">
                <a:solidFill>
                  <a:schemeClr val="bg1">
                    <a:lumMod val="50000"/>
                  </a:schemeClr>
                </a:solidFill>
              </a:rPr>
              <a:t> Venezolana.</a:t>
            </a:r>
          </a:p>
        </p:txBody>
      </p:sp>
      <p:pic>
        <p:nvPicPr>
          <p:cNvPr id="42" name="Imagen 41" descr="Icono&#10;&#10;Descripción generada automáticamente">
            <a:extLst>
              <a:ext uri="{FF2B5EF4-FFF2-40B4-BE49-F238E27FC236}">
                <a16:creationId xmlns:a16="http://schemas.microsoft.com/office/drawing/2014/main" id="{8550F731-1777-426D-A471-4F6790A127C0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7630305"/>
            <a:ext cx="72000" cy="72000"/>
          </a:xfrm>
          <a:prstGeom prst="rect">
            <a:avLst/>
          </a:prstGeom>
        </p:spPr>
      </p:pic>
      <p:pic>
        <p:nvPicPr>
          <p:cNvPr id="165" name="Imagen 164" descr="Icono&#10;&#10;Descripción generada automáticamente">
            <a:extLst>
              <a:ext uri="{FF2B5EF4-FFF2-40B4-BE49-F238E27FC236}">
                <a16:creationId xmlns:a16="http://schemas.microsoft.com/office/drawing/2014/main" id="{ECB6430B-966B-4C77-8ECA-E347D11794DB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7737519"/>
            <a:ext cx="72000" cy="72000"/>
          </a:xfrm>
          <a:prstGeom prst="rect">
            <a:avLst/>
          </a:prstGeom>
        </p:spPr>
      </p:pic>
      <p:pic>
        <p:nvPicPr>
          <p:cNvPr id="167" name="Imagen 166" descr="Icono&#10;&#10;Descripción generada automáticamente">
            <a:extLst>
              <a:ext uri="{FF2B5EF4-FFF2-40B4-BE49-F238E27FC236}">
                <a16:creationId xmlns:a16="http://schemas.microsoft.com/office/drawing/2014/main" id="{324CCBEA-119C-4B3E-9876-5F287E4EE953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7844733"/>
            <a:ext cx="72000" cy="72000"/>
          </a:xfrm>
          <a:prstGeom prst="rect">
            <a:avLst/>
          </a:prstGeom>
        </p:spPr>
      </p:pic>
      <p:pic>
        <p:nvPicPr>
          <p:cNvPr id="171" name="Imagen 170" descr="Icono&#10;&#10;Descripción generada automáticamente">
            <a:extLst>
              <a:ext uri="{FF2B5EF4-FFF2-40B4-BE49-F238E27FC236}">
                <a16:creationId xmlns:a16="http://schemas.microsoft.com/office/drawing/2014/main" id="{4EE2AA5F-9CC0-4472-B71A-A3F5C547F0C6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7951947"/>
            <a:ext cx="72000" cy="72000"/>
          </a:xfrm>
          <a:prstGeom prst="rect">
            <a:avLst/>
          </a:prstGeom>
        </p:spPr>
      </p:pic>
      <p:pic>
        <p:nvPicPr>
          <p:cNvPr id="172" name="Imagen 171" descr="Icono&#10;&#10;Descripción generada automáticamente">
            <a:extLst>
              <a:ext uri="{FF2B5EF4-FFF2-40B4-BE49-F238E27FC236}">
                <a16:creationId xmlns:a16="http://schemas.microsoft.com/office/drawing/2014/main" id="{58220310-F817-4A92-B0CF-5C81C804A63D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059161"/>
            <a:ext cx="72000" cy="72000"/>
          </a:xfrm>
          <a:prstGeom prst="rect">
            <a:avLst/>
          </a:prstGeom>
        </p:spPr>
      </p:pic>
      <p:pic>
        <p:nvPicPr>
          <p:cNvPr id="173" name="Imagen 172" descr="Icono&#10;&#10;Descripción generada automáticamente">
            <a:extLst>
              <a:ext uri="{FF2B5EF4-FFF2-40B4-BE49-F238E27FC236}">
                <a16:creationId xmlns:a16="http://schemas.microsoft.com/office/drawing/2014/main" id="{D820E3FC-70F6-482C-A7E8-93FAAEBAEDE4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166375"/>
            <a:ext cx="72000" cy="72000"/>
          </a:xfrm>
          <a:prstGeom prst="rect">
            <a:avLst/>
          </a:prstGeom>
        </p:spPr>
      </p:pic>
      <p:pic>
        <p:nvPicPr>
          <p:cNvPr id="193" name="Imagen 192" descr="Icono&#10;&#10;Descripción generada automáticamente">
            <a:extLst>
              <a:ext uri="{FF2B5EF4-FFF2-40B4-BE49-F238E27FC236}">
                <a16:creationId xmlns:a16="http://schemas.microsoft.com/office/drawing/2014/main" id="{D6BE6677-D9E2-4B0F-A902-9C340B5557DC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273589"/>
            <a:ext cx="72000" cy="72000"/>
          </a:xfrm>
          <a:prstGeom prst="rect">
            <a:avLst/>
          </a:prstGeom>
        </p:spPr>
      </p:pic>
      <p:pic>
        <p:nvPicPr>
          <p:cNvPr id="44" name="Imagen 43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8F1DD687-29A3-4596-949B-C53DD33E32ED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380803"/>
            <a:ext cx="72000" cy="72000"/>
          </a:xfrm>
          <a:prstGeom prst="rect">
            <a:avLst/>
          </a:prstGeom>
        </p:spPr>
      </p:pic>
      <p:pic>
        <p:nvPicPr>
          <p:cNvPr id="194" name="Imagen 193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60CCD860-2496-40A5-8842-09C0F84C95D3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488017"/>
            <a:ext cx="72000" cy="72000"/>
          </a:xfrm>
          <a:prstGeom prst="rect">
            <a:avLst/>
          </a:prstGeom>
        </p:spPr>
      </p:pic>
      <p:pic>
        <p:nvPicPr>
          <p:cNvPr id="46" name="Imagen 45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8DDE7BBE-FF80-45C0-807D-34198D7BD72F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595231"/>
            <a:ext cx="72000" cy="72000"/>
          </a:xfrm>
          <a:prstGeom prst="rect">
            <a:avLst/>
          </a:prstGeom>
        </p:spPr>
      </p:pic>
      <p:pic>
        <p:nvPicPr>
          <p:cNvPr id="195" name="Imagen 194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497D444A-AA15-4073-A0BC-496D08896606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702445"/>
            <a:ext cx="72000" cy="72000"/>
          </a:xfrm>
          <a:prstGeom prst="rect">
            <a:avLst/>
          </a:prstGeom>
        </p:spPr>
      </p:pic>
      <p:pic>
        <p:nvPicPr>
          <p:cNvPr id="196" name="Imagen 195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147BE39B-31FD-4C03-AAF8-0CD8E1535947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916873"/>
            <a:ext cx="72000" cy="72000"/>
          </a:xfrm>
          <a:prstGeom prst="rect">
            <a:avLst/>
          </a:prstGeom>
        </p:spPr>
      </p:pic>
      <p:pic>
        <p:nvPicPr>
          <p:cNvPr id="48" name="Imagen 47" descr="Icono&#10;&#10;Descripción generada automáticamente">
            <a:extLst>
              <a:ext uri="{FF2B5EF4-FFF2-40B4-BE49-F238E27FC236}">
                <a16:creationId xmlns:a16="http://schemas.microsoft.com/office/drawing/2014/main" id="{9C0F1F5B-AEA1-4C88-8D08-5FC5B6ABCB00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809659"/>
            <a:ext cx="70650" cy="72000"/>
          </a:xfrm>
          <a:prstGeom prst="rect">
            <a:avLst/>
          </a:prstGeom>
        </p:spPr>
      </p:pic>
      <p:pic>
        <p:nvPicPr>
          <p:cNvPr id="197" name="Imagen 196" descr="Icono&#10;&#10;Descripción generada automáticamente">
            <a:extLst>
              <a:ext uri="{FF2B5EF4-FFF2-40B4-BE49-F238E27FC236}">
                <a16:creationId xmlns:a16="http://schemas.microsoft.com/office/drawing/2014/main" id="{75C821D4-DB33-41CC-9F9D-992CFF8AC586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9024087"/>
            <a:ext cx="70650" cy="72000"/>
          </a:xfrm>
          <a:prstGeom prst="rect">
            <a:avLst/>
          </a:prstGeom>
        </p:spPr>
      </p:pic>
      <p:pic>
        <p:nvPicPr>
          <p:cNvPr id="51" name="Imagen 50">
            <a:hlinkClick r:id="rId2"/>
            <a:extLst>
              <a:ext uri="{FF2B5EF4-FFF2-40B4-BE49-F238E27FC236}">
                <a16:creationId xmlns:a16="http://schemas.microsoft.com/office/drawing/2014/main" id="{BB900491-62AC-4387-8B8E-B5247BBEDFD9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88924" y="4207979"/>
            <a:ext cx="288000" cy="288000"/>
          </a:xfrm>
          <a:prstGeom prst="flowChartConnector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98" name="160 CuadroTexto">
            <a:extLst>
              <a:ext uri="{FF2B5EF4-FFF2-40B4-BE49-F238E27FC236}">
                <a16:creationId xmlns:a16="http://schemas.microsoft.com/office/drawing/2014/main" id="{4E1F7F9F-437C-4CF5-B08C-F67996D08130}"/>
              </a:ext>
            </a:extLst>
          </p:cNvPr>
          <p:cNvSpPr txBox="1"/>
          <p:nvPr/>
        </p:nvSpPr>
        <p:spPr>
          <a:xfrm>
            <a:off x="404188" y="452991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tx2"/>
                </a:solidFill>
              </a:rPr>
              <a:t>Principales tecnologías con las que he trabajado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DE89B472-A203-458B-920E-EE99A92CCB96}"/>
              </a:ext>
            </a:extLst>
          </p:cNvPr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486710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34F03F1C-5E18-4831-87FE-2D9ADFF5B665}"/>
              </a:ext>
            </a:extLst>
          </p:cNvPr>
          <p:cNvPicPr preferRelativeResize="0">
            <a:picLocks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534655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EFF5AAB2-3DAF-4BEC-87E8-270F1FA6ADEC}"/>
              </a:ext>
            </a:extLst>
          </p:cNvPr>
          <p:cNvPicPr preferRelativeResize="0">
            <a:picLocks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534655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92BCEBFC-3226-449C-B0C8-067E07B844EE}"/>
              </a:ext>
            </a:extLst>
          </p:cNvPr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582599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278506F8-EB3E-4BC0-887F-B5C6A7581FF5}"/>
              </a:ext>
            </a:extLst>
          </p:cNvPr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79" y="582599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E5464227-EAAA-4268-8F63-6916B9869299}"/>
              </a:ext>
            </a:extLst>
          </p:cNvPr>
          <p:cNvPicPr preferRelativeResize="0">
            <a:picLocks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79" y="534655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ED3BB1AA-6CB1-4866-9A42-37E340FA2AEA}"/>
              </a:ext>
            </a:extLst>
          </p:cNvPr>
          <p:cNvPicPr preferRelativeResize="0">
            <a:picLocks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72" y="534655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7" name="Imagen 66" descr="Icono&#10;&#10;Descripción generada automáticamente">
            <a:extLst>
              <a:ext uri="{FF2B5EF4-FFF2-40B4-BE49-F238E27FC236}">
                <a16:creationId xmlns:a16="http://schemas.microsoft.com/office/drawing/2014/main" id="{B4A2938B-512A-4471-A9A5-9644408158A4}"/>
              </a:ext>
            </a:extLst>
          </p:cNvPr>
          <p:cNvPicPr>
            <a:picLocks noChangeAspect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582599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9" name="Imagen 68" descr="Icono&#10;&#10;Descripción generada automáticamente">
            <a:extLst>
              <a:ext uri="{FF2B5EF4-FFF2-40B4-BE49-F238E27FC236}">
                <a16:creationId xmlns:a16="http://schemas.microsoft.com/office/drawing/2014/main" id="{CCC95ACE-9207-48AA-8237-D5B583D3726B}"/>
              </a:ext>
            </a:extLst>
          </p:cNvPr>
          <p:cNvPicPr preferRelativeResize="0">
            <a:picLocks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486710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1" name="Imagen 70">
            <a:extLst>
              <a:ext uri="{FF2B5EF4-FFF2-40B4-BE49-F238E27FC236}">
                <a16:creationId xmlns:a16="http://schemas.microsoft.com/office/drawing/2014/main" id="{82323267-4BBC-448E-9647-EB3AA51906E0}"/>
              </a:ext>
            </a:extLst>
          </p:cNvPr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6784884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3" name="Imagen 72">
            <a:extLst>
              <a:ext uri="{FF2B5EF4-FFF2-40B4-BE49-F238E27FC236}">
                <a16:creationId xmlns:a16="http://schemas.microsoft.com/office/drawing/2014/main" id="{34D8789E-421A-4A35-B0FB-7105C2FB66ED}"/>
              </a:ext>
            </a:extLst>
          </p:cNvPr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630544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7" name="Imagen 76" descr="Dibujo en fondo negro&#10;&#10;Descripción generada automáticamente con confianza media">
            <a:extLst>
              <a:ext uri="{FF2B5EF4-FFF2-40B4-BE49-F238E27FC236}">
                <a16:creationId xmlns:a16="http://schemas.microsoft.com/office/drawing/2014/main" id="{B4ECC211-AE9E-462E-821F-2022929E81A7}"/>
              </a:ext>
            </a:extLst>
          </p:cNvPr>
          <p:cNvPicPr preferRelativeResize="0">
            <a:picLocks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630544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264685FE-5947-4C62-88BA-E048FF447A8B}"/>
              </a:ext>
            </a:extLst>
          </p:cNvPr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71255" y="709693"/>
            <a:ext cx="288000" cy="288000"/>
          </a:xfrm>
          <a:prstGeom prst="rect">
            <a:avLst/>
          </a:prstGeom>
        </p:spPr>
      </p:pic>
      <p:sp>
        <p:nvSpPr>
          <p:cNvPr id="119" name="CuadroTexto 118">
            <a:extLst>
              <a:ext uri="{FF2B5EF4-FFF2-40B4-BE49-F238E27FC236}">
                <a16:creationId xmlns:a16="http://schemas.microsoft.com/office/drawing/2014/main" id="{5600B88E-5DDA-4945-B9A4-FCE5225B9DD7}"/>
              </a:ext>
            </a:extLst>
          </p:cNvPr>
          <p:cNvSpPr txBox="1"/>
          <p:nvPr/>
        </p:nvSpPr>
        <p:spPr>
          <a:xfrm>
            <a:off x="391277" y="741792"/>
            <a:ext cx="1045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800" b="1">
                <a:solidFill>
                  <a:schemeClr val="bg1"/>
                </a:solidFill>
              </a:defRPr>
            </a:lvl1pPr>
          </a:lstStyle>
          <a:p>
            <a:r>
              <a:rPr lang="es-VE" dirty="0">
                <a:hlinkClick r:id="rId5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petrix12</a:t>
            </a:r>
            <a:endParaRPr lang="es-VE" dirty="0"/>
          </a:p>
        </p:txBody>
      </p:sp>
      <p:pic>
        <p:nvPicPr>
          <p:cNvPr id="31" name="Imagen 30" descr="Icono&#10;&#10;Descripción generada automáticamente">
            <a:extLst>
              <a:ext uri="{FF2B5EF4-FFF2-40B4-BE49-F238E27FC236}">
                <a16:creationId xmlns:a16="http://schemas.microsoft.com/office/drawing/2014/main" id="{06711267-C5AD-5DE9-DDD2-961B8D6CC190}"/>
              </a:ext>
            </a:extLst>
          </p:cNvPr>
          <p:cNvPicPr>
            <a:picLocks noChangeAspect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79" y="486710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8" name="Imagen 37" descr="Icono&#10;&#10;Descripción generada automáticamente">
            <a:extLst>
              <a:ext uri="{FF2B5EF4-FFF2-40B4-BE49-F238E27FC236}">
                <a16:creationId xmlns:a16="http://schemas.microsoft.com/office/drawing/2014/main" id="{ECD1D886-73C0-79E3-0006-6729595A3BB3}"/>
              </a:ext>
            </a:extLst>
          </p:cNvPr>
          <p:cNvPicPr>
            <a:picLocks noChangeAspect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72" y="486710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1" name="Imagen 40" descr="Logotipo&#10;&#10;Descripción generada automáticamente">
            <a:extLst>
              <a:ext uri="{FF2B5EF4-FFF2-40B4-BE49-F238E27FC236}">
                <a16:creationId xmlns:a16="http://schemas.microsoft.com/office/drawing/2014/main" id="{DEEE07E8-0D46-8741-60F9-38046BDFC7D3}"/>
              </a:ext>
            </a:extLst>
          </p:cNvPr>
          <p:cNvPicPr>
            <a:picLocks noChangeAspect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72" y="582599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5" name="Imagen 44" descr="Icono&#10;&#10;Descripción generada automáticamente con confianza media">
            <a:extLst>
              <a:ext uri="{FF2B5EF4-FFF2-40B4-BE49-F238E27FC236}">
                <a16:creationId xmlns:a16="http://schemas.microsoft.com/office/drawing/2014/main" id="{39990FAE-23F8-B20B-C48E-AA05A50F974D}"/>
              </a:ext>
            </a:extLst>
          </p:cNvPr>
          <p:cNvPicPr>
            <a:picLocks noChangeAspect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6784884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47" name="91 CuadroTexto">
            <a:extLst>
              <a:ext uri="{FF2B5EF4-FFF2-40B4-BE49-F238E27FC236}">
                <a16:creationId xmlns:a16="http://schemas.microsoft.com/office/drawing/2014/main" id="{523EA22F-3C2A-8D32-4522-B502BDF64001}"/>
              </a:ext>
            </a:extLst>
          </p:cNvPr>
          <p:cNvSpPr txBox="1"/>
          <p:nvPr/>
        </p:nvSpPr>
        <p:spPr>
          <a:xfrm>
            <a:off x="1151780" y="8478608"/>
            <a:ext cx="623772" cy="223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bg1"/>
                </a:solidFill>
              </a:rPr>
              <a:t>Escritos</a:t>
            </a:r>
          </a:p>
        </p:txBody>
      </p:sp>
      <p:pic>
        <p:nvPicPr>
          <p:cNvPr id="52" name="Imagen 51">
            <a:hlinkClick r:id="rId60"/>
            <a:extLst>
              <a:ext uri="{FF2B5EF4-FFF2-40B4-BE49-F238E27FC236}">
                <a16:creationId xmlns:a16="http://schemas.microsoft.com/office/drawing/2014/main" id="{DCCEF992-E907-2C05-798D-D75F9E673243}"/>
              </a:ext>
            </a:extLst>
          </p:cNvPr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1151780" y="8694012"/>
            <a:ext cx="230066" cy="360000"/>
          </a:xfrm>
          <a:prstGeom prst="rect">
            <a:avLst/>
          </a:prstGeom>
        </p:spPr>
      </p:pic>
      <p:pic>
        <p:nvPicPr>
          <p:cNvPr id="56" name="Imagen 55">
            <a:hlinkClick r:id="rId62"/>
            <a:extLst>
              <a:ext uri="{FF2B5EF4-FFF2-40B4-BE49-F238E27FC236}">
                <a16:creationId xmlns:a16="http://schemas.microsoft.com/office/drawing/2014/main" id="{C4A4A954-AA01-0637-97E5-1769AE5E899C}"/>
              </a:ext>
            </a:extLst>
          </p:cNvPr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1556063" y="8694012"/>
            <a:ext cx="23112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868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1153</Words>
  <Application>Microsoft Office PowerPoint</Application>
  <PresentationFormat>Presentación en pantalla (4:3)</PresentationFormat>
  <Paragraphs>64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Courier New</vt:lpstr>
      <vt:lpstr>Georgia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Office CCS</cp:lastModifiedBy>
  <cp:revision>108</cp:revision>
  <cp:lastPrinted>2019-07-10T13:23:33Z</cp:lastPrinted>
  <dcterms:modified xsi:type="dcterms:W3CDTF">2023-01-19T14:26:13Z</dcterms:modified>
</cp:coreProperties>
</file>