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6B7A10-E9A9-45F9-BBF3-B7EA5E151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B16D856-58A0-4C4F-8070-0D48C0A6B3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DAE42A-C693-4CF0-B41C-DAB643C95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4D1F-C905-4F3C-9198-C49586034021}" type="datetimeFigureOut">
              <a:rPr lang="es-VE" smtClean="0"/>
              <a:t>27/2/2022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EFA78E-9D92-42AE-977E-BF934FCD9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7DAFD7-37B0-4310-B41C-49FDE4581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07E46-16E5-4087-8C26-99B1AE67FC3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258957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7CA5FA-7977-43A7-8F52-F2E2D8ED5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32E7D2E-F7A6-4520-97A1-519B97FD4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B77B4C-F086-443E-AA97-C88A67E86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4D1F-C905-4F3C-9198-C49586034021}" type="datetimeFigureOut">
              <a:rPr lang="es-VE" smtClean="0"/>
              <a:t>27/2/2022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D65E72-9AE2-4832-8A81-F3DD8E582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02AEC8-5F7A-461D-B427-3D3DB9DA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07E46-16E5-4087-8C26-99B1AE67FC3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34064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54DD1D7-307A-40FF-8DD4-C6D41375EC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0B8033A-4A7B-4BFA-8B4B-A08F3AE71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35365D-BA9A-4359-996D-F91EDE297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4D1F-C905-4F3C-9198-C49586034021}" type="datetimeFigureOut">
              <a:rPr lang="es-VE" smtClean="0"/>
              <a:t>27/2/2022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3A0B9C-0CEF-4EA2-AF0B-5D1D08121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840ED8-DC6A-4F8E-B836-875AAFE41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07E46-16E5-4087-8C26-99B1AE67FC3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62118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0BB775-2057-4755-994E-9678D81EA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2174F5-8BCB-4ACD-B499-844D63AAF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17BF52-FB78-41FE-8BEC-D11EC1029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4D1F-C905-4F3C-9198-C49586034021}" type="datetimeFigureOut">
              <a:rPr lang="es-VE" smtClean="0"/>
              <a:t>27/2/2022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2FFF6A-B744-42B7-907A-772479916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5D2443-8657-4D02-9635-E3FFB06EB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07E46-16E5-4087-8C26-99B1AE67FC3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343619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AF7122-67D9-4B44-97CC-C7B83FB1F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894302-E5C2-4C8F-B939-893599D89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BBBA42-4542-47D6-87A8-644D454BF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4D1F-C905-4F3C-9198-C49586034021}" type="datetimeFigureOut">
              <a:rPr lang="es-VE" smtClean="0"/>
              <a:t>27/2/2022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8F51A0-1417-463E-99FE-EB497D904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46BA3B-D967-4F54-A793-66F265249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07E46-16E5-4087-8C26-99B1AE67FC3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219772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78672C-70E9-48CD-83ED-52F11B552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A17816-D48C-4817-963D-C35473A37D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9311D8C-9C38-4033-9358-8EB3DA7C9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F97B687-76FF-425B-9C8A-67FE5E06C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4D1F-C905-4F3C-9198-C49586034021}" type="datetimeFigureOut">
              <a:rPr lang="es-VE" smtClean="0"/>
              <a:t>27/2/2022</a:t>
            </a:fld>
            <a:endParaRPr lang="es-V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A892174-9D46-4F13-A9B0-EF79C046B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4047850-B2C6-4AF8-ADEF-B262916D3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07E46-16E5-4087-8C26-99B1AE67FC3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10315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DB53AD-AB5F-4ABE-827E-A4BFD99F2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75269C4-00FA-4E97-8751-F3262161B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F9AD90-89F7-499D-B90A-4D09C2B3F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0EA534A-F3A2-4A87-9CEB-AB3F006A22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18E3353-B7CC-4874-A7F9-21D07C2AEB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8C57C05-C194-43CA-9FC7-3B01F914A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4D1F-C905-4F3C-9198-C49586034021}" type="datetimeFigureOut">
              <a:rPr lang="es-VE" smtClean="0"/>
              <a:t>27/2/2022</a:t>
            </a:fld>
            <a:endParaRPr lang="es-V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55FD28B-9B3C-42A2-A6FF-9ADF26539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C8C19C8-1802-4E38-B617-536B126E2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07E46-16E5-4087-8C26-99B1AE67FC3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774818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25C8F-12CF-4304-91A9-D8B077389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7B4B0ED-6D9A-4415-8FCD-7FBD04645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4D1F-C905-4F3C-9198-C49586034021}" type="datetimeFigureOut">
              <a:rPr lang="es-VE" smtClean="0"/>
              <a:t>27/2/2022</a:t>
            </a:fld>
            <a:endParaRPr lang="es-V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B08BD3D-B13C-4284-97DC-DA653D83E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9A057F0-D315-41A5-8B6A-09F61F442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07E46-16E5-4087-8C26-99B1AE67FC3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68279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6B55891-7D40-458C-89A3-4E3CC3884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4D1F-C905-4F3C-9198-C49586034021}" type="datetimeFigureOut">
              <a:rPr lang="es-VE" smtClean="0"/>
              <a:t>27/2/2022</a:t>
            </a:fld>
            <a:endParaRPr lang="es-V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E0C5428-F0F3-43AD-AEB8-EE5F13DA9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95543EE-F1B3-48D6-923F-7980F4AD2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07E46-16E5-4087-8C26-99B1AE67FC3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996927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51E68A-3556-421D-A0A4-1DDF3678C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23B541-FA97-4DED-8876-37DDB538E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B9DA57A-4D04-44B0-86C4-7733B43042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17E13BE-4A7B-4BE5-BFA5-290456224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4D1F-C905-4F3C-9198-C49586034021}" type="datetimeFigureOut">
              <a:rPr lang="es-VE" smtClean="0"/>
              <a:t>27/2/2022</a:t>
            </a:fld>
            <a:endParaRPr lang="es-V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799F980-2E28-458C-9D00-BB089D222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3AF334B-3982-4F29-B663-35997FD11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07E46-16E5-4087-8C26-99B1AE67FC3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382746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603F59-5996-400D-A41C-5A6140145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790E449-EC52-42A7-BBF3-EBD42DED02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55C48A1-FD0A-410E-BD17-C4E05BF7D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356E17A-4F62-4885-B9EE-C0E59383A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4D1F-C905-4F3C-9198-C49586034021}" type="datetimeFigureOut">
              <a:rPr lang="es-VE" smtClean="0"/>
              <a:t>27/2/2022</a:t>
            </a:fld>
            <a:endParaRPr lang="es-V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C779C1D-DFA6-4CCB-B377-606F3A254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A24011D-B8A4-4DF8-84AF-3494CA1EE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07E46-16E5-4087-8C26-99B1AE67FC3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00892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9A4CBB9-9268-4073-9BA3-806BA463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BCCAC6E-ADF3-4AA0-8E43-F9177A9AC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ABA893-7257-4A29-932E-013E048FBF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54D1F-C905-4F3C-9198-C49586034021}" type="datetimeFigureOut">
              <a:rPr lang="es-VE" smtClean="0"/>
              <a:t>27/2/2022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E8EF93-7564-4427-89D9-CCA03D572A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FFE81A-E2F3-4A1E-AAB6-42192B3729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07E46-16E5-4087-8C26-99B1AE67FC3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60389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4C30E170-82E9-49C5-99DD-31E0D7B723D1}"/>
              </a:ext>
            </a:extLst>
          </p:cNvPr>
          <p:cNvGrpSpPr/>
          <p:nvPr/>
        </p:nvGrpSpPr>
        <p:grpSpPr>
          <a:xfrm>
            <a:off x="304645" y="417696"/>
            <a:ext cx="5242193" cy="1223179"/>
            <a:chOff x="6640881" y="248202"/>
            <a:chExt cx="5242193" cy="1223179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0CCCD8DB-55E0-4779-9E15-B7D85EAFF8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40881" y="248202"/>
              <a:ext cx="5242193" cy="122317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pic>
          <p:nvPicPr>
            <p:cNvPr id="6" name="Imagen 5" descr="Logotipo&#10;&#10;Descripción generada automáticamente">
              <a:extLst>
                <a:ext uri="{FF2B5EF4-FFF2-40B4-BE49-F238E27FC236}">
                  <a16:creationId xmlns:a16="http://schemas.microsoft.com/office/drawing/2014/main" id="{0670FD64-FDD5-4617-8994-82FC28A4E1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20" r="6685" b="20678"/>
            <a:stretch/>
          </p:blipFill>
          <p:spPr>
            <a:xfrm>
              <a:off x="6799633" y="418948"/>
              <a:ext cx="1371601" cy="8560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</p:pic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98425249-90DF-4A27-84BD-3A977323BEA9}"/>
                </a:ext>
              </a:extLst>
            </p:cNvPr>
            <p:cNvSpPr txBox="1"/>
            <p:nvPr/>
          </p:nvSpPr>
          <p:spPr>
            <a:xfrm>
              <a:off x="8200415" y="515301"/>
              <a:ext cx="362429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ESCUELA DE PETRÓLEO</a:t>
              </a:r>
            </a:p>
            <a:p>
              <a:r>
                <a:rPr lang="es-ES" sz="20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INGENIERÍA UCV</a:t>
              </a:r>
              <a:endParaRPr lang="es-VE" sz="2000" b="1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ADD0D798-42FD-4AC2-8C1B-E4E5923B98C9}"/>
              </a:ext>
            </a:extLst>
          </p:cNvPr>
          <p:cNvGrpSpPr/>
          <p:nvPr/>
        </p:nvGrpSpPr>
        <p:grpSpPr>
          <a:xfrm>
            <a:off x="304645" y="2047402"/>
            <a:ext cx="5242193" cy="1223179"/>
            <a:chOff x="6640881" y="1738480"/>
            <a:chExt cx="5242193" cy="1223179"/>
          </a:xfrm>
        </p:grpSpPr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DB57F13F-7AEA-4ADB-AE44-B363E037C8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40881" y="1738480"/>
              <a:ext cx="5242193" cy="122317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pic>
          <p:nvPicPr>
            <p:cNvPr id="10" name="Imagen 9" descr="Dibujo con letras blancas&#10;&#10;Descripción generada automáticamente con confianza media">
              <a:extLst>
                <a:ext uri="{FF2B5EF4-FFF2-40B4-BE49-F238E27FC236}">
                  <a16:creationId xmlns:a16="http://schemas.microsoft.com/office/drawing/2014/main" id="{32AABC06-1823-450B-A3B8-D45BB74A03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4053" y="1872162"/>
              <a:ext cx="1347453" cy="985324"/>
            </a:xfrm>
            <a:prstGeom prst="rect">
              <a:avLst/>
            </a:prstGeom>
          </p:spPr>
        </p:pic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DB055ADF-8F09-40F1-9130-783BE918A3FB}"/>
                </a:ext>
              </a:extLst>
            </p:cNvPr>
            <p:cNvSpPr txBox="1"/>
            <p:nvPr/>
          </p:nvSpPr>
          <p:spPr>
            <a:xfrm>
              <a:off x="8135996" y="2026903"/>
              <a:ext cx="36789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dirty="0">
                  <a:solidFill>
                    <a:schemeClr val="bg1"/>
                  </a:solidFill>
                </a:rPr>
                <a:t>DEPARTAMENTO DE INVESTIGACIÓN DE OPERACIONES Y COMPUTACIÓN</a:t>
              </a:r>
              <a:endParaRPr lang="es-VE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D60CC279-49FF-407F-B224-5234A8ADEF31}"/>
              </a:ext>
            </a:extLst>
          </p:cNvPr>
          <p:cNvGrpSpPr/>
          <p:nvPr/>
        </p:nvGrpSpPr>
        <p:grpSpPr>
          <a:xfrm>
            <a:off x="304645" y="3677108"/>
            <a:ext cx="5242193" cy="1223179"/>
            <a:chOff x="6640881" y="3250082"/>
            <a:chExt cx="5242193" cy="1223179"/>
          </a:xfrm>
        </p:grpSpPr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FE4EF434-2CE2-4E81-BAF9-4C511EC1CB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40881" y="3250082"/>
              <a:ext cx="5242193" cy="122317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pic>
          <p:nvPicPr>
            <p:cNvPr id="14" name="Picture 2" descr="CDCH-UCV CDCH-UCV | Boletín CDCH Al Día No. 73">
              <a:extLst>
                <a:ext uri="{FF2B5EF4-FFF2-40B4-BE49-F238E27FC236}">
                  <a16:creationId xmlns:a16="http://schemas.microsoft.com/office/drawing/2014/main" id="{7C137CF0-5C31-430B-BF7F-90BBAEC33F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4492" y="3310667"/>
              <a:ext cx="1253689" cy="1077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52C0BACD-391B-4F48-8AC9-554601212C71}"/>
                </a:ext>
              </a:extLst>
            </p:cNvPr>
            <p:cNvSpPr txBox="1"/>
            <p:nvPr/>
          </p:nvSpPr>
          <p:spPr>
            <a:xfrm>
              <a:off x="7982782" y="3331716"/>
              <a:ext cx="377907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3200" b="1" dirty="0">
                  <a:solidFill>
                    <a:schemeClr val="bg1"/>
                  </a:solidFill>
                  <a:latin typeface="Amasis MT Pro Black" panose="02040A04050005020304" pitchFamily="18" charset="0"/>
                </a:rPr>
                <a:t>FACULTAD DE INGENIERÍA UCV</a:t>
              </a:r>
              <a:endParaRPr lang="es-VE" sz="3200" b="1" dirty="0">
                <a:solidFill>
                  <a:schemeClr val="bg1"/>
                </a:solidFill>
                <a:latin typeface="Amasis MT Pro Black" panose="02040A04050005020304" pitchFamily="18" charset="0"/>
              </a:endParaRPr>
            </a:p>
          </p:txBody>
        </p: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AA4FFCC8-AE67-4E51-8EA2-71D145F02117}"/>
              </a:ext>
            </a:extLst>
          </p:cNvPr>
          <p:cNvGrpSpPr/>
          <p:nvPr/>
        </p:nvGrpSpPr>
        <p:grpSpPr>
          <a:xfrm>
            <a:off x="304645" y="5306815"/>
            <a:ext cx="5242193" cy="1223179"/>
            <a:chOff x="298216" y="2108537"/>
            <a:chExt cx="5242193" cy="1223179"/>
          </a:xfrm>
        </p:grpSpPr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5A01BA2A-5517-4E7D-940C-FAD9ED3C45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8216" y="2108537"/>
              <a:ext cx="5242193" cy="122317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pic>
          <p:nvPicPr>
            <p:cNvPr id="18" name="Imagen 17" descr="Logotipo&#10;&#10;Descripción generada automáticamente">
              <a:extLst>
                <a:ext uri="{FF2B5EF4-FFF2-40B4-BE49-F238E27FC236}">
                  <a16:creationId xmlns:a16="http://schemas.microsoft.com/office/drawing/2014/main" id="{CF85A699-F3F4-47AF-9786-815290C38F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022" y="2174901"/>
              <a:ext cx="1111310" cy="1104365"/>
            </a:xfrm>
            <a:prstGeom prst="rect">
              <a:avLst/>
            </a:prstGeom>
          </p:spPr>
        </p:pic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3E0C3020-9EAE-4ABE-AEB5-DEA6AB6B00E1}"/>
                </a:ext>
              </a:extLst>
            </p:cNvPr>
            <p:cNvSpPr txBox="1"/>
            <p:nvPr/>
          </p:nvSpPr>
          <p:spPr>
            <a:xfrm>
              <a:off x="1522386" y="2306375"/>
              <a:ext cx="38278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b="1" dirty="0">
                  <a:solidFill>
                    <a:schemeClr val="bg1"/>
                  </a:solidFill>
                  <a:latin typeface="Amasis MT Pro Medium" panose="020B0604020202020204" pitchFamily="18" charset="0"/>
                </a:rPr>
                <a:t>UNIVERSIDAD CENTRAL DE VENEZUELA</a:t>
              </a:r>
              <a:endParaRPr lang="es-VE" sz="2400" b="1" dirty="0">
                <a:solidFill>
                  <a:schemeClr val="bg1"/>
                </a:solidFill>
                <a:latin typeface="Amasis MT Pro Medium" panose="020B0604020202020204" pitchFamily="18" charset="0"/>
              </a:endParaRPr>
            </a:p>
          </p:txBody>
        </p:sp>
      </p:grpSp>
      <p:pic>
        <p:nvPicPr>
          <p:cNvPr id="20" name="Imagen 19">
            <a:extLst>
              <a:ext uri="{FF2B5EF4-FFF2-40B4-BE49-F238E27FC236}">
                <a16:creationId xmlns:a16="http://schemas.microsoft.com/office/drawing/2014/main" id="{AE7448B3-BD7F-4647-9CFF-3F0E313A4001}"/>
              </a:ext>
            </a:extLst>
          </p:cNvPr>
          <p:cNvPicPr preferRelativeResize="0"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6571022" y="404452"/>
            <a:ext cx="5241600" cy="1224000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EE5C2AF5-D9CF-4DF0-AC88-26C9E7B12BE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616" t="11708" r="641" b="18026"/>
          <a:stretch/>
        </p:blipFill>
        <p:spPr>
          <a:xfrm>
            <a:off x="6571022" y="2047400"/>
            <a:ext cx="5242193" cy="1223180"/>
          </a:xfrm>
          <a:prstGeom prst="rect">
            <a:avLst/>
          </a:prstGeom>
        </p:spPr>
      </p:pic>
      <p:grpSp>
        <p:nvGrpSpPr>
          <p:cNvPr id="22" name="Grupo 21">
            <a:extLst>
              <a:ext uri="{FF2B5EF4-FFF2-40B4-BE49-F238E27FC236}">
                <a16:creationId xmlns:a16="http://schemas.microsoft.com/office/drawing/2014/main" id="{00165676-940B-4A31-9D90-F15962358194}"/>
              </a:ext>
            </a:extLst>
          </p:cNvPr>
          <p:cNvGrpSpPr/>
          <p:nvPr/>
        </p:nvGrpSpPr>
        <p:grpSpPr>
          <a:xfrm>
            <a:off x="6570429" y="3677108"/>
            <a:ext cx="5242193" cy="1223179"/>
            <a:chOff x="240082" y="2027548"/>
            <a:chExt cx="5242193" cy="1223179"/>
          </a:xfrm>
        </p:grpSpPr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6D9BE669-D24A-4A02-94DB-F5FDD7B057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082" y="2027548"/>
              <a:ext cx="5242193" cy="122317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pic>
          <p:nvPicPr>
            <p:cNvPr id="24" name="Imagen 23" descr="Imagen que contiene dibujo, luz, teclado&#10;&#10;Descripción generada automáticamente">
              <a:extLst>
                <a:ext uri="{FF2B5EF4-FFF2-40B4-BE49-F238E27FC236}">
                  <a16:creationId xmlns:a16="http://schemas.microsoft.com/office/drawing/2014/main" id="{385B9521-6E7D-4299-B42F-065E43DD662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688" y="2168846"/>
              <a:ext cx="959729" cy="959729"/>
            </a:xfrm>
            <a:prstGeom prst="rect">
              <a:avLst/>
            </a:prstGeom>
          </p:spPr>
        </p:pic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8C3DB980-12F4-44D9-B170-8A58328BAC42}"/>
                </a:ext>
              </a:extLst>
            </p:cNvPr>
            <p:cNvSpPr txBox="1"/>
            <p:nvPr/>
          </p:nvSpPr>
          <p:spPr>
            <a:xfrm>
              <a:off x="1371601" y="2304650"/>
              <a:ext cx="40077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3600" b="1" dirty="0">
                  <a:solidFill>
                    <a:schemeClr val="bg1"/>
                  </a:solidFill>
                  <a:latin typeface="Amasis MT Pro Black" panose="02040A04050005020304" pitchFamily="18" charset="0"/>
                  <a:cs typeface="Aharoni" panose="02010803020104030203" pitchFamily="2" charset="-79"/>
                </a:rPr>
                <a:t>CAMPO DACION</a:t>
              </a:r>
              <a:endParaRPr lang="es-VE" sz="3600" b="1" dirty="0">
                <a:solidFill>
                  <a:schemeClr val="bg1"/>
                </a:solidFill>
                <a:latin typeface="Amasis MT Pro Black" panose="02040A04050005020304" pitchFamily="18" charset="0"/>
                <a:cs typeface="Aharoni" panose="02010803020104030203" pitchFamily="2" charset="-79"/>
              </a:endParaRPr>
            </a:p>
          </p:txBody>
        </p:sp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CE97DCD6-F111-4738-B1E1-5D7CCB53241F}"/>
              </a:ext>
            </a:extLst>
          </p:cNvPr>
          <p:cNvGrpSpPr/>
          <p:nvPr/>
        </p:nvGrpSpPr>
        <p:grpSpPr>
          <a:xfrm>
            <a:off x="6566356" y="5306814"/>
            <a:ext cx="5242193" cy="1223179"/>
            <a:chOff x="240081" y="1948037"/>
            <a:chExt cx="5242193" cy="1223179"/>
          </a:xfrm>
        </p:grpSpPr>
        <p:pic>
          <p:nvPicPr>
            <p:cNvPr id="27" name="Imagen 26">
              <a:extLst>
                <a:ext uri="{FF2B5EF4-FFF2-40B4-BE49-F238E27FC236}">
                  <a16:creationId xmlns:a16="http://schemas.microsoft.com/office/drawing/2014/main" id="{C6430944-0B44-4245-A9AD-4D1ED78156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t="23860" r="1449" b="25319"/>
            <a:stretch/>
          </p:blipFill>
          <p:spPr>
            <a:xfrm>
              <a:off x="240081" y="1948037"/>
              <a:ext cx="5242193" cy="1223179"/>
            </a:xfrm>
            <a:prstGeom prst="rect">
              <a:avLst/>
            </a:prstGeom>
          </p:spPr>
        </p:pic>
        <p:pic>
          <p:nvPicPr>
            <p:cNvPr id="28" name="Imagen 27" descr="Logotipo&#10;&#10;Descripción generada automáticamente">
              <a:extLst>
                <a:ext uri="{FF2B5EF4-FFF2-40B4-BE49-F238E27FC236}">
                  <a16:creationId xmlns:a16="http://schemas.microsoft.com/office/drawing/2014/main" id="{AF9C6211-FECB-4C27-A9DD-3BE099BCA0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120"/>
            <a:stretch/>
          </p:blipFill>
          <p:spPr>
            <a:xfrm>
              <a:off x="2831994" y="2006945"/>
              <a:ext cx="2537674" cy="11642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57818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upo 28">
            <a:extLst>
              <a:ext uri="{FF2B5EF4-FFF2-40B4-BE49-F238E27FC236}">
                <a16:creationId xmlns:a16="http://schemas.microsoft.com/office/drawing/2014/main" id="{0C03CF93-27C7-411E-B56C-2E1671D18CC1}"/>
              </a:ext>
            </a:extLst>
          </p:cNvPr>
          <p:cNvGrpSpPr/>
          <p:nvPr/>
        </p:nvGrpSpPr>
        <p:grpSpPr>
          <a:xfrm>
            <a:off x="304644" y="405273"/>
            <a:ext cx="5242193" cy="1223179"/>
            <a:chOff x="308176" y="1889671"/>
            <a:chExt cx="5242193" cy="1223179"/>
          </a:xfrm>
        </p:grpSpPr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778DEA85-19B6-4396-A35A-C53FE0C788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8176" y="1889671"/>
              <a:ext cx="5242193" cy="122317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pic>
          <p:nvPicPr>
            <p:cNvPr id="31" name="Imagen 30" descr="Logotipo, nombre de la empresa&#10;&#10;Descripción generada automáticamente">
              <a:extLst>
                <a:ext uri="{FF2B5EF4-FFF2-40B4-BE49-F238E27FC236}">
                  <a16:creationId xmlns:a16="http://schemas.microsoft.com/office/drawing/2014/main" id="{DED3EBBC-F16D-41B9-A325-4AD1CBCB1A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289" y="1993739"/>
              <a:ext cx="1040859" cy="1040859"/>
            </a:xfrm>
            <a:prstGeom prst="rect">
              <a:avLst/>
            </a:prstGeom>
          </p:spPr>
        </p:pic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29AD45F7-5E8C-4431-BD3C-B030D8C1D571}"/>
                </a:ext>
              </a:extLst>
            </p:cNvPr>
            <p:cNvSpPr txBox="1"/>
            <p:nvPr/>
          </p:nvSpPr>
          <p:spPr>
            <a:xfrm>
              <a:off x="1559532" y="2027393"/>
              <a:ext cx="373231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b="1" dirty="0">
                  <a:solidFill>
                    <a:schemeClr val="bg1"/>
                  </a:solidFill>
                </a:rPr>
                <a:t>PROCESOS Y NEGOCIOS INTEGRALES</a:t>
              </a:r>
              <a:endParaRPr lang="es-VE" sz="2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Grupo 32">
            <a:extLst>
              <a:ext uri="{FF2B5EF4-FFF2-40B4-BE49-F238E27FC236}">
                <a16:creationId xmlns:a16="http://schemas.microsoft.com/office/drawing/2014/main" id="{D3C8DEA3-57DC-442C-A94F-127D48546CE9}"/>
              </a:ext>
            </a:extLst>
          </p:cNvPr>
          <p:cNvGrpSpPr/>
          <p:nvPr/>
        </p:nvGrpSpPr>
        <p:grpSpPr>
          <a:xfrm>
            <a:off x="304644" y="2047400"/>
            <a:ext cx="5242193" cy="1223179"/>
            <a:chOff x="230354" y="5313808"/>
            <a:chExt cx="5242193" cy="1223179"/>
          </a:xfrm>
        </p:grpSpPr>
        <p:sp>
          <p:nvSpPr>
            <p:cNvPr id="34" name="Rectángulo 33">
              <a:extLst>
                <a:ext uri="{FF2B5EF4-FFF2-40B4-BE49-F238E27FC236}">
                  <a16:creationId xmlns:a16="http://schemas.microsoft.com/office/drawing/2014/main" id="{AE6666BF-8EB4-4461-8EF0-9DFDB8CE17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354" y="5313808"/>
              <a:ext cx="5242193" cy="122317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pic>
          <p:nvPicPr>
            <p:cNvPr id="35" name="Imagen 34" descr="Una señal de alto&#10;&#10;Descripción generada automáticamente con confianza media">
              <a:extLst>
                <a:ext uri="{FF2B5EF4-FFF2-40B4-BE49-F238E27FC236}">
                  <a16:creationId xmlns:a16="http://schemas.microsoft.com/office/drawing/2014/main" id="{53D5F698-EECB-4E18-B3B3-A55D0B359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862" y="5426688"/>
              <a:ext cx="931895" cy="997418"/>
            </a:xfrm>
            <a:prstGeom prst="rect">
              <a:avLst/>
            </a:prstGeom>
          </p:spPr>
        </p:pic>
        <p:sp>
          <p:nvSpPr>
            <p:cNvPr id="36" name="CuadroTexto 35">
              <a:extLst>
                <a:ext uri="{FF2B5EF4-FFF2-40B4-BE49-F238E27FC236}">
                  <a16:creationId xmlns:a16="http://schemas.microsoft.com/office/drawing/2014/main" id="{3B791B03-BE80-415B-9B12-A6C56A0FEEC0}"/>
                </a:ext>
              </a:extLst>
            </p:cNvPr>
            <p:cNvSpPr txBox="1"/>
            <p:nvPr/>
          </p:nvSpPr>
          <p:spPr>
            <a:xfrm>
              <a:off x="1526032" y="5346888"/>
              <a:ext cx="38630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400" b="1" dirty="0">
                  <a:solidFill>
                    <a:schemeClr val="bg2"/>
                  </a:solidFill>
                  <a:latin typeface="Berlin Sans FB Demi" panose="020E0802020502020306" pitchFamily="34" charset="0"/>
                  <a:cs typeface="Aharoni" panose="02010803020104030203" pitchFamily="2" charset="-79"/>
                </a:rPr>
                <a:t>COSTA</a:t>
              </a:r>
            </a:p>
            <a:p>
              <a:r>
                <a:rPr lang="es-ES" sz="2400" b="1" dirty="0">
                  <a:solidFill>
                    <a:schemeClr val="bg2"/>
                  </a:solidFill>
                  <a:latin typeface="Berlin Sans FB Demi" panose="020E0802020502020306" pitchFamily="34" charset="0"/>
                  <a:cs typeface="Aharoni" panose="02010803020104030203" pitchFamily="2" charset="-79"/>
                </a:rPr>
                <a:t>CONSULTORES 2030 C.A.</a:t>
              </a:r>
              <a:endParaRPr lang="es-VE" sz="2400" b="1" dirty="0">
                <a:solidFill>
                  <a:schemeClr val="bg2"/>
                </a:solidFill>
                <a:latin typeface="Berlin Sans FB Demi" panose="020E0802020502020306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37" name="CuadroTexto 36">
              <a:extLst>
                <a:ext uri="{FF2B5EF4-FFF2-40B4-BE49-F238E27FC236}">
                  <a16:creationId xmlns:a16="http://schemas.microsoft.com/office/drawing/2014/main" id="{84730FAF-8FBD-4A58-B752-22BA65B71DAB}"/>
                </a:ext>
              </a:extLst>
            </p:cNvPr>
            <p:cNvSpPr txBox="1"/>
            <p:nvPr/>
          </p:nvSpPr>
          <p:spPr>
            <a:xfrm>
              <a:off x="1613581" y="6210965"/>
              <a:ext cx="33754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b="1" dirty="0">
                  <a:solidFill>
                    <a:srgbClr val="C00000"/>
                  </a:solidFill>
                  <a:latin typeface="Arial Black" panose="020B0A04020102020204" pitchFamily="34" charset="0"/>
                </a:rPr>
                <a:t>SOLUCIONES TECNOLOGÍA MANTENIMIENTO</a:t>
              </a:r>
              <a:endParaRPr lang="es-VE" sz="1000" b="1" dirty="0">
                <a:solidFill>
                  <a:srgbClr val="C00000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38" name="Grupo 37">
            <a:extLst>
              <a:ext uri="{FF2B5EF4-FFF2-40B4-BE49-F238E27FC236}">
                <a16:creationId xmlns:a16="http://schemas.microsoft.com/office/drawing/2014/main" id="{EED15A9A-2106-4C25-9572-2F51A8998727}"/>
              </a:ext>
            </a:extLst>
          </p:cNvPr>
          <p:cNvGrpSpPr/>
          <p:nvPr/>
        </p:nvGrpSpPr>
        <p:grpSpPr>
          <a:xfrm>
            <a:off x="304644" y="3664688"/>
            <a:ext cx="5242193" cy="1223179"/>
            <a:chOff x="230353" y="2541425"/>
            <a:chExt cx="5242193" cy="1223179"/>
          </a:xfrm>
        </p:grpSpPr>
        <p:sp>
          <p:nvSpPr>
            <p:cNvPr id="39" name="Rectángulo 38">
              <a:extLst>
                <a:ext uri="{FF2B5EF4-FFF2-40B4-BE49-F238E27FC236}">
                  <a16:creationId xmlns:a16="http://schemas.microsoft.com/office/drawing/2014/main" id="{6A4685E7-3182-41AE-9985-FCDFA309F1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353" y="2541425"/>
              <a:ext cx="5242193" cy="122317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pic>
          <p:nvPicPr>
            <p:cNvPr id="40" name="Imagen 39" descr="Diagrama&#10;&#10;Descripción generada automáticamente">
              <a:extLst>
                <a:ext uri="{FF2B5EF4-FFF2-40B4-BE49-F238E27FC236}">
                  <a16:creationId xmlns:a16="http://schemas.microsoft.com/office/drawing/2014/main" id="{EF536FF0-26E3-46DB-8700-B7D0CA7B7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656" y="2686641"/>
              <a:ext cx="950578" cy="950578"/>
            </a:xfrm>
            <a:prstGeom prst="rect">
              <a:avLst/>
            </a:prstGeom>
          </p:spPr>
        </p:pic>
        <p:sp>
          <p:nvSpPr>
            <p:cNvPr id="41" name="CuadroTexto 40">
              <a:extLst>
                <a:ext uri="{FF2B5EF4-FFF2-40B4-BE49-F238E27FC236}">
                  <a16:creationId xmlns:a16="http://schemas.microsoft.com/office/drawing/2014/main" id="{FD2CC1F5-EAE5-480E-A431-E99AA4520C23}"/>
                </a:ext>
              </a:extLst>
            </p:cNvPr>
            <p:cNvSpPr txBox="1"/>
            <p:nvPr/>
          </p:nvSpPr>
          <p:spPr>
            <a:xfrm>
              <a:off x="1555393" y="2623321"/>
              <a:ext cx="367499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3200" b="1" dirty="0">
                  <a:solidFill>
                    <a:schemeClr val="bg1">
                      <a:lumMod val="85000"/>
                    </a:schemeClr>
                  </a:solidFill>
                  <a:latin typeface="Arial Black" panose="020B0A04020102020204" pitchFamily="34" charset="0"/>
                </a:rPr>
                <a:t>AGROTÉCNICA AGUILERA C.A.</a:t>
              </a:r>
              <a:endParaRPr lang="es-VE" sz="3200" b="1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824E008B-B355-4AE3-BA55-DDB88713E1B8}"/>
              </a:ext>
            </a:extLst>
          </p:cNvPr>
          <p:cNvGrpSpPr/>
          <p:nvPr/>
        </p:nvGrpSpPr>
        <p:grpSpPr>
          <a:xfrm>
            <a:off x="304643" y="5336267"/>
            <a:ext cx="5242193" cy="1223179"/>
            <a:chOff x="327630" y="2492787"/>
            <a:chExt cx="5242193" cy="1223179"/>
          </a:xfrm>
        </p:grpSpPr>
        <p:sp>
          <p:nvSpPr>
            <p:cNvPr id="43" name="Rectángulo 42">
              <a:extLst>
                <a:ext uri="{FF2B5EF4-FFF2-40B4-BE49-F238E27FC236}">
                  <a16:creationId xmlns:a16="http://schemas.microsoft.com/office/drawing/2014/main" id="{C6848DE2-2B49-48E3-B72E-B046870FC6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630" y="2492787"/>
              <a:ext cx="5242193" cy="122317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pic>
          <p:nvPicPr>
            <p:cNvPr id="44" name="Imagen 43" descr="Imagen que contiene Logotipo&#10;&#10;Descripción generada automáticamente">
              <a:extLst>
                <a:ext uri="{FF2B5EF4-FFF2-40B4-BE49-F238E27FC236}">
                  <a16:creationId xmlns:a16="http://schemas.microsoft.com/office/drawing/2014/main" id="{FBCA691F-7581-4363-99F8-C8C9AEA187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549" y="2613685"/>
              <a:ext cx="981382" cy="981382"/>
            </a:xfrm>
            <a:prstGeom prst="rect">
              <a:avLst/>
            </a:prstGeom>
          </p:spPr>
        </p:pic>
        <p:sp>
          <p:nvSpPr>
            <p:cNvPr id="45" name="CuadroTexto 44">
              <a:extLst>
                <a:ext uri="{FF2B5EF4-FFF2-40B4-BE49-F238E27FC236}">
                  <a16:creationId xmlns:a16="http://schemas.microsoft.com/office/drawing/2014/main" id="{EC115EBF-A359-42C3-9736-6D401BE3D3BF}"/>
                </a:ext>
              </a:extLst>
            </p:cNvPr>
            <p:cNvSpPr txBox="1"/>
            <p:nvPr/>
          </p:nvSpPr>
          <p:spPr>
            <a:xfrm>
              <a:off x="1600578" y="2640960"/>
              <a:ext cx="3787230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VE" sz="2800" b="1" i="0" dirty="0" err="1">
                  <a:solidFill>
                    <a:schemeClr val="accent1">
                      <a:lumMod val="20000"/>
                      <a:lumOff val="80000"/>
                    </a:schemeClr>
                  </a:solidFill>
                  <a:effectLst/>
                  <a:latin typeface="Rockwell Extra Bold" panose="02060903040505020403" pitchFamily="18" charset="0"/>
                </a:rPr>
                <a:t>Digit</a:t>
              </a:r>
              <a:r>
                <a:rPr lang="es-VE" sz="2800" b="1" i="0" dirty="0">
                  <a:solidFill>
                    <a:schemeClr val="accent1">
                      <a:lumMod val="20000"/>
                      <a:lumOff val="80000"/>
                    </a:schemeClr>
                  </a:solidFill>
                  <a:effectLst/>
                  <a:latin typeface="Rockwell Extra Bold" panose="02060903040505020403" pitchFamily="18" charset="0"/>
                </a:rPr>
                <a:t> </a:t>
              </a:r>
            </a:p>
            <a:p>
              <a:r>
                <a:rPr lang="es-VE" sz="2800" b="1" i="0" dirty="0">
                  <a:solidFill>
                    <a:schemeClr val="accent1">
                      <a:lumMod val="20000"/>
                      <a:lumOff val="80000"/>
                    </a:schemeClr>
                  </a:solidFill>
                  <a:effectLst/>
                  <a:latin typeface="Rockwell Extra Bold" panose="02060903040505020403" pitchFamily="18" charset="0"/>
                </a:rPr>
                <a:t>Automatización</a:t>
              </a:r>
              <a:endParaRPr lang="es-VE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Rockwell Extra Bold" panose="02060903040505020403" pitchFamily="18" charset="0"/>
              </a:endParaRPr>
            </a:p>
          </p:txBody>
        </p:sp>
      </p:grpSp>
      <p:grpSp>
        <p:nvGrpSpPr>
          <p:cNvPr id="46" name="Grupo 45">
            <a:extLst>
              <a:ext uri="{FF2B5EF4-FFF2-40B4-BE49-F238E27FC236}">
                <a16:creationId xmlns:a16="http://schemas.microsoft.com/office/drawing/2014/main" id="{192A877D-6206-4B42-90F3-11CCCD433D66}"/>
              </a:ext>
            </a:extLst>
          </p:cNvPr>
          <p:cNvGrpSpPr/>
          <p:nvPr/>
        </p:nvGrpSpPr>
        <p:grpSpPr>
          <a:xfrm>
            <a:off x="6535050" y="405272"/>
            <a:ext cx="5242193" cy="1223179"/>
            <a:chOff x="230354" y="1986948"/>
            <a:chExt cx="5242193" cy="1223179"/>
          </a:xfrm>
        </p:grpSpPr>
        <p:sp>
          <p:nvSpPr>
            <p:cNvPr id="47" name="Rectángulo 46">
              <a:extLst>
                <a:ext uri="{FF2B5EF4-FFF2-40B4-BE49-F238E27FC236}">
                  <a16:creationId xmlns:a16="http://schemas.microsoft.com/office/drawing/2014/main" id="{4E9C6FCC-5193-453C-88F8-CE1E613E6C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354" y="1986948"/>
              <a:ext cx="5242193" cy="122317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pic>
          <p:nvPicPr>
            <p:cNvPr id="48" name="Imagen 47" descr="Imagen que contiene ventana, dibujo&#10;&#10;Descripción generada automáticamente">
              <a:extLst>
                <a:ext uri="{FF2B5EF4-FFF2-40B4-BE49-F238E27FC236}">
                  <a16:creationId xmlns:a16="http://schemas.microsoft.com/office/drawing/2014/main" id="{B04EB2A0-9F24-4DF9-B245-8C40C8DDF1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276" y="2108047"/>
              <a:ext cx="980979" cy="980979"/>
            </a:xfrm>
            <a:prstGeom prst="rect">
              <a:avLst/>
            </a:prstGeom>
          </p:spPr>
        </p:pic>
        <p:sp>
          <p:nvSpPr>
            <p:cNvPr id="49" name="CuadroTexto 48">
              <a:extLst>
                <a:ext uri="{FF2B5EF4-FFF2-40B4-BE49-F238E27FC236}">
                  <a16:creationId xmlns:a16="http://schemas.microsoft.com/office/drawing/2014/main" id="{2DD0A910-B786-4BA0-B4E1-EF508B78BEEA}"/>
                </a:ext>
              </a:extLst>
            </p:cNvPr>
            <p:cNvSpPr txBox="1"/>
            <p:nvPr/>
          </p:nvSpPr>
          <p:spPr>
            <a:xfrm>
              <a:off x="1459255" y="2183037"/>
              <a:ext cx="379135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2400" b="1" i="0" dirty="0">
                  <a:solidFill>
                    <a:schemeClr val="accent4">
                      <a:lumMod val="20000"/>
                      <a:lumOff val="80000"/>
                    </a:schemeClr>
                  </a:solidFill>
                  <a:effectLst/>
                  <a:latin typeface="Bodoni MT Black" panose="02070A03080606020203" pitchFamily="18" charset="0"/>
                </a:rPr>
                <a:t>Universidad Gran Mariscal de Ayacucho</a:t>
              </a:r>
              <a:endParaRPr lang="es-VE" sz="2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Bodoni MT Black" panose="02070A03080606020203" pitchFamily="18" charset="0"/>
              </a:endParaRPr>
            </a:p>
          </p:txBody>
        </p:sp>
      </p:grpSp>
      <p:grpSp>
        <p:nvGrpSpPr>
          <p:cNvPr id="50" name="Grupo 49">
            <a:extLst>
              <a:ext uri="{FF2B5EF4-FFF2-40B4-BE49-F238E27FC236}">
                <a16:creationId xmlns:a16="http://schemas.microsoft.com/office/drawing/2014/main" id="{D268E3FB-358E-4B1E-968E-80905C740371}"/>
              </a:ext>
            </a:extLst>
          </p:cNvPr>
          <p:cNvGrpSpPr/>
          <p:nvPr/>
        </p:nvGrpSpPr>
        <p:grpSpPr>
          <a:xfrm>
            <a:off x="6566356" y="2047400"/>
            <a:ext cx="5242193" cy="1223179"/>
            <a:chOff x="230354" y="2307961"/>
            <a:chExt cx="5242193" cy="1223179"/>
          </a:xfrm>
        </p:grpSpPr>
        <p:sp>
          <p:nvSpPr>
            <p:cNvPr id="51" name="Rectángulo 50">
              <a:extLst>
                <a:ext uri="{FF2B5EF4-FFF2-40B4-BE49-F238E27FC236}">
                  <a16:creationId xmlns:a16="http://schemas.microsoft.com/office/drawing/2014/main" id="{C2F83E50-6A35-4C04-A6A4-A93442D42E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354" y="2307961"/>
              <a:ext cx="5242193" cy="122317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pic>
          <p:nvPicPr>
            <p:cNvPr id="52" name="Imagen 51" descr="Imagen que contiene reloj, computadora, señal, dibujo&#10;&#10;Descripción generada automáticamente">
              <a:extLst>
                <a:ext uri="{FF2B5EF4-FFF2-40B4-BE49-F238E27FC236}">
                  <a16:creationId xmlns:a16="http://schemas.microsoft.com/office/drawing/2014/main" id="{553C90C3-653D-42F4-BE7F-7A63A00F035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colorTemperature colorTemp="2578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202" y="2413257"/>
              <a:ext cx="3628417" cy="1012585"/>
            </a:xfrm>
            <a:prstGeom prst="rect">
              <a:avLst/>
            </a:prstGeom>
          </p:spPr>
        </p:pic>
      </p:grpSp>
      <p:grpSp>
        <p:nvGrpSpPr>
          <p:cNvPr id="53" name="Grupo 52">
            <a:extLst>
              <a:ext uri="{FF2B5EF4-FFF2-40B4-BE49-F238E27FC236}">
                <a16:creationId xmlns:a16="http://schemas.microsoft.com/office/drawing/2014/main" id="{B7A85019-2B8F-496C-BE86-6C18F2EB6226}"/>
              </a:ext>
            </a:extLst>
          </p:cNvPr>
          <p:cNvGrpSpPr/>
          <p:nvPr/>
        </p:nvGrpSpPr>
        <p:grpSpPr>
          <a:xfrm>
            <a:off x="6535050" y="3673603"/>
            <a:ext cx="5242193" cy="1223179"/>
            <a:chOff x="230354" y="2205821"/>
            <a:chExt cx="5242193" cy="1223179"/>
          </a:xfrm>
        </p:grpSpPr>
        <p:sp>
          <p:nvSpPr>
            <p:cNvPr id="54" name="Rectángulo 53">
              <a:extLst>
                <a:ext uri="{FF2B5EF4-FFF2-40B4-BE49-F238E27FC236}">
                  <a16:creationId xmlns:a16="http://schemas.microsoft.com/office/drawing/2014/main" id="{925B0F6F-4A26-401A-B64F-FE183FADD7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354" y="2205821"/>
              <a:ext cx="5242193" cy="122317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pic>
          <p:nvPicPr>
            <p:cNvPr id="55" name="Imagen 54" descr="Imagen que contiene Forma&#10;&#10;Descripción generada automáticamente">
              <a:extLst>
                <a:ext uri="{FF2B5EF4-FFF2-40B4-BE49-F238E27FC236}">
                  <a16:creationId xmlns:a16="http://schemas.microsoft.com/office/drawing/2014/main" id="{EDE6F428-0390-4E13-A8EF-93E794EF5F1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054" y="2297721"/>
              <a:ext cx="2979545" cy="10393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03449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B3BCE20-2F00-4025-9B01-F459A19794E0}"/>
              </a:ext>
            </a:extLst>
          </p:cNvPr>
          <p:cNvSpPr>
            <a:spLocks noChangeAspect="1"/>
          </p:cNvSpPr>
          <p:nvPr/>
        </p:nvSpPr>
        <p:spPr>
          <a:xfrm>
            <a:off x="230354" y="226242"/>
            <a:ext cx="5242193" cy="122317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2560106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</TotalTime>
  <Words>49</Words>
  <Application>Microsoft Office PowerPoint</Application>
  <PresentationFormat>Panorámica</PresentationFormat>
  <Paragraphs>14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13" baseType="lpstr">
      <vt:lpstr>Amasis MT Pro Black</vt:lpstr>
      <vt:lpstr>Amasis MT Pro Medium</vt:lpstr>
      <vt:lpstr>Arial</vt:lpstr>
      <vt:lpstr>Arial Black</vt:lpstr>
      <vt:lpstr>Berlin Sans FB Demi</vt:lpstr>
      <vt:lpstr>Bodoni MT Black</vt:lpstr>
      <vt:lpstr>Calibri</vt:lpstr>
      <vt:lpstr>Calibri Light</vt:lpstr>
      <vt:lpstr>Rockwell Extra Bold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Office CCS</dc:creator>
  <cp:lastModifiedBy>Office CCS</cp:lastModifiedBy>
  <cp:revision>13</cp:revision>
  <dcterms:created xsi:type="dcterms:W3CDTF">2022-02-27T23:38:37Z</dcterms:created>
  <dcterms:modified xsi:type="dcterms:W3CDTF">2022-02-28T12:21:14Z</dcterms:modified>
</cp:coreProperties>
</file>