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2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E5B1206-967F-4C5D-BDDE-8FB8311D7112}" type="datetimeFigureOut">
              <a:rPr lang="es-VE" smtClean="0"/>
              <a:t>29/10/2023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306638" y="720725"/>
            <a:ext cx="27019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8C720D2-8991-451A-890C-64C72B9B023E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0244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58C1F2C8-039F-3F78-5BB8-9D5420CB52AE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12" y="1679956"/>
            <a:ext cx="1080000" cy="1080000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A728ED7A-DD20-8E7D-BB87-5D187F75C727}"/>
              </a:ext>
            </a:extLst>
          </p:cNvPr>
          <p:cNvPicPr preferRelativeResize="0">
            <a:picLocks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46" y="1679956"/>
            <a:ext cx="1080000" cy="1080000"/>
          </a:xfrm>
          <a:prstGeom prst="rect">
            <a:avLst/>
          </a:prstGeom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06976835-9533-7552-7725-AFA55BAFD84B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1" y="2958514"/>
            <a:ext cx="1080000" cy="1080000"/>
          </a:xfrm>
          <a:prstGeom prst="rect">
            <a:avLst/>
          </a:prstGeom>
        </p:spPr>
      </p:pic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535F5A36-A6AF-63CF-A661-96C0412CC17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20" y="2958514"/>
            <a:ext cx="1086795" cy="1080000"/>
          </a:xfrm>
          <a:prstGeom prst="rect">
            <a:avLst/>
          </a:prstGeom>
        </p:spPr>
      </p:pic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03EDCF48-2808-8727-E764-C10B77BEA69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12" y="4217822"/>
            <a:ext cx="1080000" cy="1080000"/>
          </a:xfrm>
          <a:prstGeom prst="rect">
            <a:avLst/>
          </a:prstGeom>
        </p:spPr>
      </p:pic>
      <p:pic>
        <p:nvPicPr>
          <p:cNvPr id="18" name="Imagen 17" descr="Logotipo, Icono&#10;&#10;Descripción generada automáticamente">
            <a:extLst>
              <a:ext uri="{FF2B5EF4-FFF2-40B4-BE49-F238E27FC236}">
                <a16:creationId xmlns:a16="http://schemas.microsoft.com/office/drawing/2014/main" id="{5E66FBEE-5BC7-24F5-5965-3BA0279CA86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46" y="4217822"/>
            <a:ext cx="1080000" cy="1080000"/>
          </a:xfrm>
          <a:prstGeom prst="rect">
            <a:avLst/>
          </a:prstGeom>
        </p:spPr>
      </p:pic>
      <p:pic>
        <p:nvPicPr>
          <p:cNvPr id="20" name="Imagen 19" descr="Forma, Icono&#10;&#10;Descripción generada automáticamente con confianza media">
            <a:extLst>
              <a:ext uri="{FF2B5EF4-FFF2-40B4-BE49-F238E27FC236}">
                <a16:creationId xmlns:a16="http://schemas.microsoft.com/office/drawing/2014/main" id="{BB92BD18-4CD7-2CDB-DCF4-C971D5B0543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1" y="5461208"/>
            <a:ext cx="1080000" cy="1080000"/>
          </a:xfrm>
          <a:prstGeom prst="rect">
            <a:avLst/>
          </a:prstGeom>
        </p:spPr>
      </p:pic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5BA98A10-A9F7-15EA-725C-ED0EF919B51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20" y="5461208"/>
            <a:ext cx="1080000" cy="1080000"/>
          </a:xfrm>
          <a:prstGeom prst="rect">
            <a:avLst/>
          </a:prstGeom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35A5BE93-EBCE-3DC6-44F1-7E19C788C34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12" y="6711952"/>
            <a:ext cx="1080000" cy="1080000"/>
          </a:xfrm>
          <a:prstGeom prst="rect">
            <a:avLst/>
          </a:prstGeom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4AF8D1D0-C44A-A7AE-A112-AA50DF0E0AB3}"/>
              </a:ext>
            </a:extLst>
          </p:cNvPr>
          <p:cNvPicPr preferRelativeResize="0">
            <a:picLocks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46" y="6711952"/>
            <a:ext cx="1080000" cy="1080000"/>
          </a:xfrm>
          <a:prstGeom prst="rect">
            <a:avLst/>
          </a:prstGeom>
        </p:spPr>
      </p:pic>
      <p:pic>
        <p:nvPicPr>
          <p:cNvPr id="28" name="Imagen 27" descr="Logotipo&#10;&#10;Descripción generada automáticamente">
            <a:extLst>
              <a:ext uri="{FF2B5EF4-FFF2-40B4-BE49-F238E27FC236}">
                <a16:creationId xmlns:a16="http://schemas.microsoft.com/office/drawing/2014/main" id="{DA060EC3-5E58-9A77-34AB-42547B25BF7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1" y="7963902"/>
            <a:ext cx="1080000" cy="1080000"/>
          </a:xfrm>
          <a:prstGeom prst="rect">
            <a:avLst/>
          </a:prstGeom>
        </p:spPr>
      </p:pic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30C93628-16AA-76B5-ED51-DEB6DF1A630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20" y="7963902"/>
            <a:ext cx="1080000" cy="10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Picture 2" descr="d:\Documents and Settings\bazop\Escritorio\CV\CV\Photoshop CS2\Fondo 3.png"/>
          <p:cNvPicPr>
            <a:picLocks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>
            <a:spLocks/>
          </p:cNvSpPr>
          <p:nvPr userDrawn="1"/>
        </p:nvSpPr>
        <p:spPr>
          <a:xfrm>
            <a:off x="0" y="0"/>
            <a:ext cx="1916832" cy="9144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>
            <a:spLocks/>
          </p:cNvSpPr>
          <p:nvPr userDrawn="1"/>
        </p:nvSpPr>
        <p:spPr>
          <a:xfrm>
            <a:off x="2420888" y="107504"/>
            <a:ext cx="4437112" cy="5040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01600" h="1016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atin typeface="Georgia" panose="02040502050405020303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jpeg"/><Relationship Id="rId21" Type="http://schemas.openxmlformats.org/officeDocument/2006/relationships/image" Target="../media/image26.png"/><Relationship Id="rId34" Type="http://schemas.openxmlformats.org/officeDocument/2006/relationships/hyperlink" Target="https://commutatio.es/" TargetMode="External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50" Type="http://schemas.openxmlformats.org/officeDocument/2006/relationships/image" Target="../media/image50.png"/><Relationship Id="rId55" Type="http://schemas.openxmlformats.org/officeDocument/2006/relationships/image" Target="../media/image54.png"/><Relationship Id="rId63" Type="http://schemas.openxmlformats.org/officeDocument/2006/relationships/image" Target="../media/image60.png"/><Relationship Id="rId7" Type="http://schemas.openxmlformats.org/officeDocument/2006/relationships/hyperlink" Target="https://twitter.com/petrix12" TargetMode="External"/><Relationship Id="rId2" Type="http://schemas.openxmlformats.org/officeDocument/2006/relationships/hyperlink" Target="https://cvpetrix.herokuapp.com/portafolio" TargetMode="External"/><Relationship Id="rId16" Type="http://schemas.openxmlformats.org/officeDocument/2006/relationships/image" Target="../media/image22.png"/><Relationship Id="rId29" Type="http://schemas.openxmlformats.org/officeDocument/2006/relationships/image" Target="../media/image31.jpeg"/><Relationship Id="rId11" Type="http://schemas.openxmlformats.org/officeDocument/2006/relationships/hyperlink" Target="https://www.linkedin.com/in/pedro-bazo/" TargetMode="External"/><Relationship Id="rId24" Type="http://schemas.openxmlformats.org/officeDocument/2006/relationships/image" Target="../media/image28.jpeg"/><Relationship Id="rId32" Type="http://schemas.openxmlformats.org/officeDocument/2006/relationships/image" Target="../media/image34.jpeg"/><Relationship Id="rId37" Type="http://schemas.openxmlformats.org/officeDocument/2006/relationships/image" Target="../media/image37.jpe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3" Type="http://schemas.openxmlformats.org/officeDocument/2006/relationships/hyperlink" Target="https://github.com/petrix12" TargetMode="External"/><Relationship Id="rId58" Type="http://schemas.openxmlformats.org/officeDocument/2006/relationships/hyperlink" Target="https://www.wattpad.com/story/311847783-la-furia-de-san-juli%C3%A1n" TargetMode="External"/><Relationship Id="rId66" Type="http://schemas.openxmlformats.org/officeDocument/2006/relationships/image" Target="../media/image62.png"/><Relationship Id="rId5" Type="http://schemas.openxmlformats.org/officeDocument/2006/relationships/image" Target="../media/image16.gif"/><Relationship Id="rId61" Type="http://schemas.openxmlformats.org/officeDocument/2006/relationships/image" Target="../media/image58.png"/><Relationship Id="rId19" Type="http://schemas.openxmlformats.org/officeDocument/2006/relationships/image" Target="../media/image25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Relationship Id="rId27" Type="http://schemas.openxmlformats.org/officeDocument/2006/relationships/hyperlink" Target="http://www.ucv.ve/" TargetMode="External"/><Relationship Id="rId30" Type="http://schemas.openxmlformats.org/officeDocument/2006/relationships/image" Target="../media/image32.jpe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png"/><Relationship Id="rId56" Type="http://schemas.openxmlformats.org/officeDocument/2006/relationships/image" Target="../media/image55.png"/><Relationship Id="rId64" Type="http://schemas.openxmlformats.org/officeDocument/2006/relationships/hyperlink" Target="https://sefaruniversal.com/" TargetMode="External"/><Relationship Id="rId8" Type="http://schemas.openxmlformats.org/officeDocument/2006/relationships/hyperlink" Target="https://petrix12.github.io/cvpetrix2022" TargetMode="External"/><Relationship Id="rId51" Type="http://schemas.openxmlformats.org/officeDocument/2006/relationships/image" Target="../media/image51.png"/><Relationship Id="rId3" Type="http://schemas.openxmlformats.org/officeDocument/2006/relationships/image" Target="../media/image14.png"/><Relationship Id="rId12" Type="http://schemas.openxmlformats.org/officeDocument/2006/relationships/hyperlink" Target="https://www.instagram.com/bazopedro/" TargetMode="External"/><Relationship Id="rId17" Type="http://schemas.openxmlformats.org/officeDocument/2006/relationships/image" Target="../media/image23.png"/><Relationship Id="rId25" Type="http://schemas.openxmlformats.org/officeDocument/2006/relationships/hyperlink" Target="https://ugmavirtual.org/" TargetMode="External"/><Relationship Id="rId33" Type="http://schemas.openxmlformats.org/officeDocument/2006/relationships/hyperlink" Target="https://www.eni.com/" TargetMode="External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7.png"/><Relationship Id="rId20" Type="http://schemas.openxmlformats.org/officeDocument/2006/relationships/hyperlink" Target="mailto:pedro.j.bazo.c@gmail.com" TargetMode="External"/><Relationship Id="rId41" Type="http://schemas.openxmlformats.org/officeDocument/2006/relationships/image" Target="../media/image41.png"/><Relationship Id="rId54" Type="http://schemas.openxmlformats.org/officeDocument/2006/relationships/image" Target="../media/image53.png"/><Relationship Id="rId6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5" Type="http://schemas.openxmlformats.org/officeDocument/2006/relationships/image" Target="../media/image21.png"/><Relationship Id="rId23" Type="http://schemas.openxmlformats.org/officeDocument/2006/relationships/hyperlink" Target="http://www.pdvsa.com/" TargetMode="External"/><Relationship Id="rId28" Type="http://schemas.openxmlformats.org/officeDocument/2006/relationships/image" Target="../media/image30.jpeg"/><Relationship Id="rId36" Type="http://schemas.openxmlformats.org/officeDocument/2006/relationships/image" Target="../media/image36.png"/><Relationship Id="rId49" Type="http://schemas.openxmlformats.org/officeDocument/2006/relationships/image" Target="../media/image49.png"/><Relationship Id="rId57" Type="http://schemas.openxmlformats.org/officeDocument/2006/relationships/image" Target="../media/image56.png"/><Relationship Id="rId10" Type="http://schemas.openxmlformats.org/officeDocument/2006/relationships/hyperlink" Target="https://www.facebook.com/solplusplus" TargetMode="External"/><Relationship Id="rId31" Type="http://schemas.openxmlformats.org/officeDocument/2006/relationships/image" Target="../media/image33.jpe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hyperlink" Target="https://www.wattpad.com/story/311839391-el-tiempo-de-c%C3%A9sar-augusto-p%C3%A9rez-soler" TargetMode="External"/><Relationship Id="rId65" Type="http://schemas.openxmlformats.org/officeDocument/2006/relationships/image" Target="../media/image61.png"/><Relationship Id="rId4" Type="http://schemas.openxmlformats.org/officeDocument/2006/relationships/image" Target="../media/image15.png"/><Relationship Id="rId9" Type="http://schemas.openxmlformats.org/officeDocument/2006/relationships/image" Target="../media/image18.jpe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>
            <a:hlinkClick r:id="rId2"/>
          </p:cNvPr>
          <p:cNvSpPr/>
          <p:nvPr/>
        </p:nvSpPr>
        <p:spPr>
          <a:xfrm>
            <a:off x="11347" y="92739"/>
            <a:ext cx="18966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ES" sz="1200" b="1" cap="none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Desarrollador de</a:t>
            </a:r>
          </a:p>
          <a:p>
            <a:pPr algn="ctr"/>
            <a:r>
              <a:rPr lang="es-ES" sz="1200" b="1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Aplicaciones Web</a:t>
            </a:r>
            <a:endParaRPr lang="es-ES" sz="1200" b="1" cap="none" spc="150" dirty="0">
              <a:ln w="11430"/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420888" y="154112"/>
            <a:ext cx="441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Ing. Pedro Jesús Bazó Canelón</a:t>
            </a:r>
          </a:p>
        </p:txBody>
      </p:sp>
      <p:cxnSp>
        <p:nvCxnSpPr>
          <p:cNvPr id="14" name="13 Conector recto"/>
          <p:cNvCxnSpPr/>
          <p:nvPr/>
        </p:nvCxnSpPr>
        <p:spPr>
          <a:xfrm>
            <a:off x="101010" y="670868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100800" y="2241861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d:\Documents and Settings\bazop\Escritorio\CV\Iconos\icono-twitter.png"/>
          <p:cNvPicPr preferRelativeResize="0"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" t="1503" r="2292" b="3795"/>
          <a:stretch/>
        </p:blipFill>
        <p:spPr bwMode="auto">
          <a:xfrm>
            <a:off x="71255" y="1009593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ocuments and Settings\bazop\Escritorio\CV\Iconos\FACEBOOK-ICON.png"/>
          <p:cNvPicPr preferRelativeResize="0"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" t="1284" r="2716" b="3999"/>
          <a:stretch/>
        </p:blipFill>
        <p:spPr bwMode="auto">
          <a:xfrm>
            <a:off x="71255" y="1309493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ocuments and Settings\bazop\Escritorio\CV\Iconos\linkedin-icon-gif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" y="1609393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ocuments and Settings\bazop\Escritorio\CV\Iconos\Instragra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" y="1909294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1276" y="104343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petrix12</a:t>
            </a:r>
            <a:endParaRPr lang="es-VE" sz="1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F:\Petrix\Proyectos Propios\2019 Soluciones Office\Imagenes\Autor\Pedro Bazó 03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63" y="862364"/>
            <a:ext cx="1188000" cy="1188000"/>
          </a:xfrm>
          <a:prstGeom prst="flowChartConnector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91276" y="1345068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b="1" dirty="0" err="1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solplusplus</a:t>
            </a:r>
            <a:endParaRPr lang="es-VE" sz="1000" b="1" dirty="0">
              <a:solidFill>
                <a:schemeClr val="bg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1276" y="1646706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pedro-bazo</a:t>
            </a:r>
            <a:endParaRPr lang="es-VE" sz="1000" b="1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91276" y="1948342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b="1" dirty="0" err="1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bazopedro</a:t>
            </a:r>
            <a:endParaRPr lang="es-VE" sz="1000" b="1" dirty="0">
              <a:solidFill>
                <a:schemeClr val="bg1"/>
              </a:solidFill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100800" y="4543913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100800" y="7505659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100800" y="8504084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0" y="2237698"/>
            <a:ext cx="1916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chemeClr val="bg1"/>
                </a:solidFill>
              </a:rPr>
              <a:t>Dinámico y con capacidad para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trabajos bajo presión. Amplia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experiencia en desarrollo de aplicaciones web y de escritorio, dominio de bases de datos SQL y NoSQL. Excelente habilidad para automatizar informes. Domino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avanzado de Excel y amplios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conocimientos de Laravel, Node.js, React.js y AWS. Gran sentido de responsabilidad, así como alta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vocación de servicio, capaz de generar valor agregado a la organización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mediante ideas innovadoras e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iniciativa propia para la resolución de problemas.</a:t>
            </a:r>
            <a:endParaRPr lang="es-VE" sz="800" b="1" dirty="0">
              <a:solidFill>
                <a:schemeClr val="bg1"/>
              </a:solidFill>
            </a:endParaRPr>
          </a:p>
        </p:txBody>
      </p:sp>
      <p:sp>
        <p:nvSpPr>
          <p:cNvPr id="23" name="22 CuadroTexto">
            <a:hlinkClick r:id="rId8"/>
          </p:cNvPr>
          <p:cNvSpPr txBox="1"/>
          <p:nvPr/>
        </p:nvSpPr>
        <p:spPr>
          <a:xfrm>
            <a:off x="324273" y="4263187"/>
            <a:ext cx="16757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b="1" dirty="0">
                <a:solidFill>
                  <a:schemeClr val="tx2">
                    <a:lumMod val="50000"/>
                  </a:schemeClr>
                </a:solidFill>
              </a:rPr>
              <a:t>https://petrix12.github.io/cvpetrix2022</a:t>
            </a:r>
          </a:p>
        </p:txBody>
      </p:sp>
      <p:cxnSp>
        <p:nvCxnSpPr>
          <p:cNvPr id="24" name="23 Conector recto"/>
          <p:cNvCxnSpPr/>
          <p:nvPr/>
        </p:nvCxnSpPr>
        <p:spPr>
          <a:xfrm>
            <a:off x="100800" y="4152468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F:\Petrix\Proyectos Propios\2019 Soluciones Office\Imagenes\Logos\icono_excel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79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F:\Petrix\Proyectos Propios\2019 Soluciones Office\Imagenes\Logos\SAP\icon-big-sap-ben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79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:\Petrix\Proyectos Propios\2019 Soluciones Office\Imagenes\Logos\CPP\911px-ISO_C++_Logo.svg.png"/>
          <p:cNvPicPr preferRelativeResize="0"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72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3" descr="d:\Documents and Settings\bazop\Escritorio\CV\Iconos\Access-2-icon.png"/>
          <p:cNvPicPr preferRelativeResize="0">
            <a:picLocks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0" t="5905" r="5040" b="5775"/>
          <a:stretch/>
        </p:blipFill>
        <p:spPr bwMode="auto">
          <a:xfrm>
            <a:off x="1013772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CuadroTexto"/>
          <p:cNvSpPr txBox="1"/>
          <p:nvPr/>
        </p:nvSpPr>
        <p:spPr>
          <a:xfrm>
            <a:off x="44624" y="713623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600" b="1" dirty="0">
                <a:solidFill>
                  <a:schemeClr val="bg1"/>
                </a:solidFill>
              </a:rPr>
              <a:t>NOTA: Requiero de poco tiempo para adquirir habilidades en casi cualquier tecnología que se requiera trabajar.</a:t>
            </a:r>
          </a:p>
        </p:txBody>
      </p:sp>
      <p:pic>
        <p:nvPicPr>
          <p:cNvPr id="10" name="Picture 3" descr="F:\Petrix\Proyectos Propios\2019 Soluciones Office\Imagenes\Iconos\home.png"/>
          <p:cNvPicPr preferRelativeResize="0">
            <a:picLocks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3" t="14017" r="15139" b="16126"/>
          <a:stretch/>
        </p:blipFill>
        <p:spPr bwMode="auto">
          <a:xfrm>
            <a:off x="79200" y="755265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:\Petrix\Proyectos Propios\2019 Soluciones Office\Imagenes\Iconos\phone-icon.pn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1" t="13782" r="14703" b="16470"/>
          <a:stretch/>
        </p:blipFill>
        <p:spPr bwMode="auto">
          <a:xfrm>
            <a:off x="79200" y="7872489"/>
            <a:ext cx="29001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F:\Petrix\Proyectos Propios\2019 Soluciones Office\Imagenes\Iconos\Email-icon-square.png"/>
          <p:cNvPicPr preferRelativeResize="0">
            <a:picLocks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2" t="13866" r="15211" b="16481"/>
          <a:stretch/>
        </p:blipFill>
        <p:spPr bwMode="auto">
          <a:xfrm>
            <a:off x="79200" y="819970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88 CuadroTexto"/>
          <p:cNvSpPr txBox="1"/>
          <p:nvPr/>
        </p:nvSpPr>
        <p:spPr>
          <a:xfrm>
            <a:off x="332656" y="7553677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600" b="1" dirty="0">
                <a:solidFill>
                  <a:schemeClr val="bg1"/>
                </a:solidFill>
              </a:rPr>
              <a:t>Calle Campo Amor. </a:t>
            </a:r>
            <a:r>
              <a:rPr lang="es-VE" sz="600" b="1" dirty="0" err="1">
                <a:solidFill>
                  <a:schemeClr val="bg1"/>
                </a:solidFill>
              </a:rPr>
              <a:t>Nº</a:t>
            </a:r>
            <a:r>
              <a:rPr lang="es-VE" sz="600" b="1" dirty="0">
                <a:solidFill>
                  <a:schemeClr val="bg1"/>
                </a:solidFill>
              </a:rPr>
              <a:t> 25. Oviedo. Asturias. España. C.P. 33001.</a:t>
            </a:r>
          </a:p>
        </p:txBody>
      </p:sp>
      <p:sp>
        <p:nvSpPr>
          <p:cNvPr id="90" name="89 CuadroTexto"/>
          <p:cNvSpPr txBox="1"/>
          <p:nvPr/>
        </p:nvSpPr>
        <p:spPr>
          <a:xfrm>
            <a:off x="331200" y="7896550"/>
            <a:ext cx="144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</a:rPr>
              <a:t>+34 613 98 00 99</a:t>
            </a:r>
          </a:p>
        </p:txBody>
      </p:sp>
      <p:sp>
        <p:nvSpPr>
          <p:cNvPr id="91" name="90 CuadroTexto">
            <a:hlinkClick r:id="rId20"/>
          </p:cNvPr>
          <p:cNvSpPr txBox="1"/>
          <p:nvPr/>
        </p:nvSpPr>
        <p:spPr>
          <a:xfrm>
            <a:off x="332656" y="8224578"/>
            <a:ext cx="144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</a:rPr>
              <a:t>pedro.j.bazo.c@gmail.com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144339" y="8476508"/>
            <a:ext cx="833223" cy="223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bg1"/>
                </a:solidFill>
              </a:rPr>
              <a:t>Hobbies</a:t>
            </a:r>
          </a:p>
        </p:txBody>
      </p:sp>
      <p:pic>
        <p:nvPicPr>
          <p:cNvPr id="8" name="Picture 2" descr="d:\Documents and Settings\bazop\Escritorio\CV\Iconos\iconmonstr-book-17-240.png"/>
          <p:cNvPicPr preferRelativeResize="0">
            <a:picLocks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 b="11922"/>
          <a:stretch/>
        </p:blipFill>
        <p:spPr bwMode="auto">
          <a:xfrm>
            <a:off x="83346" y="869401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Documents and Settings\bazop\Escritorio\CV\Iconos\video-icon-29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63" y="869401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96 CuadroTexto"/>
          <p:cNvSpPr txBox="1"/>
          <p:nvPr/>
        </p:nvSpPr>
        <p:spPr>
          <a:xfrm>
            <a:off x="4446114" y="659715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  <a:scene3d>
            <a:camera prst="orthographicFront"/>
            <a:lightRig rig="threePt" dir="t"/>
          </a:scene3d>
          <a:sp3d>
            <a:bevelT w="50800" h="50800" prst="riblet"/>
          </a:sp3d>
        </p:spPr>
        <p:txBody>
          <a:bodyPr wrap="square" rtlCol="0">
            <a:spAutoFit/>
          </a:bodyPr>
          <a:lstStyle/>
          <a:p>
            <a:pPr algn="r"/>
            <a:r>
              <a:rPr lang="es-VE" sz="900" b="1" dirty="0">
                <a:solidFill>
                  <a:schemeClr val="bg1"/>
                </a:solidFill>
                <a:latin typeface="Arial Black" panose="020B0A04020102020204" pitchFamily="34" charset="0"/>
              </a:rPr>
              <a:t>EXPERIENCIA LABORAL</a:t>
            </a:r>
          </a:p>
        </p:txBody>
      </p:sp>
      <p:sp>
        <p:nvSpPr>
          <p:cNvPr id="98" name="97 CuadroTexto"/>
          <p:cNvSpPr txBox="1"/>
          <p:nvPr/>
        </p:nvSpPr>
        <p:spPr>
          <a:xfrm>
            <a:off x="4445249" y="5037844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  <a:scene3d>
            <a:camera prst="orthographicFront"/>
            <a:lightRig rig="threePt" dir="t"/>
          </a:scene3d>
          <a:sp3d>
            <a:bevelT w="50800" h="50800" prst="riblet"/>
          </a:sp3d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9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VE" dirty="0"/>
              <a:t>FORMACIÓN ACADEMICA</a:t>
            </a:r>
          </a:p>
        </p:txBody>
      </p:sp>
      <p:sp>
        <p:nvSpPr>
          <p:cNvPr id="99" name="98 CuadroTexto"/>
          <p:cNvSpPr txBox="1"/>
          <p:nvPr/>
        </p:nvSpPr>
        <p:spPr>
          <a:xfrm>
            <a:off x="4445249" y="6660232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  <a:scene3d>
            <a:camera prst="orthographicFront"/>
            <a:lightRig rig="threePt" dir="t"/>
          </a:scene3d>
          <a:sp3d>
            <a:bevelT w="50800" h="50800" prst="riblet"/>
          </a:sp3d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9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VE" dirty="0"/>
              <a:t>CURSOS</a:t>
            </a:r>
          </a:p>
        </p:txBody>
      </p:sp>
      <p:pic>
        <p:nvPicPr>
          <p:cNvPr id="101" name="100 Imagen">
            <a:hlinkClick r:id="rId23"/>
          </p:cNvPr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564" y="2616100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sp>
        <p:nvSpPr>
          <p:cNvPr id="102" name="101 CuadroTexto"/>
          <p:cNvSpPr txBox="1"/>
          <p:nvPr/>
        </p:nvSpPr>
        <p:spPr>
          <a:xfrm>
            <a:off x="2444297" y="2473785"/>
            <a:ext cx="44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900" b="1" dirty="0">
                <a:solidFill>
                  <a:schemeClr val="tx2"/>
                </a:solidFill>
                <a:hlinkClick r:id="rId23"/>
              </a:rPr>
              <a:t>PETRÓLEOS DE VENEZUELA S.A</a:t>
            </a:r>
            <a:r>
              <a:rPr lang="es-ES" sz="900" b="1" dirty="0">
                <a:solidFill>
                  <a:schemeClr val="tx2"/>
                </a:solidFill>
              </a:rPr>
              <a:t>. Analista Mayor de Presupuesto. Caracas – San Tomé. Abr 2006 – Jul 2021.</a:t>
            </a:r>
            <a:r>
              <a:rPr lang="es-ES" sz="900" dirty="0"/>
              <a:t> Análisis y automatización de reportes empleando principalmente las siguientes tecnologías: VBA, VB6, Delphi, Access, SQL Server, MySQL. Cargar en SAP las cifras de los resultados obtenidos.</a:t>
            </a:r>
          </a:p>
        </p:txBody>
      </p:sp>
      <p:pic>
        <p:nvPicPr>
          <p:cNvPr id="112" name="111 Imagen" descr="ugma">
            <a:hlinkClick r:id="rId25"/>
          </p:cNvPr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32" y="3130357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8" name="167 Imagen">
            <a:hlinkClick r:id="rId27"/>
          </p:cNvPr>
          <p:cNvPicPr/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32" y="4498124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9" name="168 Imagen"/>
          <p:cNvPicPr/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5335978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70" name="169 Imagen"/>
          <p:cNvPicPr/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5572723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32" name="Picture 2" descr="d:\Documents and Settings\bazop\Escritorio\CV\Iconos\Empresas\images.jpg"/>
          <p:cNvPicPr preferRelativeResize="0">
            <a:picLocks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5809468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d:\Documents and Settings\bazop\Escritorio\CV\Iconos\Empresas\Escudo.jpg"/>
          <p:cNvPicPr preferRelativeResize="0">
            <a:picLocks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6045238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d:\Documents and Settings\bazop\Escritorio\CV\Iconos\Empresas\escudo-guardia-nacional-250x300.jpg"/>
          <p:cNvPicPr preferRelativeResize="0">
            <a:picLocks noChangeArrowheads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2" b="7771"/>
          <a:stretch/>
        </p:blipFill>
        <p:spPr bwMode="auto">
          <a:xfrm>
            <a:off x="1988840" y="6281008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" name="177 CuadroTexto"/>
          <p:cNvSpPr txBox="1"/>
          <p:nvPr/>
        </p:nvSpPr>
        <p:spPr>
          <a:xfrm>
            <a:off x="2420952" y="3056442"/>
            <a:ext cx="4428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sz="900" b="1" dirty="0">
                <a:solidFill>
                  <a:schemeClr val="tx2"/>
                </a:solidFill>
                <a:hlinkClick r:id="rId25"/>
              </a:rPr>
              <a:t>UNIVERSIDAD GRAN MARISCAL DE AYACUCHO</a:t>
            </a:r>
            <a:r>
              <a:rPr lang="es-ES" sz="900" b="1" dirty="0">
                <a:solidFill>
                  <a:schemeClr val="tx2"/>
                </a:solidFill>
              </a:rPr>
              <a:t>. Profesor de Programación. El Tigre. Mar 2008 – Feb 2015. </a:t>
            </a:r>
            <a:r>
              <a:rPr lang="es-ES" sz="900" dirty="0"/>
              <a:t>Impartir clases de programación en Visual Basic 6, Visual Basic para Aplicaciones y su conexión con bases de datos.</a:t>
            </a:r>
          </a:p>
        </p:txBody>
      </p:sp>
      <p:sp>
        <p:nvSpPr>
          <p:cNvPr id="182" name="181 CuadroTexto"/>
          <p:cNvSpPr txBox="1"/>
          <p:nvPr/>
        </p:nvSpPr>
        <p:spPr>
          <a:xfrm>
            <a:off x="2420952" y="3576662"/>
            <a:ext cx="442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sz="900" b="1" dirty="0">
                <a:solidFill>
                  <a:schemeClr val="tx2"/>
                </a:solidFill>
                <a:hlinkClick r:id="rId33"/>
              </a:rPr>
              <a:t>ENTE NAZIONALE IDROCARBURI</a:t>
            </a:r>
            <a:r>
              <a:rPr lang="es-ES" sz="900" b="1" dirty="0">
                <a:solidFill>
                  <a:schemeClr val="tx2"/>
                </a:solidFill>
              </a:rPr>
              <a:t>. Ingeniero de Procesos. Campo </a:t>
            </a:r>
            <a:r>
              <a:rPr lang="es-ES" sz="900" b="1" dirty="0" err="1">
                <a:solidFill>
                  <a:schemeClr val="tx2"/>
                </a:solidFill>
              </a:rPr>
              <a:t>Dacion</a:t>
            </a:r>
            <a:r>
              <a:rPr lang="es-ES" sz="900" b="1" dirty="0">
                <a:solidFill>
                  <a:schemeClr val="tx2"/>
                </a:solidFill>
              </a:rPr>
              <a:t>. </a:t>
            </a:r>
            <a:r>
              <a:rPr lang="es-ES" sz="900" b="1" dirty="0" err="1">
                <a:solidFill>
                  <a:schemeClr val="tx2"/>
                </a:solidFill>
              </a:rPr>
              <a:t>Ago</a:t>
            </a:r>
            <a:r>
              <a:rPr lang="es-ES" sz="900" b="1" dirty="0">
                <a:solidFill>
                  <a:schemeClr val="tx2"/>
                </a:solidFill>
              </a:rPr>
              <a:t> 2004 – Abr 2006.</a:t>
            </a:r>
            <a:r>
              <a:rPr lang="es-ES" sz="900" dirty="0"/>
              <a:t> Diseño y simulación de líneas de flujo (</a:t>
            </a:r>
            <a:r>
              <a:rPr lang="es-ES" sz="900" dirty="0" err="1"/>
              <a:t>Hysys</a:t>
            </a:r>
            <a:r>
              <a:rPr lang="es-ES" sz="900" dirty="0"/>
              <a:t> - </a:t>
            </a:r>
            <a:r>
              <a:rPr lang="es-ES" sz="900" dirty="0" err="1"/>
              <a:t>Pipephase</a:t>
            </a:r>
            <a:r>
              <a:rPr lang="es-ES" sz="900" dirty="0"/>
              <a:t>). Elaboración de Memorias Descriptivas para construcción de líneas y Evaluaciones Económicas para los Proyectos de líneas de flujo. Seguimiento a los proyectos de Ingeniería. Elaboración de Manuales de Operación de estaciones petroleras. Elaboración de PFD. Sugerencias de mejoras al proceso de tratamiento de crudo.</a:t>
            </a:r>
          </a:p>
        </p:txBody>
      </p:sp>
      <p:sp>
        <p:nvSpPr>
          <p:cNvPr id="186" name="185 CuadroTexto"/>
          <p:cNvSpPr txBox="1"/>
          <p:nvPr/>
        </p:nvSpPr>
        <p:spPr>
          <a:xfrm>
            <a:off x="2420952" y="4424209"/>
            <a:ext cx="4428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sz="900" b="1" dirty="0">
                <a:solidFill>
                  <a:schemeClr val="tx2"/>
                </a:solidFill>
                <a:hlinkClick r:id="rId27"/>
              </a:rPr>
              <a:t>UNIVERSIDAD CENTRAL DE VENEZUELA</a:t>
            </a:r>
            <a:r>
              <a:rPr lang="es-ES" sz="900" b="1" dirty="0">
                <a:solidFill>
                  <a:schemeClr val="tx2"/>
                </a:solidFill>
              </a:rPr>
              <a:t>. Preparador de Programación. Caracas. Mar 1996 – Dic 2002.</a:t>
            </a:r>
            <a:r>
              <a:rPr lang="es-ES" sz="900" dirty="0"/>
              <a:t> Asistir a los estudiantes en los laboratorios de PC, en Programación (C/C++, Pascal y Delphi), AutoCAD, Access, Excel y Word.</a:t>
            </a:r>
            <a:endParaRPr lang="es-VE" sz="900" dirty="0"/>
          </a:p>
        </p:txBody>
      </p:sp>
      <p:sp>
        <p:nvSpPr>
          <p:cNvPr id="187" name="186 CuadroTexto"/>
          <p:cNvSpPr txBox="1"/>
          <p:nvPr/>
        </p:nvSpPr>
        <p:spPr>
          <a:xfrm>
            <a:off x="2134800" y="5272784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2002. ESCUELA DE INGENIERÍA QUÍMICA.</a:t>
            </a:r>
            <a:r>
              <a:rPr lang="es-ES" dirty="0"/>
              <a:t> Universidad Central de Venezuela. Ciudad Universitaria. Caracas. Logro: Título de Ingeniero Químico.</a:t>
            </a:r>
          </a:p>
        </p:txBody>
      </p:sp>
      <p:sp>
        <p:nvSpPr>
          <p:cNvPr id="188" name="187 CuadroTexto"/>
          <p:cNvSpPr txBox="1"/>
          <p:nvPr/>
        </p:nvSpPr>
        <p:spPr>
          <a:xfrm>
            <a:off x="2134800" y="5516571"/>
            <a:ext cx="4733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1992. ESCUELA DE AVIACIÓN MILITAR.</a:t>
            </a:r>
            <a:r>
              <a:rPr lang="es-ES" dirty="0"/>
              <a:t> Maracay. Estado Aragua. Logro: Servicio Militar Obligatorio.</a:t>
            </a:r>
          </a:p>
        </p:txBody>
      </p:sp>
      <p:sp>
        <p:nvSpPr>
          <p:cNvPr id="189" name="188 CuadroTexto"/>
          <p:cNvSpPr txBox="1"/>
          <p:nvPr/>
        </p:nvSpPr>
        <p:spPr>
          <a:xfrm>
            <a:off x="2134800" y="5737085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1991. ESCUELA BÁSICA DE LAS FUERZAS ARMADAS NACIONALES.</a:t>
            </a:r>
            <a:r>
              <a:rPr lang="es-ES" dirty="0"/>
              <a:t> Maracay. Estado Aragua. Logro: Culminación del ciclo básico como cadete de las FF.AA.NN.</a:t>
            </a:r>
          </a:p>
        </p:txBody>
      </p:sp>
      <p:sp>
        <p:nvSpPr>
          <p:cNvPr id="190" name="189 CuadroTexto"/>
          <p:cNvSpPr txBox="1"/>
          <p:nvPr/>
        </p:nvSpPr>
        <p:spPr>
          <a:xfrm>
            <a:off x="2134800" y="5980872"/>
            <a:ext cx="4733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1990. COLEGIO SAN VICENTE DE PAÚL.</a:t>
            </a:r>
            <a:r>
              <a:rPr lang="es-ES" dirty="0"/>
              <a:t> Maiquetía. Estado Vargas. Logro: Titulo de Bachiller en Ciencias.</a:t>
            </a:r>
          </a:p>
        </p:txBody>
      </p:sp>
      <p:sp>
        <p:nvSpPr>
          <p:cNvPr id="191" name="190 CuadroTexto"/>
          <p:cNvSpPr txBox="1"/>
          <p:nvPr/>
        </p:nvSpPr>
        <p:spPr>
          <a:xfrm>
            <a:off x="2134800" y="6208439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1987. LICEO MILITAR G.N. CAP.(F) PEDRO MARÍA OCHOA MORALES.</a:t>
            </a:r>
            <a:r>
              <a:rPr lang="es-ES" dirty="0"/>
              <a:t> Ramo Verde. Estado Miranda. Logro: Aprobación del 1ro y 2do año del Ciclo Básico.</a:t>
            </a:r>
            <a:endParaRPr lang="es-VE" dirty="0"/>
          </a:p>
        </p:txBody>
      </p:sp>
      <p:sp>
        <p:nvSpPr>
          <p:cNvPr id="192" name="191 CuadroTexto"/>
          <p:cNvSpPr txBox="1"/>
          <p:nvPr/>
        </p:nvSpPr>
        <p:spPr>
          <a:xfrm>
            <a:off x="2038696" y="6942402"/>
            <a:ext cx="473309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Curso práctico de Docker y Microservicios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Node: De cero a experto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Aprende a generar reportes con Laravel-Excel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Codersfree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Stack: Master NodeJS y Angular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Aprende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3 desde cero +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inertia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Codersfree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OCT-2021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CRUD con Laravel, Sweetalert2,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Toastr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Vuejs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y Axios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OCT-2021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Crea tus aplicaciones con Laravel y MongoDB.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Pasarela de pagos con Laravel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Cashier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de una API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RESTful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 Laravel.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Instalar Laravel 8 en AWS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web HTML, CSS, JavaScript, jQuery, Python y Django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Plataforma de cursos con Laravel.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AGO-2020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SQL esencial.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Diseño de base de datos relacionales.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Desarrollador Back-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Desarrollador Front-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de Apps Móviles.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Google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Curador de datos.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Introducción al Desarrollo Web.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Google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61" name="160 CuadroTexto"/>
          <p:cNvSpPr txBox="1"/>
          <p:nvPr/>
        </p:nvSpPr>
        <p:spPr>
          <a:xfrm>
            <a:off x="100800" y="4142257"/>
            <a:ext cx="1707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tx2"/>
                </a:solidFill>
              </a:rPr>
              <a:t>Mi portafolio online</a:t>
            </a:r>
          </a:p>
        </p:txBody>
      </p:sp>
      <p:sp>
        <p:nvSpPr>
          <p:cNvPr id="164" name="101 CuadroTexto">
            <a:extLst>
              <a:ext uri="{FF2B5EF4-FFF2-40B4-BE49-F238E27FC236}">
                <a16:creationId xmlns:a16="http://schemas.microsoft.com/office/drawing/2014/main" id="{4650A7F1-5CE0-46AC-B570-B786401046D2}"/>
              </a:ext>
            </a:extLst>
          </p:cNvPr>
          <p:cNvSpPr txBox="1"/>
          <p:nvPr/>
        </p:nvSpPr>
        <p:spPr>
          <a:xfrm>
            <a:off x="2996952" y="1111841"/>
            <a:ext cx="3852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900" b="1" dirty="0">
                <a:solidFill>
                  <a:schemeClr val="tx2"/>
                </a:solidFill>
                <a:hlinkClick r:id="rId34"/>
              </a:rPr>
              <a:t>COMMUTATIO</a:t>
            </a:r>
            <a:r>
              <a:rPr lang="es-ES" sz="900" b="1" dirty="0">
                <a:solidFill>
                  <a:schemeClr val="tx2"/>
                </a:solidFill>
              </a:rPr>
              <a:t>. Desarrollador de Aplicaciones Web. Mar 2023 – Actual.</a:t>
            </a:r>
            <a:r>
              <a:rPr lang="es-ES" sz="900" dirty="0"/>
              <a:t> Desarrollo y mantenimiento de aplicaciones web, principalmente con el uso de las siguientes tecnologías: Laravel, Vue.js, MySQL, </a:t>
            </a:r>
            <a:r>
              <a:rPr lang="es-ES" sz="900" dirty="0" err="1"/>
              <a:t>Oodrive</a:t>
            </a:r>
            <a:r>
              <a:rPr lang="es-ES" sz="900" dirty="0"/>
              <a:t> </a:t>
            </a:r>
            <a:r>
              <a:rPr lang="es-ES" sz="900" dirty="0" err="1"/>
              <a:t>Sign</a:t>
            </a:r>
            <a:r>
              <a:rPr lang="es-ES" sz="900" dirty="0"/>
              <a:t> y AWS.</a:t>
            </a:r>
          </a:p>
        </p:txBody>
      </p:sp>
      <p:sp>
        <p:nvSpPr>
          <p:cNvPr id="100" name="99 CuadroTexto"/>
          <p:cNvSpPr txBox="1"/>
          <p:nvPr/>
        </p:nvSpPr>
        <p:spPr>
          <a:xfrm>
            <a:off x="5539170" y="8748955"/>
            <a:ext cx="133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600" b="1" dirty="0">
                <a:solidFill>
                  <a:schemeClr val="bg1">
                    <a:lumMod val="50000"/>
                  </a:schemeClr>
                </a:solidFill>
              </a:rPr>
              <a:t>Estado Civil:</a:t>
            </a:r>
            <a:r>
              <a:rPr lang="es-VE" sz="600" dirty="0">
                <a:solidFill>
                  <a:schemeClr val="bg1">
                    <a:lumMod val="50000"/>
                  </a:schemeClr>
                </a:solidFill>
              </a:rPr>
              <a:t> Casado.  </a:t>
            </a:r>
          </a:p>
          <a:p>
            <a:pPr algn="r"/>
            <a:r>
              <a:rPr lang="es-VE" sz="600" b="1" dirty="0">
                <a:solidFill>
                  <a:schemeClr val="bg1">
                    <a:lumMod val="50000"/>
                  </a:schemeClr>
                </a:solidFill>
              </a:rPr>
              <a:t>Fecha de Nacimiento:</a:t>
            </a:r>
            <a:r>
              <a:rPr lang="es-VE" sz="600" dirty="0">
                <a:solidFill>
                  <a:schemeClr val="bg1">
                    <a:lumMod val="50000"/>
                  </a:schemeClr>
                </a:solidFill>
              </a:rPr>
              <a:t> 12-01-1972. </a:t>
            </a:r>
          </a:p>
          <a:p>
            <a:pPr algn="r"/>
            <a:r>
              <a:rPr lang="es-VE" sz="600" b="1" dirty="0">
                <a:solidFill>
                  <a:schemeClr val="bg1">
                    <a:lumMod val="50000"/>
                  </a:schemeClr>
                </a:solidFill>
              </a:rPr>
              <a:t>Nacionalidad:</a:t>
            </a:r>
            <a:r>
              <a:rPr lang="es-VE" sz="600" dirty="0">
                <a:solidFill>
                  <a:schemeClr val="bg1">
                    <a:lumMod val="50000"/>
                  </a:schemeClr>
                </a:solidFill>
              </a:rPr>
              <a:t> Venezolana.</a:t>
            </a:r>
          </a:p>
        </p:txBody>
      </p:sp>
      <p:pic>
        <p:nvPicPr>
          <p:cNvPr id="42" name="Imagen 41" descr="Icono&#10;&#10;Descripción generada automáticamente">
            <a:extLst>
              <a:ext uri="{FF2B5EF4-FFF2-40B4-BE49-F238E27FC236}">
                <a16:creationId xmlns:a16="http://schemas.microsoft.com/office/drawing/2014/main" id="{8550F731-1777-426D-A471-4F6790A127C0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536955"/>
            <a:ext cx="72000" cy="72000"/>
          </a:xfrm>
          <a:prstGeom prst="rect">
            <a:avLst/>
          </a:prstGeom>
        </p:spPr>
      </p:pic>
      <p:pic>
        <p:nvPicPr>
          <p:cNvPr id="165" name="Imagen 164" descr="Icono&#10;&#10;Descripción generada automáticamente">
            <a:extLst>
              <a:ext uri="{FF2B5EF4-FFF2-40B4-BE49-F238E27FC236}">
                <a16:creationId xmlns:a16="http://schemas.microsoft.com/office/drawing/2014/main" id="{ECB6430B-966B-4C77-8ECA-E347D11794DB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644097"/>
            <a:ext cx="72000" cy="72000"/>
          </a:xfrm>
          <a:prstGeom prst="rect">
            <a:avLst/>
          </a:prstGeom>
        </p:spPr>
      </p:pic>
      <p:pic>
        <p:nvPicPr>
          <p:cNvPr id="167" name="Imagen 166" descr="Icono&#10;&#10;Descripción generada automáticamente">
            <a:extLst>
              <a:ext uri="{FF2B5EF4-FFF2-40B4-BE49-F238E27FC236}">
                <a16:creationId xmlns:a16="http://schemas.microsoft.com/office/drawing/2014/main" id="{324CCBEA-119C-4B3E-9876-5F287E4EE953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751239"/>
            <a:ext cx="72000" cy="72000"/>
          </a:xfrm>
          <a:prstGeom prst="rect">
            <a:avLst/>
          </a:prstGeom>
        </p:spPr>
      </p:pic>
      <p:pic>
        <p:nvPicPr>
          <p:cNvPr id="171" name="Imagen 170" descr="Icono&#10;&#10;Descripción generada automáticamente">
            <a:extLst>
              <a:ext uri="{FF2B5EF4-FFF2-40B4-BE49-F238E27FC236}">
                <a16:creationId xmlns:a16="http://schemas.microsoft.com/office/drawing/2014/main" id="{4EE2AA5F-9CC0-4472-B71A-A3F5C547F0C6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858381"/>
            <a:ext cx="72000" cy="72000"/>
          </a:xfrm>
          <a:prstGeom prst="rect">
            <a:avLst/>
          </a:prstGeom>
        </p:spPr>
      </p:pic>
      <p:pic>
        <p:nvPicPr>
          <p:cNvPr id="172" name="Imagen 171" descr="Icono&#10;&#10;Descripción generada automáticamente">
            <a:extLst>
              <a:ext uri="{FF2B5EF4-FFF2-40B4-BE49-F238E27FC236}">
                <a16:creationId xmlns:a16="http://schemas.microsoft.com/office/drawing/2014/main" id="{58220310-F817-4A92-B0CF-5C81C804A63D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965523"/>
            <a:ext cx="72000" cy="72000"/>
          </a:xfrm>
          <a:prstGeom prst="rect">
            <a:avLst/>
          </a:prstGeom>
        </p:spPr>
      </p:pic>
      <p:pic>
        <p:nvPicPr>
          <p:cNvPr id="173" name="Imagen 172" descr="Icono&#10;&#10;Descripción generada automáticamente">
            <a:extLst>
              <a:ext uri="{FF2B5EF4-FFF2-40B4-BE49-F238E27FC236}">
                <a16:creationId xmlns:a16="http://schemas.microsoft.com/office/drawing/2014/main" id="{D820E3FC-70F6-482C-A7E8-93FAAEBAEDE4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072665"/>
            <a:ext cx="72000" cy="72000"/>
          </a:xfrm>
          <a:prstGeom prst="rect">
            <a:avLst/>
          </a:prstGeom>
        </p:spPr>
      </p:pic>
      <p:pic>
        <p:nvPicPr>
          <p:cNvPr id="193" name="Imagen 192" descr="Icono&#10;&#10;Descripción generada automáticamente">
            <a:extLst>
              <a:ext uri="{FF2B5EF4-FFF2-40B4-BE49-F238E27FC236}">
                <a16:creationId xmlns:a16="http://schemas.microsoft.com/office/drawing/2014/main" id="{D6BE6677-D9E2-4B0F-A902-9C340B5557DC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179807"/>
            <a:ext cx="72000" cy="72000"/>
          </a:xfrm>
          <a:prstGeom prst="rect">
            <a:avLst/>
          </a:prstGeom>
        </p:spPr>
      </p:pic>
      <p:pic>
        <p:nvPicPr>
          <p:cNvPr id="44" name="Imagen 43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8F1DD687-29A3-4596-949B-C53DD33E32ED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286949"/>
            <a:ext cx="72000" cy="72000"/>
          </a:xfrm>
          <a:prstGeom prst="rect">
            <a:avLst/>
          </a:prstGeom>
        </p:spPr>
      </p:pic>
      <p:pic>
        <p:nvPicPr>
          <p:cNvPr id="194" name="Imagen 193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60CCD860-2496-40A5-8842-09C0F84C95D3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394091"/>
            <a:ext cx="72000" cy="72000"/>
          </a:xfrm>
          <a:prstGeom prst="rect">
            <a:avLst/>
          </a:prstGeom>
        </p:spPr>
      </p:pic>
      <p:pic>
        <p:nvPicPr>
          <p:cNvPr id="46" name="Imagen 45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8DDE7BBE-FF80-45C0-807D-34198D7BD72F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501233"/>
            <a:ext cx="72000" cy="72000"/>
          </a:xfrm>
          <a:prstGeom prst="rect">
            <a:avLst/>
          </a:prstGeom>
        </p:spPr>
      </p:pic>
      <p:pic>
        <p:nvPicPr>
          <p:cNvPr id="195" name="Imagen 194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497D444A-AA15-4073-A0BC-496D08896606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608375"/>
            <a:ext cx="72000" cy="72000"/>
          </a:xfrm>
          <a:prstGeom prst="rect">
            <a:avLst/>
          </a:prstGeom>
        </p:spPr>
      </p:pic>
      <p:pic>
        <p:nvPicPr>
          <p:cNvPr id="196" name="Imagen 195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147BE39B-31FD-4C03-AAF8-0CD8E1535947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822659"/>
            <a:ext cx="72000" cy="72000"/>
          </a:xfrm>
          <a:prstGeom prst="rect">
            <a:avLst/>
          </a:prstGeom>
        </p:spPr>
      </p:pic>
      <p:pic>
        <p:nvPicPr>
          <p:cNvPr id="48" name="Imagen 47" descr="Icono&#10;&#10;Descripción generada automáticamente">
            <a:extLst>
              <a:ext uri="{FF2B5EF4-FFF2-40B4-BE49-F238E27FC236}">
                <a16:creationId xmlns:a16="http://schemas.microsoft.com/office/drawing/2014/main" id="{9C0F1F5B-AEA1-4C88-8D08-5FC5B6ABCB00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715517"/>
            <a:ext cx="70650" cy="72000"/>
          </a:xfrm>
          <a:prstGeom prst="rect">
            <a:avLst/>
          </a:prstGeom>
        </p:spPr>
      </p:pic>
      <p:pic>
        <p:nvPicPr>
          <p:cNvPr id="197" name="Imagen 196" descr="Icono&#10;&#10;Descripción generada automáticamente">
            <a:extLst>
              <a:ext uri="{FF2B5EF4-FFF2-40B4-BE49-F238E27FC236}">
                <a16:creationId xmlns:a16="http://schemas.microsoft.com/office/drawing/2014/main" id="{75C821D4-DB33-41CC-9F9D-992CFF8AC586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929797"/>
            <a:ext cx="70650" cy="72000"/>
          </a:xfrm>
          <a:prstGeom prst="rect">
            <a:avLst/>
          </a:prstGeom>
        </p:spPr>
      </p:pic>
      <p:pic>
        <p:nvPicPr>
          <p:cNvPr id="51" name="Imagen 50">
            <a:hlinkClick r:id="rId2"/>
            <a:extLst>
              <a:ext uri="{FF2B5EF4-FFF2-40B4-BE49-F238E27FC236}">
                <a16:creationId xmlns:a16="http://schemas.microsoft.com/office/drawing/2014/main" id="{BB900491-62AC-4387-8B8E-B5247BBEDFD9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88924" y="4207979"/>
            <a:ext cx="288000" cy="288000"/>
          </a:xfrm>
          <a:prstGeom prst="flowChartConnector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98" name="160 CuadroTexto">
            <a:extLst>
              <a:ext uri="{FF2B5EF4-FFF2-40B4-BE49-F238E27FC236}">
                <a16:creationId xmlns:a16="http://schemas.microsoft.com/office/drawing/2014/main" id="{4E1F7F9F-437C-4CF5-B08C-F67996D08130}"/>
              </a:ext>
            </a:extLst>
          </p:cNvPr>
          <p:cNvSpPr txBox="1"/>
          <p:nvPr/>
        </p:nvSpPr>
        <p:spPr>
          <a:xfrm>
            <a:off x="114338" y="4518194"/>
            <a:ext cx="171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900" b="1" dirty="0">
                <a:solidFill>
                  <a:schemeClr val="tx2"/>
                </a:solidFill>
              </a:rPr>
              <a:t>Principales tecnologías con las que he trabajado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DE89B472-A203-458B-920E-EE99A92CCB96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34F03F1C-5E18-4831-87FE-2D9ADFF5B665}"/>
              </a:ext>
            </a:extLst>
          </p:cNvPr>
          <p:cNvPicPr preferRelativeResize="0">
            <a:picLocks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EFF5AAB2-3DAF-4BEC-87E8-270F1FA6ADEC}"/>
              </a:ext>
            </a:extLst>
          </p:cNvPr>
          <p:cNvPicPr preferRelativeResize="0">
            <a:picLocks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92BCEBFC-3226-449C-B0C8-067E07B844EE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278506F8-EB3E-4BC0-887F-B5C6A7581FF5}"/>
              </a:ext>
            </a:extLst>
          </p:cNvPr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9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E5464227-EAAA-4268-8F63-6916B9869299}"/>
              </a:ext>
            </a:extLst>
          </p:cNvPr>
          <p:cNvPicPr preferRelativeResize="0">
            <a:picLocks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9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ED3BB1AA-6CB1-4866-9A42-37E340FA2AEA}"/>
              </a:ext>
            </a:extLst>
          </p:cNvPr>
          <p:cNvPicPr preferRelativeResize="0">
            <a:picLocks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2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7" name="Imagen 66" descr="Icono&#10;&#10;Descripción generada automáticamente">
            <a:extLst>
              <a:ext uri="{FF2B5EF4-FFF2-40B4-BE49-F238E27FC236}">
                <a16:creationId xmlns:a16="http://schemas.microsoft.com/office/drawing/2014/main" id="{B4A2938B-512A-4471-A9A5-9644408158A4}"/>
              </a:ext>
            </a:extLst>
          </p:cNvPr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9" name="Imagen 68" descr="Icono&#10;&#10;Descripción generada automáticamente">
            <a:extLst>
              <a:ext uri="{FF2B5EF4-FFF2-40B4-BE49-F238E27FC236}">
                <a16:creationId xmlns:a16="http://schemas.microsoft.com/office/drawing/2014/main" id="{CCC95ACE-9207-48AA-8237-D5B583D3726B}"/>
              </a:ext>
            </a:extLst>
          </p:cNvPr>
          <p:cNvPicPr preferRelativeResize="0">
            <a:picLocks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82323267-4BBC-448E-9647-EB3AA51906E0}"/>
              </a:ext>
            </a:extLst>
          </p:cNvPr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34D8789E-421A-4A35-B0FB-7105C2FB66ED}"/>
              </a:ext>
            </a:extLst>
          </p:cNvPr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7" name="Imagen 76" descr="Dibujo en fondo negro&#10;&#10;Descripción generada automáticamente con confianza media">
            <a:extLst>
              <a:ext uri="{FF2B5EF4-FFF2-40B4-BE49-F238E27FC236}">
                <a16:creationId xmlns:a16="http://schemas.microsoft.com/office/drawing/2014/main" id="{B4ECC211-AE9E-462E-821F-2022929E81A7}"/>
              </a:ext>
            </a:extLst>
          </p:cNvPr>
          <p:cNvPicPr preferRelativeResize="0">
            <a:picLocks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264685FE-5947-4C62-88BA-E048FF447A8B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71255" y="709693"/>
            <a:ext cx="288000" cy="288000"/>
          </a:xfrm>
          <a:prstGeom prst="rect">
            <a:avLst/>
          </a:prstGeom>
        </p:spPr>
      </p:pic>
      <p:sp>
        <p:nvSpPr>
          <p:cNvPr id="119" name="CuadroTexto 118">
            <a:extLst>
              <a:ext uri="{FF2B5EF4-FFF2-40B4-BE49-F238E27FC236}">
                <a16:creationId xmlns:a16="http://schemas.microsoft.com/office/drawing/2014/main" id="{5600B88E-5DDA-4945-B9A4-FCE5225B9DD7}"/>
              </a:ext>
            </a:extLst>
          </p:cNvPr>
          <p:cNvSpPr txBox="1"/>
          <p:nvPr/>
        </p:nvSpPr>
        <p:spPr>
          <a:xfrm>
            <a:off x="391277" y="741792"/>
            <a:ext cx="1045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800" b="1">
                <a:solidFill>
                  <a:schemeClr val="bg1"/>
                </a:solidFill>
              </a:defRPr>
            </a:lvl1pPr>
          </a:lstStyle>
          <a:p>
            <a:r>
              <a:rPr lang="es-VE" sz="1000" dirty="0">
                <a:hlinkClick r:id="rId5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petrix12</a:t>
            </a:r>
            <a:endParaRPr lang="es-VE" sz="1000" dirty="0"/>
          </a:p>
        </p:txBody>
      </p:sp>
      <p:pic>
        <p:nvPicPr>
          <p:cNvPr id="31" name="Imagen 30" descr="Icono&#10;&#10;Descripción generada automáticamente">
            <a:extLst>
              <a:ext uri="{FF2B5EF4-FFF2-40B4-BE49-F238E27FC236}">
                <a16:creationId xmlns:a16="http://schemas.microsoft.com/office/drawing/2014/main" id="{06711267-C5AD-5DE9-DDD2-961B8D6CC190}"/>
              </a:ext>
            </a:extLst>
          </p:cNvPr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9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8" name="Imagen 37" descr="Icono&#10;&#10;Descripción generada automáticamente">
            <a:extLst>
              <a:ext uri="{FF2B5EF4-FFF2-40B4-BE49-F238E27FC236}">
                <a16:creationId xmlns:a16="http://schemas.microsoft.com/office/drawing/2014/main" id="{ECD1D886-73C0-79E3-0006-6729595A3BB3}"/>
              </a:ext>
            </a:extLst>
          </p:cNvPr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2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1" name="Imagen 40" descr="Logotipo&#10;&#10;Descripción generada automáticamente">
            <a:extLst>
              <a:ext uri="{FF2B5EF4-FFF2-40B4-BE49-F238E27FC236}">
                <a16:creationId xmlns:a16="http://schemas.microsoft.com/office/drawing/2014/main" id="{DEEE07E8-0D46-8741-60F9-38046BDFC7D3}"/>
              </a:ext>
            </a:extLst>
          </p:cNvPr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2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5" name="Imagen 44" descr="Icono&#10;&#10;Descripción generada automáticamente con confianza media">
            <a:extLst>
              <a:ext uri="{FF2B5EF4-FFF2-40B4-BE49-F238E27FC236}">
                <a16:creationId xmlns:a16="http://schemas.microsoft.com/office/drawing/2014/main" id="{39990FAE-23F8-B20B-C48E-AA05A50F974D}"/>
              </a:ext>
            </a:extLst>
          </p:cNvPr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47" name="91 CuadroTexto">
            <a:extLst>
              <a:ext uri="{FF2B5EF4-FFF2-40B4-BE49-F238E27FC236}">
                <a16:creationId xmlns:a16="http://schemas.microsoft.com/office/drawing/2014/main" id="{523EA22F-3C2A-8D32-4522-B502BDF64001}"/>
              </a:ext>
            </a:extLst>
          </p:cNvPr>
          <p:cNvSpPr txBox="1"/>
          <p:nvPr/>
        </p:nvSpPr>
        <p:spPr>
          <a:xfrm>
            <a:off x="1151780" y="8478608"/>
            <a:ext cx="623772" cy="223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bg1"/>
                </a:solidFill>
              </a:rPr>
              <a:t>Escritos</a:t>
            </a:r>
          </a:p>
        </p:txBody>
      </p:sp>
      <p:pic>
        <p:nvPicPr>
          <p:cNvPr id="52" name="Imagen 51">
            <a:hlinkClick r:id="rId58"/>
            <a:extLst>
              <a:ext uri="{FF2B5EF4-FFF2-40B4-BE49-F238E27FC236}">
                <a16:creationId xmlns:a16="http://schemas.microsoft.com/office/drawing/2014/main" id="{DCCEF992-E907-2C05-798D-D75F9E673243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1151780" y="8694012"/>
            <a:ext cx="230066" cy="360000"/>
          </a:xfrm>
          <a:prstGeom prst="rect">
            <a:avLst/>
          </a:prstGeom>
        </p:spPr>
      </p:pic>
      <p:pic>
        <p:nvPicPr>
          <p:cNvPr id="56" name="Imagen 55">
            <a:hlinkClick r:id="rId60"/>
            <a:extLst>
              <a:ext uri="{FF2B5EF4-FFF2-40B4-BE49-F238E27FC236}">
                <a16:creationId xmlns:a16="http://schemas.microsoft.com/office/drawing/2014/main" id="{C4A4A954-AA01-0637-97E5-1769AE5E899C}"/>
              </a:ext>
            </a:extLst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1556063" y="8694012"/>
            <a:ext cx="231125" cy="360000"/>
          </a:xfrm>
          <a:prstGeom prst="rect">
            <a:avLst/>
          </a:prstGeom>
        </p:spPr>
      </p:pic>
      <p:pic>
        <p:nvPicPr>
          <p:cNvPr id="9" name="Imagen 8" descr="Logotipo&#10;&#10;Descripción generada automáticamente">
            <a:hlinkClick r:id="rId33"/>
            <a:extLst>
              <a:ext uri="{FF2B5EF4-FFF2-40B4-BE49-F238E27FC236}">
                <a16:creationId xmlns:a16="http://schemas.microsoft.com/office/drawing/2014/main" id="{D645DE2C-7CE5-BD62-7645-A1B7A91A2586}"/>
              </a:ext>
            </a:extLst>
          </p:cNvPr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832" y="3858327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BB93FD52-4990-DA22-8CCD-3EECBD8E82B7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001245"/>
            <a:ext cx="72000" cy="72000"/>
          </a:xfrm>
          <a:prstGeom prst="rect">
            <a:avLst/>
          </a:prstGeom>
        </p:spPr>
      </p:pic>
      <p:pic>
        <p:nvPicPr>
          <p:cNvPr id="34" name="Imagen 33" descr="Icono&#10;&#10;Descripción generada automáticamente">
            <a:extLst>
              <a:ext uri="{FF2B5EF4-FFF2-40B4-BE49-F238E27FC236}">
                <a16:creationId xmlns:a16="http://schemas.microsoft.com/office/drawing/2014/main" id="{018B38D9-CECA-40B3-0645-B9267B8C30A5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215529"/>
            <a:ext cx="72000" cy="72000"/>
          </a:xfrm>
          <a:prstGeom prst="rect">
            <a:avLst/>
          </a:prstGeom>
        </p:spPr>
      </p:pic>
      <p:pic>
        <p:nvPicPr>
          <p:cNvPr id="40" name="Imagen 39" descr="Icono&#10;&#10;Descripción generada automáticamente">
            <a:extLst>
              <a:ext uri="{FF2B5EF4-FFF2-40B4-BE49-F238E27FC236}">
                <a16:creationId xmlns:a16="http://schemas.microsoft.com/office/drawing/2014/main" id="{B7DBDE7F-CA85-30A4-9D9D-ED0F355CB64E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429813"/>
            <a:ext cx="72000" cy="72000"/>
          </a:xfrm>
          <a:prstGeom prst="rect">
            <a:avLst/>
          </a:prstGeom>
        </p:spPr>
      </p:pic>
      <p:pic>
        <p:nvPicPr>
          <p:cNvPr id="49" name="Imagen 48" descr="Texto&#10;&#10;Descripción generada automáticamente">
            <a:extLst>
              <a:ext uri="{FF2B5EF4-FFF2-40B4-BE49-F238E27FC236}">
                <a16:creationId xmlns:a16="http://schemas.microsoft.com/office/drawing/2014/main" id="{8432A05E-4B09-71A0-C84B-BE5D37BDED10}"/>
              </a:ext>
            </a:extLst>
          </p:cNvPr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108387"/>
            <a:ext cx="72000" cy="72000"/>
          </a:xfrm>
          <a:prstGeom prst="rect">
            <a:avLst/>
          </a:prstGeom>
        </p:spPr>
      </p:pic>
      <p:pic>
        <p:nvPicPr>
          <p:cNvPr id="50" name="Imagen 49" descr="Texto&#10;&#10;Descripción generada automáticamente">
            <a:extLst>
              <a:ext uri="{FF2B5EF4-FFF2-40B4-BE49-F238E27FC236}">
                <a16:creationId xmlns:a16="http://schemas.microsoft.com/office/drawing/2014/main" id="{18E0F5CD-A612-3952-573F-E1C45A26DF2C}"/>
              </a:ext>
            </a:extLst>
          </p:cNvPr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322671"/>
            <a:ext cx="72000" cy="72000"/>
          </a:xfrm>
          <a:prstGeom prst="rect">
            <a:avLst/>
          </a:prstGeom>
        </p:spPr>
      </p:pic>
      <p:pic>
        <p:nvPicPr>
          <p:cNvPr id="7" name="Imagen 38">
            <a:hlinkClick r:id="rId64"/>
            <a:extLst>
              <a:ext uri="{FF2B5EF4-FFF2-40B4-BE49-F238E27FC236}">
                <a16:creationId xmlns:a16="http://schemas.microsoft.com/office/drawing/2014/main" id="{0A621AC2-7601-9B7A-C167-C1789968FA2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9"/>
          <a:stretch/>
        </p:blipFill>
        <p:spPr>
          <a:xfrm>
            <a:off x="2586618" y="1879660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sp>
        <p:nvSpPr>
          <p:cNvPr id="27" name="101 CuadroTexto">
            <a:extLst>
              <a:ext uri="{FF2B5EF4-FFF2-40B4-BE49-F238E27FC236}">
                <a16:creationId xmlns:a16="http://schemas.microsoft.com/office/drawing/2014/main" id="{AB2968F6-6905-0ADB-DD6C-37EAA29DED14}"/>
              </a:ext>
            </a:extLst>
          </p:cNvPr>
          <p:cNvSpPr txBox="1"/>
          <p:nvPr/>
        </p:nvSpPr>
        <p:spPr>
          <a:xfrm>
            <a:off x="2996952" y="1667245"/>
            <a:ext cx="385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900" b="1" dirty="0">
                <a:solidFill>
                  <a:schemeClr val="tx2"/>
                </a:solidFill>
                <a:hlinkClick r:id="rId64"/>
              </a:rPr>
              <a:t>SEFAR UNIVERSAL</a:t>
            </a:r>
            <a:r>
              <a:rPr lang="es-ES" sz="900" b="1" dirty="0">
                <a:solidFill>
                  <a:schemeClr val="tx2"/>
                </a:solidFill>
              </a:rPr>
              <a:t>. Desarrollador de Aplicaciones Web. </a:t>
            </a:r>
            <a:r>
              <a:rPr lang="es-ES" sz="900" b="1" dirty="0" err="1">
                <a:solidFill>
                  <a:schemeClr val="tx2"/>
                </a:solidFill>
              </a:rPr>
              <a:t>Ago</a:t>
            </a:r>
            <a:r>
              <a:rPr lang="es-ES" sz="900" b="1" dirty="0">
                <a:solidFill>
                  <a:schemeClr val="tx2"/>
                </a:solidFill>
              </a:rPr>
              <a:t> 2019 – Mar 2023.</a:t>
            </a:r>
            <a:r>
              <a:rPr lang="es-ES" sz="900" dirty="0"/>
              <a:t> Desarrollo y mantenimiento de aplicaciones web, principalmente con el uso de las siguientes tecnologías: Laravel, Node.js, React.js, Vue.js, MySQL, MongoDB y AWS. Automatización de procesos y documentos con </a:t>
            </a:r>
            <a:r>
              <a:rPr lang="es-ES" sz="900" dirty="0" err="1"/>
              <a:t>Zapier</a:t>
            </a:r>
            <a:r>
              <a:rPr lang="es-ES" sz="900" dirty="0"/>
              <a:t>, JavaScript y VBA.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FDC1E58-4BC2-0020-B62D-19A7ADF64E89}"/>
              </a:ext>
            </a:extLst>
          </p:cNvPr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2586618" y="1218104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</p:spTree>
    <p:extLst>
      <p:ext uri="{BB962C8B-B14F-4D97-AF65-F5344CB8AC3E}">
        <p14:creationId xmlns:p14="http://schemas.microsoft.com/office/powerpoint/2010/main" val="2973086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867</Words>
  <Application>Microsoft Office PowerPoint</Application>
  <PresentationFormat>On-screen Show (4:3)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Courier New</vt:lpstr>
      <vt:lpstr>Georgia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Pedro Bazo</cp:lastModifiedBy>
  <cp:revision>157</cp:revision>
  <cp:lastPrinted>2019-07-10T13:23:33Z</cp:lastPrinted>
  <dcterms:modified xsi:type="dcterms:W3CDTF">2023-10-29T15:45:22Z</dcterms:modified>
</cp:coreProperties>
</file>