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E5B1206-967F-4C5D-BDDE-8FB8311D7112}" type="datetimeFigureOut">
              <a:rPr lang="es-VE" smtClean="0"/>
              <a:t>20/4/2024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720725"/>
            <a:ext cx="27019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8C720D2-8991-451A-890C-64C72B9B023E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024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58C1F2C8-039F-3F78-5BB8-9D5420CB52AE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2" y="1679956"/>
            <a:ext cx="1080000" cy="1080000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A728ED7A-DD20-8E7D-BB87-5D187F75C727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1679956"/>
            <a:ext cx="1080000" cy="1080000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06976835-9533-7552-7725-AFA55BAFD84B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1" y="2958514"/>
            <a:ext cx="1080000" cy="1080000"/>
          </a:xfrm>
          <a:prstGeom prst="rect">
            <a:avLst/>
          </a:prstGeom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535F5A36-A6AF-63CF-A661-96C0412CC17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0" y="2958514"/>
            <a:ext cx="1086795" cy="1080000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03EDCF48-2808-8727-E764-C10B77BEA69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2" y="4217822"/>
            <a:ext cx="1080000" cy="1080000"/>
          </a:xfrm>
          <a:prstGeom prst="rect">
            <a:avLst/>
          </a:prstGeom>
        </p:spPr>
      </p:pic>
      <p:pic>
        <p:nvPicPr>
          <p:cNvPr id="18" name="Imagen 17" descr="Logotipo, Icono&#10;&#10;Descripción generada automáticamente">
            <a:extLst>
              <a:ext uri="{FF2B5EF4-FFF2-40B4-BE49-F238E27FC236}">
                <a16:creationId xmlns:a16="http://schemas.microsoft.com/office/drawing/2014/main" id="{5E66FBEE-5BC7-24F5-5965-3BA0279CA86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4217822"/>
            <a:ext cx="1080000" cy="1080000"/>
          </a:xfrm>
          <a:prstGeom prst="rect">
            <a:avLst/>
          </a:prstGeom>
        </p:spPr>
      </p:pic>
      <p:pic>
        <p:nvPicPr>
          <p:cNvPr id="20" name="Imagen 19" descr="Forma, Icono&#10;&#10;Descripción generada automáticamente con confianza media">
            <a:extLst>
              <a:ext uri="{FF2B5EF4-FFF2-40B4-BE49-F238E27FC236}">
                <a16:creationId xmlns:a16="http://schemas.microsoft.com/office/drawing/2014/main" id="{BB92BD18-4CD7-2CDB-DCF4-C971D5B0543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1" y="5461208"/>
            <a:ext cx="1080000" cy="1080000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5BA98A10-A9F7-15EA-725C-ED0EF919B51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0" y="5461208"/>
            <a:ext cx="1080000" cy="1080000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35A5BE93-EBCE-3DC6-44F1-7E19C788C34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2" y="6711952"/>
            <a:ext cx="1080000" cy="1080000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4AF8D1D0-C44A-A7AE-A112-AA50DF0E0AB3}"/>
              </a:ext>
            </a:extLst>
          </p:cNvPr>
          <p:cNvPicPr preferRelativeResize="0">
            <a:picLocks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6711952"/>
            <a:ext cx="1080000" cy="1080000"/>
          </a:xfrm>
          <a:prstGeom prst="rect">
            <a:avLst/>
          </a:prstGeom>
        </p:spPr>
      </p:pic>
      <p:pic>
        <p:nvPicPr>
          <p:cNvPr id="28" name="Imagen 27" descr="Logotipo&#10;&#10;Descripción generada automáticamente">
            <a:extLst>
              <a:ext uri="{FF2B5EF4-FFF2-40B4-BE49-F238E27FC236}">
                <a16:creationId xmlns:a16="http://schemas.microsoft.com/office/drawing/2014/main" id="{DA060EC3-5E58-9A77-34AB-42547B25BF7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1" y="7963902"/>
            <a:ext cx="1080000" cy="1080000"/>
          </a:xfrm>
          <a:prstGeom prst="rect">
            <a:avLst/>
          </a:prstGeom>
        </p:spPr>
      </p:pic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30C93628-16AA-76B5-ED51-DEB6DF1A630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0" y="7963902"/>
            <a:ext cx="1080000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20/04/2024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20/04/2024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20/04/2024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20/04/2024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Picture 2" descr="d:\Documents and Settings\bazop\Escritorio\CV\CV\Photoshop CS2\Fondo 3.png"/>
          <p:cNvPicPr>
            <a:picLocks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>
            <a:spLocks/>
          </p:cNvSpPr>
          <p:nvPr userDrawn="1"/>
        </p:nvSpPr>
        <p:spPr>
          <a:xfrm>
            <a:off x="0" y="0"/>
            <a:ext cx="1916832" cy="9144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>
            <a:spLocks/>
          </p:cNvSpPr>
          <p:nvPr userDrawn="1"/>
        </p:nvSpPr>
        <p:spPr>
          <a:xfrm>
            <a:off x="2420888" y="107504"/>
            <a:ext cx="4437112" cy="5040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01600" h="1016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Georgia" panose="02040502050405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9" Type="http://schemas.openxmlformats.org/officeDocument/2006/relationships/hyperlink" Target="https://www.wattpad.com/story/311839391-el-tiempo-de-c%C3%A9sar-augusto-p%C3%A9rez-soler" TargetMode="External"/><Relationship Id="rId21" Type="http://schemas.openxmlformats.org/officeDocument/2006/relationships/image" Target="../media/image26.jpeg"/><Relationship Id="rId34" Type="http://schemas.openxmlformats.org/officeDocument/2006/relationships/image" Target="../media/image39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50" Type="http://schemas.openxmlformats.org/officeDocument/2006/relationships/hyperlink" Target="http://www.pdvsa.com/" TargetMode="External"/><Relationship Id="rId55" Type="http://schemas.openxmlformats.org/officeDocument/2006/relationships/image" Target="../media/image53.png"/><Relationship Id="rId7" Type="http://schemas.openxmlformats.org/officeDocument/2006/relationships/hyperlink" Target="https://twitter.com/petrix12" TargetMode="External"/><Relationship Id="rId2" Type="http://schemas.openxmlformats.org/officeDocument/2006/relationships/hyperlink" Target="https://cvpetrix.herokuapp.com/portafolio" TargetMode="External"/><Relationship Id="rId16" Type="http://schemas.openxmlformats.org/officeDocument/2006/relationships/image" Target="../media/image22.png"/><Relationship Id="rId29" Type="http://schemas.openxmlformats.org/officeDocument/2006/relationships/image" Target="../media/image34.png"/><Relationship Id="rId11" Type="http://schemas.openxmlformats.org/officeDocument/2006/relationships/hyperlink" Target="https://www.linkedin.com/in/pedro-bazo/" TargetMode="External"/><Relationship Id="rId24" Type="http://schemas.openxmlformats.org/officeDocument/2006/relationships/image" Target="../media/image29.jpeg"/><Relationship Id="rId32" Type="http://schemas.openxmlformats.org/officeDocument/2006/relationships/image" Target="../media/image37.png"/><Relationship Id="rId37" Type="http://schemas.openxmlformats.org/officeDocument/2006/relationships/hyperlink" Target="https://www.wattpad.com/story/311847783-la-furia-de-san-juli%C3%A1n" TargetMode="External"/><Relationship Id="rId40" Type="http://schemas.openxmlformats.org/officeDocument/2006/relationships/image" Target="../media/image42.png"/><Relationship Id="rId45" Type="http://schemas.openxmlformats.org/officeDocument/2006/relationships/image" Target="../media/image47.svg"/><Relationship Id="rId53" Type="http://schemas.openxmlformats.org/officeDocument/2006/relationships/image" Target="../media/image52.jpeg"/><Relationship Id="rId5" Type="http://schemas.openxmlformats.org/officeDocument/2006/relationships/image" Target="../media/image16.gif"/><Relationship Id="rId10" Type="http://schemas.openxmlformats.org/officeDocument/2006/relationships/hyperlink" Target="https://www.facebook.com/solplusplus" TargetMode="External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4" Type="http://schemas.openxmlformats.org/officeDocument/2006/relationships/image" Target="../media/image46.png"/><Relationship Id="rId52" Type="http://schemas.openxmlformats.org/officeDocument/2006/relationships/hyperlink" Target="https://ugmavirtual.org/" TargetMode="External"/><Relationship Id="rId4" Type="http://schemas.openxmlformats.org/officeDocument/2006/relationships/image" Target="../media/image15.png"/><Relationship Id="rId9" Type="http://schemas.openxmlformats.org/officeDocument/2006/relationships/image" Target="../media/image18.jpeg"/><Relationship Id="rId14" Type="http://schemas.openxmlformats.org/officeDocument/2006/relationships/image" Target="../media/image20.png"/><Relationship Id="rId22" Type="http://schemas.openxmlformats.org/officeDocument/2006/relationships/image" Target="../media/image27.jpeg"/><Relationship Id="rId27" Type="http://schemas.openxmlformats.org/officeDocument/2006/relationships/image" Target="../media/image32.jpeg"/><Relationship Id="rId30" Type="http://schemas.openxmlformats.org/officeDocument/2006/relationships/image" Target="../media/image35.png"/><Relationship Id="rId35" Type="http://schemas.openxmlformats.org/officeDocument/2006/relationships/hyperlink" Target="https://github.com/petrix12" TargetMode="External"/><Relationship Id="rId43" Type="http://schemas.openxmlformats.org/officeDocument/2006/relationships/image" Target="../media/image45.svg"/><Relationship Id="rId48" Type="http://schemas.openxmlformats.org/officeDocument/2006/relationships/hyperlink" Target="https://sefaruniversal.com/" TargetMode="External"/><Relationship Id="rId56" Type="http://schemas.openxmlformats.org/officeDocument/2006/relationships/hyperlink" Target="http://www.ucv.ve/" TargetMode="External"/><Relationship Id="rId8" Type="http://schemas.openxmlformats.org/officeDocument/2006/relationships/hyperlink" Target="https://petrix12.github.io/cvpetrix2022" TargetMode="External"/><Relationship Id="rId51" Type="http://schemas.openxmlformats.org/officeDocument/2006/relationships/image" Target="../media/image51.jpeg"/><Relationship Id="rId3" Type="http://schemas.openxmlformats.org/officeDocument/2006/relationships/image" Target="../media/image14.png"/><Relationship Id="rId12" Type="http://schemas.openxmlformats.org/officeDocument/2006/relationships/hyperlink" Target="https://www.instagram.com/bazopedro/" TargetMode="External"/><Relationship Id="rId17" Type="http://schemas.openxmlformats.org/officeDocument/2006/relationships/hyperlink" Target="mailto:pedro.j.bazo.c@gmail.com" TargetMode="External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1.png"/><Relationship Id="rId46" Type="http://schemas.openxmlformats.org/officeDocument/2006/relationships/image" Target="../media/image48.png"/><Relationship Id="rId20" Type="http://schemas.openxmlformats.org/officeDocument/2006/relationships/image" Target="../media/image25.jpeg"/><Relationship Id="rId41" Type="http://schemas.openxmlformats.org/officeDocument/2006/relationships/image" Target="../media/image43.png"/><Relationship Id="rId54" Type="http://schemas.openxmlformats.org/officeDocument/2006/relationships/hyperlink" Target="https://www.eni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5" Type="http://schemas.openxmlformats.org/officeDocument/2006/relationships/image" Target="../media/image21.png"/><Relationship Id="rId23" Type="http://schemas.openxmlformats.org/officeDocument/2006/relationships/image" Target="../media/image28.jpeg"/><Relationship Id="rId28" Type="http://schemas.openxmlformats.org/officeDocument/2006/relationships/image" Target="../media/image33.png"/><Relationship Id="rId36" Type="http://schemas.openxmlformats.org/officeDocument/2006/relationships/image" Target="../media/image40.png"/><Relationship Id="rId4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>
            <a:hlinkClick r:id="rId2"/>
          </p:cNvPr>
          <p:cNvSpPr/>
          <p:nvPr/>
        </p:nvSpPr>
        <p:spPr>
          <a:xfrm>
            <a:off x="0" y="148692"/>
            <a:ext cx="1916832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1200" b="1" cap="none" spc="150" dirty="0">
                <a:ln w="1143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Desarrollador</a:t>
            </a:r>
          </a:p>
          <a:p>
            <a:pPr algn="ctr"/>
            <a:r>
              <a:rPr lang="es-ES" sz="1200" b="1" spc="150" dirty="0">
                <a:ln w="1143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Laravel – Vue.js</a:t>
            </a:r>
            <a:endParaRPr lang="es-ES" sz="1200" b="1" cap="none" spc="150" dirty="0">
              <a:ln w="1143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420888" y="154112"/>
            <a:ext cx="441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Ing. Pedro Jesús Bazó Canelón</a:t>
            </a:r>
          </a:p>
        </p:txBody>
      </p:sp>
      <p:cxnSp>
        <p:nvCxnSpPr>
          <p:cNvPr id="14" name="13 Conector recto"/>
          <p:cNvCxnSpPr/>
          <p:nvPr/>
        </p:nvCxnSpPr>
        <p:spPr>
          <a:xfrm>
            <a:off x="101010" y="803680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100800" y="2592538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d:\Documents and Settings\bazop\Escritorio\CV\Iconos\icono-twitter.png"/>
          <p:cNvPicPr preferRelativeResize="0"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t="1503" r="2292" b="3795"/>
          <a:stretch/>
        </p:blipFill>
        <p:spPr bwMode="auto">
          <a:xfrm>
            <a:off x="71255" y="1252698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ocuments and Settings\bazop\Escritorio\CV\Iconos\FACEBOOK-ICON.png"/>
          <p:cNvPicPr preferRelativeResize="0"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" t="1284" r="2716" b="3999"/>
          <a:stretch/>
        </p:blipFill>
        <p:spPr bwMode="auto">
          <a:xfrm>
            <a:off x="71255" y="1552598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ocuments and Settings\bazop\Escritorio\CV\Iconos\linkedin-icon-gif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1852498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ocuments and Settings\bazop\Escritorio\CV\Iconos\Instragra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2152399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1276" y="1286535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sz="1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F:\Petrix\Proyectos Propios\2019 Soluciones Office\Imagenes\Autor\Pedro Bazó 03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63" y="1105469"/>
            <a:ext cx="1188000" cy="1188000"/>
          </a:xfrm>
          <a:prstGeom prst="flowChartConnector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91276" y="1588173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 err="1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solplusplus</a:t>
            </a:r>
            <a:endParaRPr lang="es-VE" sz="1000" b="1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1276" y="1889811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pedro-bazo</a:t>
            </a:r>
            <a:endParaRPr lang="es-VE" sz="1000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91276" y="219144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bazopedro</a:t>
            </a:r>
            <a:endParaRPr lang="es-VE" sz="1000" b="1" dirty="0">
              <a:solidFill>
                <a:schemeClr val="bg1"/>
              </a:solidFill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100800" y="4387432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00800" y="7398536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100800" y="8504084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00798" y="2624393"/>
            <a:ext cx="1674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chemeClr val="bg1"/>
                </a:solidFill>
              </a:rPr>
              <a:t>Desarrollador web Full-</a:t>
            </a:r>
            <a:r>
              <a:rPr lang="es-ES" sz="800" b="1" dirty="0" err="1">
                <a:solidFill>
                  <a:schemeClr val="bg1"/>
                </a:solidFill>
              </a:rPr>
              <a:t>Stack</a:t>
            </a:r>
            <a:r>
              <a:rPr lang="es-ES" sz="800" b="1" dirty="0">
                <a:solidFill>
                  <a:schemeClr val="bg1"/>
                </a:solidFill>
              </a:rPr>
              <a:t> con amplia experiencia en Laravel, Vue.js y MySQL. Dominio de bases de datos SQL y NoSQL. Experto en automatización de informes y Excel avanzado. Capaz de trabajar bajo presión y aportar soluciones innovadoras. Compromiso con la excelencia y la entrega de valor agregado.</a:t>
            </a:r>
            <a:endParaRPr lang="es-VE" sz="800" b="1" dirty="0">
              <a:solidFill>
                <a:schemeClr val="bg1"/>
              </a:solidFill>
            </a:endParaRPr>
          </a:p>
        </p:txBody>
      </p:sp>
      <p:sp>
        <p:nvSpPr>
          <p:cNvPr id="23" name="22 CuadroTexto">
            <a:hlinkClick r:id="rId8"/>
          </p:cNvPr>
          <p:cNvSpPr txBox="1"/>
          <p:nvPr/>
        </p:nvSpPr>
        <p:spPr>
          <a:xfrm>
            <a:off x="324273" y="4106706"/>
            <a:ext cx="16757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b="1" dirty="0">
                <a:solidFill>
                  <a:schemeClr val="tx2">
                    <a:lumMod val="50000"/>
                  </a:schemeClr>
                </a:solidFill>
              </a:rPr>
              <a:t>https://petrix12.github.io/cvpetrix2022</a:t>
            </a:r>
          </a:p>
        </p:txBody>
      </p:sp>
      <p:cxnSp>
        <p:nvCxnSpPr>
          <p:cNvPr id="24" name="23 Conector recto"/>
          <p:cNvCxnSpPr/>
          <p:nvPr/>
        </p:nvCxnSpPr>
        <p:spPr>
          <a:xfrm>
            <a:off x="100800" y="3995987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F:\Petrix\Proyectos Propios\2019 Soluciones Office\Imagenes\Logos\icono_exce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75" y="636689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4624" y="69389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600" b="1" dirty="0">
                <a:solidFill>
                  <a:schemeClr val="bg1"/>
                </a:solidFill>
              </a:rPr>
              <a:t>NOTA: Rápido aprendizaje y adaptabilidad para dominar nuevas tecnologías según las necesidades del proyecto.</a:t>
            </a:r>
          </a:p>
        </p:txBody>
      </p:sp>
      <p:pic>
        <p:nvPicPr>
          <p:cNvPr id="10" name="Picture 3" descr="F:\Petrix\Proyectos Propios\2019 Soluciones Office\Imagenes\Iconos\home.png"/>
          <p:cNvPicPr preferRelativeResize="0">
            <a:picLocks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3" t="14017" r="15139" b="16126"/>
          <a:stretch/>
        </p:blipFill>
        <p:spPr bwMode="auto">
          <a:xfrm>
            <a:off x="79200" y="74873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:\Petrix\Proyectos Propios\2019 Soluciones Office\Imagenes\Iconos\phone-icon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1" t="13782" r="14703" b="16470"/>
          <a:stretch/>
        </p:blipFill>
        <p:spPr bwMode="auto">
          <a:xfrm>
            <a:off x="79200" y="7807198"/>
            <a:ext cx="29001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F:\Petrix\Proyectos Propios\2019 Soluciones Office\Imagenes\Iconos\Email-icon-square.png"/>
          <p:cNvPicPr preferRelativeResize="0">
            <a:picLocks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2" t="13866" r="15211" b="16481"/>
          <a:stretch/>
        </p:blipFill>
        <p:spPr bwMode="auto">
          <a:xfrm>
            <a:off x="79200" y="813441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88 CuadroTexto"/>
          <p:cNvSpPr txBox="1"/>
          <p:nvPr/>
        </p:nvSpPr>
        <p:spPr>
          <a:xfrm>
            <a:off x="332656" y="748838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600" b="1" dirty="0">
                <a:solidFill>
                  <a:schemeClr val="bg1"/>
                </a:solidFill>
              </a:rPr>
              <a:t>Calle La </a:t>
            </a:r>
            <a:r>
              <a:rPr lang="es-VE" sz="600" b="1" dirty="0" err="1">
                <a:solidFill>
                  <a:schemeClr val="bg1"/>
                </a:solidFill>
              </a:rPr>
              <a:t>Manccha</a:t>
            </a:r>
            <a:r>
              <a:rPr lang="es-VE" sz="600" b="1" dirty="0">
                <a:solidFill>
                  <a:schemeClr val="bg1"/>
                </a:solidFill>
              </a:rPr>
              <a:t>. </a:t>
            </a:r>
            <a:r>
              <a:rPr lang="es-VE" sz="600" b="1" dirty="0" err="1">
                <a:solidFill>
                  <a:schemeClr val="bg1"/>
                </a:solidFill>
              </a:rPr>
              <a:t>Nº</a:t>
            </a:r>
            <a:r>
              <a:rPr lang="es-VE" sz="600" b="1" dirty="0">
                <a:solidFill>
                  <a:schemeClr val="bg1"/>
                </a:solidFill>
              </a:rPr>
              <a:t> 6. Gijón. Asturias. España. C.P. 33210.</a:t>
            </a:r>
          </a:p>
        </p:txBody>
      </p:sp>
      <p:sp>
        <p:nvSpPr>
          <p:cNvPr id="90" name="89 CuadroTexto"/>
          <p:cNvSpPr txBox="1"/>
          <p:nvPr/>
        </p:nvSpPr>
        <p:spPr>
          <a:xfrm>
            <a:off x="331200" y="7831259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+34 613 98 00 99</a:t>
            </a:r>
          </a:p>
        </p:txBody>
      </p:sp>
      <p:sp>
        <p:nvSpPr>
          <p:cNvPr id="91" name="90 CuadroTexto">
            <a:hlinkClick r:id="rId17"/>
          </p:cNvPr>
          <p:cNvSpPr txBox="1"/>
          <p:nvPr/>
        </p:nvSpPr>
        <p:spPr>
          <a:xfrm>
            <a:off x="332656" y="8159287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pedro.j.bazo.c@gmail.com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44339" y="8476508"/>
            <a:ext cx="833223" cy="223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bg1"/>
                </a:solidFill>
              </a:rPr>
              <a:t>Hobbies</a:t>
            </a:r>
          </a:p>
        </p:txBody>
      </p:sp>
      <p:pic>
        <p:nvPicPr>
          <p:cNvPr id="8" name="Picture 2" descr="d:\Documents and Settings\bazop\Escritorio\CV\Iconos\iconmonstr-book-17-240.png"/>
          <p:cNvPicPr preferRelativeResize="0">
            <a:picLocks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11922"/>
          <a:stretch/>
        </p:blipFill>
        <p:spPr bwMode="auto">
          <a:xfrm>
            <a:off x="83346" y="869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Documents and Settings\bazop\Escritorio\CV\Iconos\video-icon-29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3" y="869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96 CuadroTexto"/>
          <p:cNvSpPr txBox="1"/>
          <p:nvPr/>
        </p:nvSpPr>
        <p:spPr>
          <a:xfrm>
            <a:off x="4446114" y="659715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50800" h="50800" prst="riblet"/>
          </a:sp3d>
        </p:spPr>
        <p:txBody>
          <a:bodyPr wrap="square" rtlCol="0">
            <a:spAutoFit/>
          </a:bodyPr>
          <a:lstStyle/>
          <a:p>
            <a:pPr algn="r"/>
            <a:r>
              <a:rPr lang="es-VE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EXPERIENCIA LABORAL</a:t>
            </a:r>
          </a:p>
        </p:txBody>
      </p:sp>
      <p:sp>
        <p:nvSpPr>
          <p:cNvPr id="98" name="97 CuadroTexto"/>
          <p:cNvSpPr txBox="1"/>
          <p:nvPr/>
        </p:nvSpPr>
        <p:spPr>
          <a:xfrm>
            <a:off x="4445249" y="5037844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50800" h="50800" prst="riblet"/>
          </a:sp3d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9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VE" dirty="0"/>
              <a:t>FORMACIÓN ACADEMICA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4445249" y="6660232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50800" h="50800" prst="riblet"/>
          </a:sp3d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9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VE" dirty="0"/>
              <a:t>CURSOS</a:t>
            </a:r>
          </a:p>
        </p:txBody>
      </p:sp>
      <p:pic>
        <p:nvPicPr>
          <p:cNvPr id="169" name="168 Imagen"/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5335978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70" name="169 Imagen"/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5572723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32" name="Picture 2" descr="d:\Documents and Settings\bazop\Escritorio\CV\Iconos\Empresas\images.jpg"/>
          <p:cNvPicPr preferRelativeResize="0">
            <a:picLocks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5809468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d:\Documents and Settings\bazop\Escritorio\CV\Iconos\Empresas\Escudo.jpg"/>
          <p:cNvPicPr preferRelativeResize="0">
            <a:picLocks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045238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d:\Documents and Settings\bazop\Escritorio\CV\Iconos\Empresas\escudo-guardia-nacional-250x300.jpg"/>
          <p:cNvPicPr preferRelativeResize="0">
            <a:picLocks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2" b="7771"/>
          <a:stretch/>
        </p:blipFill>
        <p:spPr bwMode="auto">
          <a:xfrm>
            <a:off x="1988840" y="6281008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186 CuadroTexto"/>
          <p:cNvSpPr txBox="1"/>
          <p:nvPr/>
        </p:nvSpPr>
        <p:spPr>
          <a:xfrm>
            <a:off x="2134800" y="5272784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2002. ESCUELA DE INGENIERÍA QUÍMICA.</a:t>
            </a:r>
            <a:r>
              <a:rPr lang="es-ES" dirty="0"/>
              <a:t> Universidad Central de Venezuela. Ciudad Universitaria. Caracas. Logro: Título de Ingeniero Químico.</a:t>
            </a:r>
          </a:p>
        </p:txBody>
      </p:sp>
      <p:sp>
        <p:nvSpPr>
          <p:cNvPr id="188" name="187 CuadroTexto"/>
          <p:cNvSpPr txBox="1"/>
          <p:nvPr/>
        </p:nvSpPr>
        <p:spPr>
          <a:xfrm>
            <a:off x="2134800" y="5516571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1992. ESCUELA DE AVIACIÓN MILITAR.</a:t>
            </a:r>
            <a:r>
              <a:rPr lang="es-ES" dirty="0"/>
              <a:t> Maracay. Estado Aragua. Logro: Servicio Militar Obligatorio.</a:t>
            </a:r>
          </a:p>
        </p:txBody>
      </p:sp>
      <p:sp>
        <p:nvSpPr>
          <p:cNvPr id="189" name="188 CuadroTexto"/>
          <p:cNvSpPr txBox="1"/>
          <p:nvPr/>
        </p:nvSpPr>
        <p:spPr>
          <a:xfrm>
            <a:off x="2134800" y="5737085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1991. ESCUELA BÁSICA DE LAS FUERZAS ARMADAS NACIONALES.</a:t>
            </a:r>
            <a:r>
              <a:rPr lang="es-ES" dirty="0"/>
              <a:t> Maracay. Estado Aragua. Logro: Culminación del ciclo básico como cadete de las FF.AA.NN.</a:t>
            </a:r>
          </a:p>
        </p:txBody>
      </p:sp>
      <p:sp>
        <p:nvSpPr>
          <p:cNvPr id="190" name="189 CuadroTexto"/>
          <p:cNvSpPr txBox="1"/>
          <p:nvPr/>
        </p:nvSpPr>
        <p:spPr>
          <a:xfrm>
            <a:off x="2134800" y="5980872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1990. COLEGIO SAN VICENTE DE PAÚL.</a:t>
            </a:r>
            <a:r>
              <a:rPr lang="es-ES" dirty="0"/>
              <a:t> Maiquetía. Estado Vargas. Logro: Titulo de Bachiller en Ciencias.</a:t>
            </a:r>
          </a:p>
        </p:txBody>
      </p:sp>
      <p:sp>
        <p:nvSpPr>
          <p:cNvPr id="191" name="190 CuadroTexto"/>
          <p:cNvSpPr txBox="1"/>
          <p:nvPr/>
        </p:nvSpPr>
        <p:spPr>
          <a:xfrm>
            <a:off x="2134800" y="6208439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1987. LICEO MILITAR G.N. CAP.(F) PEDRO MARÍA OCHOA MORALES.</a:t>
            </a:r>
            <a:r>
              <a:rPr lang="es-ES" dirty="0"/>
              <a:t> Ramo Verde. Estado Miranda. Logro: Aprobación del 1ro y 2do año del Ciclo Básico.</a:t>
            </a:r>
            <a:endParaRPr lang="es-VE" dirty="0"/>
          </a:p>
        </p:txBody>
      </p:sp>
      <p:sp>
        <p:nvSpPr>
          <p:cNvPr id="192" name="191 CuadroTexto"/>
          <p:cNvSpPr txBox="1"/>
          <p:nvPr/>
        </p:nvSpPr>
        <p:spPr>
          <a:xfrm>
            <a:off x="2038696" y="6942402"/>
            <a:ext cx="473309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Curso práctico de Docker y Microservicios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Node: De cero a experto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Aprende a generar reportes con Laravel-Excel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Codersfree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Stack: Master NodeJS y Angular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Aprende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3 desde cero +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inertia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Codersfree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CRUD con Laravel, Sweetalert2,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Toastr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Vuejs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Axios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Crea tus aplicaciones con Laravel y MongoDB.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Pasarela de pagos con Laravel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Cashier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una API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RESTful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Instalar Laravel 8 en AWS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web HTML, CSS, JavaScript, jQuery, Python y Django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Plataforma de cursos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AGO-2020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SQL esencial.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Diseño de base de datos relacionales.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Back-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Front-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Apps Móviles.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Curador de datos.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Introducción al Desarrollo Web.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61" name="160 CuadroTexto"/>
          <p:cNvSpPr txBox="1"/>
          <p:nvPr/>
        </p:nvSpPr>
        <p:spPr>
          <a:xfrm>
            <a:off x="100800" y="3985776"/>
            <a:ext cx="1707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tx2"/>
                </a:solidFill>
              </a:rPr>
              <a:t>Mi portafolio online</a:t>
            </a:r>
          </a:p>
        </p:txBody>
      </p:sp>
      <p:sp>
        <p:nvSpPr>
          <p:cNvPr id="100" name="99 CuadroTexto"/>
          <p:cNvSpPr txBox="1"/>
          <p:nvPr/>
        </p:nvSpPr>
        <p:spPr>
          <a:xfrm>
            <a:off x="5539170" y="8748955"/>
            <a:ext cx="13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Estado Civil: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Casado.  </a:t>
            </a:r>
          </a:p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Fecha de Nacimiento: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12-01-1972. </a:t>
            </a:r>
          </a:p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Nacionalidad: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Venezolana.</a:t>
            </a:r>
          </a:p>
        </p:txBody>
      </p:sp>
      <p:pic>
        <p:nvPicPr>
          <p:cNvPr id="42" name="Imagen 41" descr="Icono&#10;&#10;Descripción generada automáticamente">
            <a:extLst>
              <a:ext uri="{FF2B5EF4-FFF2-40B4-BE49-F238E27FC236}">
                <a16:creationId xmlns:a16="http://schemas.microsoft.com/office/drawing/2014/main" id="{8550F731-1777-426D-A471-4F6790A127C0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536955"/>
            <a:ext cx="72000" cy="72000"/>
          </a:xfrm>
          <a:prstGeom prst="rect">
            <a:avLst/>
          </a:prstGeom>
        </p:spPr>
      </p:pic>
      <p:pic>
        <p:nvPicPr>
          <p:cNvPr id="165" name="Imagen 164" descr="Icono&#10;&#10;Descripción generada automáticamente">
            <a:extLst>
              <a:ext uri="{FF2B5EF4-FFF2-40B4-BE49-F238E27FC236}">
                <a16:creationId xmlns:a16="http://schemas.microsoft.com/office/drawing/2014/main" id="{ECB6430B-966B-4C77-8ECA-E347D11794DB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644097"/>
            <a:ext cx="72000" cy="72000"/>
          </a:xfrm>
          <a:prstGeom prst="rect">
            <a:avLst/>
          </a:prstGeom>
        </p:spPr>
      </p:pic>
      <p:pic>
        <p:nvPicPr>
          <p:cNvPr id="167" name="Imagen 166" descr="Icono&#10;&#10;Descripción generada automáticamente">
            <a:extLst>
              <a:ext uri="{FF2B5EF4-FFF2-40B4-BE49-F238E27FC236}">
                <a16:creationId xmlns:a16="http://schemas.microsoft.com/office/drawing/2014/main" id="{324CCBEA-119C-4B3E-9876-5F287E4EE953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751239"/>
            <a:ext cx="72000" cy="72000"/>
          </a:xfrm>
          <a:prstGeom prst="rect">
            <a:avLst/>
          </a:prstGeom>
        </p:spPr>
      </p:pic>
      <p:pic>
        <p:nvPicPr>
          <p:cNvPr id="171" name="Imagen 170" descr="Icono&#10;&#10;Descripción generada automáticamente">
            <a:extLst>
              <a:ext uri="{FF2B5EF4-FFF2-40B4-BE49-F238E27FC236}">
                <a16:creationId xmlns:a16="http://schemas.microsoft.com/office/drawing/2014/main" id="{4EE2AA5F-9CC0-4472-B71A-A3F5C547F0C6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858381"/>
            <a:ext cx="72000" cy="72000"/>
          </a:xfrm>
          <a:prstGeom prst="rect">
            <a:avLst/>
          </a:prstGeom>
        </p:spPr>
      </p:pic>
      <p:pic>
        <p:nvPicPr>
          <p:cNvPr id="172" name="Imagen 171" descr="Icono&#10;&#10;Descripción generada automáticamente">
            <a:extLst>
              <a:ext uri="{FF2B5EF4-FFF2-40B4-BE49-F238E27FC236}">
                <a16:creationId xmlns:a16="http://schemas.microsoft.com/office/drawing/2014/main" id="{58220310-F817-4A92-B0CF-5C81C804A63D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965523"/>
            <a:ext cx="72000" cy="72000"/>
          </a:xfrm>
          <a:prstGeom prst="rect">
            <a:avLst/>
          </a:prstGeom>
        </p:spPr>
      </p:pic>
      <p:pic>
        <p:nvPicPr>
          <p:cNvPr id="173" name="Imagen 172" descr="Icono&#10;&#10;Descripción generada automáticamente">
            <a:extLst>
              <a:ext uri="{FF2B5EF4-FFF2-40B4-BE49-F238E27FC236}">
                <a16:creationId xmlns:a16="http://schemas.microsoft.com/office/drawing/2014/main" id="{D820E3FC-70F6-482C-A7E8-93FAAEBAEDE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072665"/>
            <a:ext cx="72000" cy="72000"/>
          </a:xfrm>
          <a:prstGeom prst="rect">
            <a:avLst/>
          </a:prstGeom>
        </p:spPr>
      </p:pic>
      <p:pic>
        <p:nvPicPr>
          <p:cNvPr id="193" name="Imagen 192" descr="Icono&#10;&#10;Descripción generada automáticamente">
            <a:extLst>
              <a:ext uri="{FF2B5EF4-FFF2-40B4-BE49-F238E27FC236}">
                <a16:creationId xmlns:a16="http://schemas.microsoft.com/office/drawing/2014/main" id="{D6BE6677-D9E2-4B0F-A902-9C340B5557DC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179807"/>
            <a:ext cx="72000" cy="72000"/>
          </a:xfrm>
          <a:prstGeom prst="rect">
            <a:avLst/>
          </a:prstGeom>
        </p:spPr>
      </p:pic>
      <p:pic>
        <p:nvPicPr>
          <p:cNvPr id="44" name="Imagen 4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8F1DD687-29A3-4596-949B-C53DD33E32ED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286949"/>
            <a:ext cx="72000" cy="72000"/>
          </a:xfrm>
          <a:prstGeom prst="rect">
            <a:avLst/>
          </a:prstGeom>
        </p:spPr>
      </p:pic>
      <p:pic>
        <p:nvPicPr>
          <p:cNvPr id="194" name="Imagen 19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60CCD860-2496-40A5-8842-09C0F84C95D3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394091"/>
            <a:ext cx="72000" cy="72000"/>
          </a:xfrm>
          <a:prstGeom prst="rect">
            <a:avLst/>
          </a:prstGeom>
        </p:spPr>
      </p:pic>
      <p:pic>
        <p:nvPicPr>
          <p:cNvPr id="46" name="Imagen 4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8DDE7BBE-FF80-45C0-807D-34198D7BD72F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501233"/>
            <a:ext cx="72000" cy="72000"/>
          </a:xfrm>
          <a:prstGeom prst="rect">
            <a:avLst/>
          </a:prstGeom>
        </p:spPr>
      </p:pic>
      <p:pic>
        <p:nvPicPr>
          <p:cNvPr id="195" name="Imagen 194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497D444A-AA15-4073-A0BC-496D08896606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608375"/>
            <a:ext cx="72000" cy="72000"/>
          </a:xfrm>
          <a:prstGeom prst="rect">
            <a:avLst/>
          </a:prstGeom>
        </p:spPr>
      </p:pic>
      <p:pic>
        <p:nvPicPr>
          <p:cNvPr id="196" name="Imagen 19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147BE39B-31FD-4C03-AAF8-0CD8E1535947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822659"/>
            <a:ext cx="72000" cy="72000"/>
          </a:xfrm>
          <a:prstGeom prst="rect">
            <a:avLst/>
          </a:prstGeom>
        </p:spPr>
      </p:pic>
      <p:pic>
        <p:nvPicPr>
          <p:cNvPr id="48" name="Imagen 47" descr="Icono&#10;&#10;Descripción generada automáticamente">
            <a:extLst>
              <a:ext uri="{FF2B5EF4-FFF2-40B4-BE49-F238E27FC236}">
                <a16:creationId xmlns:a16="http://schemas.microsoft.com/office/drawing/2014/main" id="{9C0F1F5B-AEA1-4C88-8D08-5FC5B6ABCB00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715517"/>
            <a:ext cx="70650" cy="72000"/>
          </a:xfrm>
          <a:prstGeom prst="rect">
            <a:avLst/>
          </a:prstGeom>
        </p:spPr>
      </p:pic>
      <p:pic>
        <p:nvPicPr>
          <p:cNvPr id="197" name="Imagen 196" descr="Icono&#10;&#10;Descripción generada automáticamente">
            <a:extLst>
              <a:ext uri="{FF2B5EF4-FFF2-40B4-BE49-F238E27FC236}">
                <a16:creationId xmlns:a16="http://schemas.microsoft.com/office/drawing/2014/main" id="{75C821D4-DB33-41CC-9F9D-992CFF8AC586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929797"/>
            <a:ext cx="70650" cy="72000"/>
          </a:xfrm>
          <a:prstGeom prst="rect">
            <a:avLst/>
          </a:prstGeom>
        </p:spPr>
      </p:pic>
      <p:pic>
        <p:nvPicPr>
          <p:cNvPr id="51" name="Imagen 50">
            <a:hlinkClick r:id="rId2"/>
            <a:extLst>
              <a:ext uri="{FF2B5EF4-FFF2-40B4-BE49-F238E27FC236}">
                <a16:creationId xmlns:a16="http://schemas.microsoft.com/office/drawing/2014/main" id="{BB900491-62AC-4387-8B8E-B5247BBEDFD9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8924" y="4051498"/>
            <a:ext cx="288000" cy="288000"/>
          </a:xfrm>
          <a:prstGeom prst="flowChartConnector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98" name="160 CuadroTexto">
            <a:extLst>
              <a:ext uri="{FF2B5EF4-FFF2-40B4-BE49-F238E27FC236}">
                <a16:creationId xmlns:a16="http://schemas.microsoft.com/office/drawing/2014/main" id="{4E1F7F9F-437C-4CF5-B08C-F67996D08130}"/>
              </a:ext>
            </a:extLst>
          </p:cNvPr>
          <p:cNvSpPr txBox="1"/>
          <p:nvPr/>
        </p:nvSpPr>
        <p:spPr>
          <a:xfrm>
            <a:off x="114338" y="4518194"/>
            <a:ext cx="171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900" b="1" dirty="0">
                <a:solidFill>
                  <a:schemeClr val="tx2"/>
                </a:solidFill>
              </a:rPr>
              <a:t>Principales tecnologías con las que he trabajado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DE89B472-A203-458B-920E-EE99A92CCB96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4" y="503562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34F03F1C-5E18-4831-87FE-2D9ADFF5B665}"/>
              </a:ext>
            </a:extLst>
          </p:cNvPr>
          <p:cNvPicPr preferRelativeResize="0">
            <a:picLocks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4" y="5701257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92BCEBFC-3226-449C-B0C8-067E07B844EE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26" y="503562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Imagen 68" descr="Icono&#10;&#10;Descripción generada automáticamente">
            <a:extLst>
              <a:ext uri="{FF2B5EF4-FFF2-40B4-BE49-F238E27FC236}">
                <a16:creationId xmlns:a16="http://schemas.microsoft.com/office/drawing/2014/main" id="{CCC95ACE-9207-48AA-8237-D5B583D3726B}"/>
              </a:ext>
            </a:extLst>
          </p:cNvPr>
          <p:cNvPicPr preferRelativeResize="0">
            <a:picLocks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75" y="503562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264685FE-5947-4C62-88BA-E048FF447A8B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1255" y="952798"/>
            <a:ext cx="288000" cy="288000"/>
          </a:xfrm>
          <a:prstGeom prst="rect">
            <a:avLst/>
          </a:prstGeom>
        </p:spPr>
      </p:pic>
      <p:sp>
        <p:nvSpPr>
          <p:cNvPr id="119" name="CuadroTexto 118">
            <a:extLst>
              <a:ext uri="{FF2B5EF4-FFF2-40B4-BE49-F238E27FC236}">
                <a16:creationId xmlns:a16="http://schemas.microsoft.com/office/drawing/2014/main" id="{5600B88E-5DDA-4945-B9A4-FCE5225B9DD7}"/>
              </a:ext>
            </a:extLst>
          </p:cNvPr>
          <p:cNvSpPr txBox="1"/>
          <p:nvPr/>
        </p:nvSpPr>
        <p:spPr>
          <a:xfrm>
            <a:off x="391277" y="984897"/>
            <a:ext cx="1045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800" b="1">
                <a:solidFill>
                  <a:schemeClr val="bg1"/>
                </a:solidFill>
              </a:defRPr>
            </a:lvl1pPr>
          </a:lstStyle>
          <a:p>
            <a:r>
              <a:rPr lang="es-VE" sz="1000" dirty="0"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sz="1000" dirty="0"/>
          </a:p>
        </p:txBody>
      </p:sp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DEEE07E8-0D46-8741-60F9-38046BDFC7D3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26" y="5701257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91 CuadroTexto">
            <a:extLst>
              <a:ext uri="{FF2B5EF4-FFF2-40B4-BE49-F238E27FC236}">
                <a16:creationId xmlns:a16="http://schemas.microsoft.com/office/drawing/2014/main" id="{523EA22F-3C2A-8D32-4522-B502BDF64001}"/>
              </a:ext>
            </a:extLst>
          </p:cNvPr>
          <p:cNvSpPr txBox="1"/>
          <p:nvPr/>
        </p:nvSpPr>
        <p:spPr>
          <a:xfrm>
            <a:off x="1151780" y="8478608"/>
            <a:ext cx="623772" cy="223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bg1"/>
                </a:solidFill>
              </a:rPr>
              <a:t>Escritos</a:t>
            </a:r>
          </a:p>
        </p:txBody>
      </p:sp>
      <p:pic>
        <p:nvPicPr>
          <p:cNvPr id="52" name="Imagen 51">
            <a:hlinkClick r:id="rId37"/>
            <a:extLst>
              <a:ext uri="{FF2B5EF4-FFF2-40B4-BE49-F238E27FC236}">
                <a16:creationId xmlns:a16="http://schemas.microsoft.com/office/drawing/2014/main" id="{DCCEF992-E907-2C05-798D-D75F9E673243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151780" y="8694012"/>
            <a:ext cx="230066" cy="360000"/>
          </a:xfrm>
          <a:prstGeom prst="rect">
            <a:avLst/>
          </a:prstGeom>
        </p:spPr>
      </p:pic>
      <p:pic>
        <p:nvPicPr>
          <p:cNvPr id="56" name="Imagen 55">
            <a:hlinkClick r:id="rId39"/>
            <a:extLst>
              <a:ext uri="{FF2B5EF4-FFF2-40B4-BE49-F238E27FC236}">
                <a16:creationId xmlns:a16="http://schemas.microsoft.com/office/drawing/2014/main" id="{C4A4A954-AA01-0637-97E5-1769AE5E899C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556063" y="8694012"/>
            <a:ext cx="231125" cy="360000"/>
          </a:xfrm>
          <a:prstGeom prst="rect">
            <a:avLst/>
          </a:prstGeom>
        </p:spPr>
      </p:pic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BB93FD52-4990-DA22-8CCD-3EECBD8E82B7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001245"/>
            <a:ext cx="72000" cy="72000"/>
          </a:xfrm>
          <a:prstGeom prst="rect">
            <a:avLst/>
          </a:prstGeom>
        </p:spPr>
      </p:pic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018B38D9-CECA-40B3-0645-B9267B8C30A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215529"/>
            <a:ext cx="72000" cy="72000"/>
          </a:xfrm>
          <a:prstGeom prst="rect">
            <a:avLst/>
          </a:prstGeom>
        </p:spPr>
      </p:pic>
      <p:pic>
        <p:nvPicPr>
          <p:cNvPr id="40" name="Imagen 39" descr="Icono&#10;&#10;Descripción generada automáticamente">
            <a:extLst>
              <a:ext uri="{FF2B5EF4-FFF2-40B4-BE49-F238E27FC236}">
                <a16:creationId xmlns:a16="http://schemas.microsoft.com/office/drawing/2014/main" id="{B7DBDE7F-CA85-30A4-9D9D-ED0F355CB64E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429813"/>
            <a:ext cx="72000" cy="72000"/>
          </a:xfrm>
          <a:prstGeom prst="rect">
            <a:avLst/>
          </a:prstGeom>
        </p:spPr>
      </p:pic>
      <p:pic>
        <p:nvPicPr>
          <p:cNvPr id="49" name="Imagen 48" descr="Texto&#10;&#10;Descripción generada automáticamente">
            <a:extLst>
              <a:ext uri="{FF2B5EF4-FFF2-40B4-BE49-F238E27FC236}">
                <a16:creationId xmlns:a16="http://schemas.microsoft.com/office/drawing/2014/main" id="{8432A05E-4B09-71A0-C84B-BE5D37BDED10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108387"/>
            <a:ext cx="72000" cy="72000"/>
          </a:xfrm>
          <a:prstGeom prst="rect">
            <a:avLst/>
          </a:prstGeom>
        </p:spPr>
      </p:pic>
      <p:pic>
        <p:nvPicPr>
          <p:cNvPr id="50" name="Imagen 49" descr="Texto&#10;&#10;Descripción generada automáticamente">
            <a:extLst>
              <a:ext uri="{FF2B5EF4-FFF2-40B4-BE49-F238E27FC236}">
                <a16:creationId xmlns:a16="http://schemas.microsoft.com/office/drawing/2014/main" id="{18E0F5CD-A612-3952-573F-E1C45A26DF2C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322671"/>
            <a:ext cx="72000" cy="720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125C6F79-5E64-79C6-583E-CEFEEBBCC1CE}"/>
              </a:ext>
            </a:extLst>
          </p:cNvPr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96924" y="6366895"/>
            <a:ext cx="360000" cy="360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7BCF7EA-4387-F063-A012-6FA89AEF7B1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92075" y="5701257"/>
            <a:ext cx="360000" cy="36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4CE9AA-7DA2-5070-0D2E-85085B10615D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387226" y="6366895"/>
            <a:ext cx="360000" cy="3600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A27E0EE0-591D-247D-B855-1E7634839319}"/>
              </a:ext>
            </a:extLst>
          </p:cNvPr>
          <p:cNvGrpSpPr/>
          <p:nvPr/>
        </p:nvGrpSpPr>
        <p:grpSpPr>
          <a:xfrm>
            <a:off x="2595550" y="971600"/>
            <a:ext cx="2024504" cy="1259329"/>
            <a:chOff x="2564904" y="1035988"/>
            <a:chExt cx="2024504" cy="1259329"/>
          </a:xfrm>
        </p:grpSpPr>
        <p:sp>
          <p:nvSpPr>
            <p:cNvPr id="64" name="101 CuadroTexto">
              <a:extLst>
                <a:ext uri="{FF2B5EF4-FFF2-40B4-BE49-F238E27FC236}">
                  <a16:creationId xmlns:a16="http://schemas.microsoft.com/office/drawing/2014/main" id="{AEA8A148-F02B-59C6-2B7D-47BE34C1BCD0}"/>
                </a:ext>
              </a:extLst>
            </p:cNvPr>
            <p:cNvSpPr txBox="1"/>
            <p:nvPr/>
          </p:nvSpPr>
          <p:spPr>
            <a:xfrm>
              <a:off x="2564904" y="1434584"/>
              <a:ext cx="2024504" cy="64633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r>
                <a:rPr lang="fr-FR" sz="900" b="1" dirty="0" err="1"/>
                <a:t>Laravel</a:t>
              </a:r>
              <a:r>
                <a:rPr lang="fr-FR" sz="900" b="1" dirty="0"/>
                <a:t>, Vue.js, MySQL, AWS </a:t>
              </a:r>
              <a:endParaRPr lang="es-ES" sz="900" b="1" dirty="0"/>
            </a:p>
          </p:txBody>
        </p:sp>
        <p:sp>
          <p:nvSpPr>
            <p:cNvPr id="65" name="101 CuadroTexto">
              <a:extLst>
                <a:ext uri="{FF2B5EF4-FFF2-40B4-BE49-F238E27FC236}">
                  <a16:creationId xmlns:a16="http://schemas.microsoft.com/office/drawing/2014/main" id="{2836D965-3B4A-B541-BA76-D258CD34D3E3}"/>
                </a:ext>
              </a:extLst>
            </p:cNvPr>
            <p:cNvSpPr txBox="1"/>
            <p:nvPr/>
          </p:nvSpPr>
          <p:spPr>
            <a:xfrm>
              <a:off x="2564904" y="2079873"/>
              <a:ext cx="20245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00" b="1" dirty="0"/>
                <a:t>COMMUTATIO Mar 2023 - Actual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2184A32-662A-8F4C-CF7B-76341AA52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2564904" y="1035988"/>
              <a:ext cx="360000" cy="36000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25400" h="25400"/>
            </a:sp3d>
          </p:spPr>
        </p:pic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B7F4666B-E542-FED2-1DC4-EA2CF35A7360}"/>
                </a:ext>
              </a:extLst>
            </p:cNvPr>
            <p:cNvSpPr/>
            <p:nvPr/>
          </p:nvSpPr>
          <p:spPr>
            <a:xfrm>
              <a:off x="2969408" y="1107988"/>
              <a:ext cx="1620000" cy="21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b="1" dirty="0"/>
                <a:t>DESARROLLADOR WEB FULL-STACK 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822358E-1B16-5A37-AD34-0CE323FFC0D0}"/>
              </a:ext>
            </a:extLst>
          </p:cNvPr>
          <p:cNvGrpSpPr/>
          <p:nvPr/>
        </p:nvGrpSpPr>
        <p:grpSpPr>
          <a:xfrm>
            <a:off x="4739381" y="971600"/>
            <a:ext cx="2024504" cy="1258168"/>
            <a:chOff x="4725144" y="1033200"/>
            <a:chExt cx="2024504" cy="1258168"/>
          </a:xfrm>
        </p:grpSpPr>
        <p:sp>
          <p:nvSpPr>
            <p:cNvPr id="70" name="101 CuadroTexto">
              <a:extLst>
                <a:ext uri="{FF2B5EF4-FFF2-40B4-BE49-F238E27FC236}">
                  <a16:creationId xmlns:a16="http://schemas.microsoft.com/office/drawing/2014/main" id="{E1D319ED-D403-9B59-5A94-8F7AF4ABB0B8}"/>
                </a:ext>
              </a:extLst>
            </p:cNvPr>
            <p:cNvSpPr txBox="1"/>
            <p:nvPr/>
          </p:nvSpPr>
          <p:spPr>
            <a:xfrm>
              <a:off x="4725144" y="1430635"/>
              <a:ext cx="2024504" cy="64633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>
              <a:defPPr>
                <a:defRPr lang="es-ES"/>
              </a:defPPr>
              <a:lvl1pPr algn="ctr">
                <a:defRPr sz="900" b="1"/>
              </a:lvl1pPr>
            </a:lstStyle>
            <a:p>
              <a:r>
                <a:rPr lang="es-ES" dirty="0"/>
                <a:t>Laravel, Node.js, React.js, Vue.js, MySQL, MongoDB, AWS, Automatización con </a:t>
              </a:r>
              <a:r>
                <a:rPr lang="es-ES" dirty="0" err="1"/>
                <a:t>Zapier</a:t>
              </a:r>
              <a:r>
                <a:rPr lang="es-ES" dirty="0"/>
                <a:t> y VBA </a:t>
              </a:r>
            </a:p>
          </p:txBody>
        </p:sp>
        <p:sp>
          <p:nvSpPr>
            <p:cNvPr id="71" name="101 CuadroTexto">
              <a:extLst>
                <a:ext uri="{FF2B5EF4-FFF2-40B4-BE49-F238E27FC236}">
                  <a16:creationId xmlns:a16="http://schemas.microsoft.com/office/drawing/2014/main" id="{7AD43333-22D7-EA99-257A-AE5071C016F7}"/>
                </a:ext>
              </a:extLst>
            </p:cNvPr>
            <p:cNvSpPr txBox="1"/>
            <p:nvPr/>
          </p:nvSpPr>
          <p:spPr>
            <a:xfrm>
              <a:off x="4725144" y="2075924"/>
              <a:ext cx="20245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00" b="1" dirty="0"/>
                <a:t>SEFAR UNIVERSAL </a:t>
              </a:r>
              <a:r>
                <a:rPr lang="es-ES" sz="800" b="1" dirty="0" err="1"/>
                <a:t>Ago</a:t>
              </a:r>
              <a:r>
                <a:rPr lang="es-ES" sz="800" b="1" dirty="0"/>
                <a:t> 2019 - Mar 2023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D85F9C0-91C1-4E83-780B-E58E67A62CEB}"/>
                </a:ext>
              </a:extLst>
            </p:cNvPr>
            <p:cNvSpPr/>
            <p:nvPr/>
          </p:nvSpPr>
          <p:spPr>
            <a:xfrm>
              <a:off x="5129648" y="1104039"/>
              <a:ext cx="1620000" cy="216000"/>
            </a:xfrm>
            <a:prstGeom prst="roundRect">
              <a:avLst/>
            </a:prstGeom>
            <a:solidFill>
              <a:schemeClr val="accent1">
                <a:alpha val="9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b="1" dirty="0"/>
                <a:t>DESARROLLADOR WEB FULL-STACK  </a:t>
              </a:r>
            </a:p>
          </p:txBody>
        </p:sp>
        <p:pic>
          <p:nvPicPr>
            <p:cNvPr id="73" name="Imagen 38">
              <a:hlinkClick r:id="rId48"/>
              <a:extLst>
                <a:ext uri="{FF2B5EF4-FFF2-40B4-BE49-F238E27FC236}">
                  <a16:creationId xmlns:a16="http://schemas.microsoft.com/office/drawing/2014/main" id="{B5CD145B-F2B5-78B7-37BD-CBCDE673C143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9"/>
            <a:stretch/>
          </p:blipFill>
          <p:spPr>
            <a:xfrm>
              <a:off x="4725144" y="1033200"/>
              <a:ext cx="360000" cy="36000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25400" h="25400"/>
            </a:sp3d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7F1CAA2-A25F-385F-337F-7009154D97DB}"/>
              </a:ext>
            </a:extLst>
          </p:cNvPr>
          <p:cNvGrpSpPr/>
          <p:nvPr/>
        </p:nvGrpSpPr>
        <p:grpSpPr>
          <a:xfrm>
            <a:off x="2595550" y="2382081"/>
            <a:ext cx="2024504" cy="1260061"/>
            <a:chOff x="2564904" y="2563200"/>
            <a:chExt cx="2024504" cy="1260061"/>
          </a:xfrm>
        </p:grpSpPr>
        <p:sp>
          <p:nvSpPr>
            <p:cNvPr id="75" name="101 CuadroTexto">
              <a:extLst>
                <a:ext uri="{FF2B5EF4-FFF2-40B4-BE49-F238E27FC236}">
                  <a16:creationId xmlns:a16="http://schemas.microsoft.com/office/drawing/2014/main" id="{BFFAC09C-2A1F-EEC2-20CC-7F8A3B9BB61A}"/>
                </a:ext>
              </a:extLst>
            </p:cNvPr>
            <p:cNvSpPr txBox="1"/>
            <p:nvPr/>
          </p:nvSpPr>
          <p:spPr>
            <a:xfrm>
              <a:off x="2564904" y="2962528"/>
              <a:ext cx="2024504" cy="64633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>
              <a:defPPr>
                <a:defRPr lang="es-ES"/>
              </a:defPPr>
              <a:lvl1pPr algn="ctr">
                <a:defRPr sz="9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s-ES" dirty="0"/>
                <a:t>Automatización de reportes con VBA, VB6, Delphi, Access, SQL Server, MySQL. Integración con SAP </a:t>
              </a:r>
            </a:p>
          </p:txBody>
        </p:sp>
        <p:sp>
          <p:nvSpPr>
            <p:cNvPr id="76" name="101 CuadroTexto">
              <a:extLst>
                <a:ext uri="{FF2B5EF4-FFF2-40B4-BE49-F238E27FC236}">
                  <a16:creationId xmlns:a16="http://schemas.microsoft.com/office/drawing/2014/main" id="{62384F29-DF4C-B929-3FE4-A2471E68871E}"/>
                </a:ext>
              </a:extLst>
            </p:cNvPr>
            <p:cNvSpPr txBox="1"/>
            <p:nvPr/>
          </p:nvSpPr>
          <p:spPr>
            <a:xfrm>
              <a:off x="2564904" y="3607817"/>
              <a:ext cx="20245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00" b="1" dirty="0"/>
                <a:t>PDVSA Abr 2006 - Jul 2021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C68CEBA5-C521-B38B-2C56-A36C9548EE00}"/>
                </a:ext>
              </a:extLst>
            </p:cNvPr>
            <p:cNvSpPr/>
            <p:nvPr/>
          </p:nvSpPr>
          <p:spPr>
            <a:xfrm>
              <a:off x="2969408" y="2635932"/>
              <a:ext cx="1620000" cy="21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b="1" dirty="0"/>
                <a:t>ANALISTA MAYOR DE PRESUPUESTOS </a:t>
              </a:r>
            </a:p>
          </p:txBody>
        </p:sp>
        <p:pic>
          <p:nvPicPr>
            <p:cNvPr id="78" name="100 Imagen">
              <a:hlinkClick r:id="rId50"/>
            </p:cNvPr>
            <p:cNvPicPr/>
            <p:nvPr/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800" y="2563200"/>
              <a:ext cx="360000" cy="36000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25400" h="25400"/>
            </a:sp3d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EB2E684-A2AD-DC60-8A42-565A1FD10348}"/>
              </a:ext>
            </a:extLst>
          </p:cNvPr>
          <p:cNvGrpSpPr/>
          <p:nvPr/>
        </p:nvGrpSpPr>
        <p:grpSpPr>
          <a:xfrm>
            <a:off x="4739381" y="2381850"/>
            <a:ext cx="2024504" cy="1259712"/>
            <a:chOff x="4725144" y="2559600"/>
            <a:chExt cx="2024504" cy="1259712"/>
          </a:xfrm>
        </p:grpSpPr>
        <p:sp>
          <p:nvSpPr>
            <p:cNvPr id="80" name="101 CuadroTexto">
              <a:extLst>
                <a:ext uri="{FF2B5EF4-FFF2-40B4-BE49-F238E27FC236}">
                  <a16:creationId xmlns:a16="http://schemas.microsoft.com/office/drawing/2014/main" id="{73CC4587-F5C2-8C85-9396-00C57CE069F4}"/>
                </a:ext>
              </a:extLst>
            </p:cNvPr>
            <p:cNvSpPr txBox="1"/>
            <p:nvPr/>
          </p:nvSpPr>
          <p:spPr>
            <a:xfrm>
              <a:off x="4725144" y="2958579"/>
              <a:ext cx="2024504" cy="64633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>
              <a:defPPr>
                <a:defRPr lang="es-ES"/>
              </a:defPPr>
              <a:lvl1pPr algn="ctr">
                <a:defRPr sz="9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s-ES" dirty="0"/>
                <a:t>Visual Basic 6, VBA, Bases de Datos Access y SQL Server </a:t>
              </a:r>
            </a:p>
          </p:txBody>
        </p:sp>
        <p:sp>
          <p:nvSpPr>
            <p:cNvPr id="81" name="101 CuadroTexto">
              <a:extLst>
                <a:ext uri="{FF2B5EF4-FFF2-40B4-BE49-F238E27FC236}">
                  <a16:creationId xmlns:a16="http://schemas.microsoft.com/office/drawing/2014/main" id="{4F5467F8-A1CA-9345-FFC5-3F3911A1C678}"/>
                </a:ext>
              </a:extLst>
            </p:cNvPr>
            <p:cNvSpPr txBox="1"/>
            <p:nvPr/>
          </p:nvSpPr>
          <p:spPr>
            <a:xfrm>
              <a:off x="4725144" y="3603868"/>
              <a:ext cx="20245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00" b="1" dirty="0"/>
                <a:t>Univ. Gran Mariscal Mar 2008 - Feb 2015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1809052-3989-40EF-567D-C516739F833F}"/>
                </a:ext>
              </a:extLst>
            </p:cNvPr>
            <p:cNvSpPr/>
            <p:nvPr/>
          </p:nvSpPr>
          <p:spPr>
            <a:xfrm>
              <a:off x="5129648" y="2631983"/>
              <a:ext cx="1620000" cy="21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b="1" dirty="0"/>
                <a:t>PROFESOR DE PROGRAMACIÓN </a:t>
              </a:r>
            </a:p>
          </p:txBody>
        </p:sp>
        <p:pic>
          <p:nvPicPr>
            <p:cNvPr id="83" name="111 Imagen" descr="ugma">
              <a:hlinkClick r:id="rId52"/>
            </p:cNvPr>
            <p:cNvPicPr/>
            <p:nvPr/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800" y="2559600"/>
              <a:ext cx="360000" cy="36000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25400" h="25400"/>
            </a:sp3d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5CB8EBB-5DF2-D626-4291-BED90B54ADC8}"/>
              </a:ext>
            </a:extLst>
          </p:cNvPr>
          <p:cNvGrpSpPr/>
          <p:nvPr/>
        </p:nvGrpSpPr>
        <p:grpSpPr>
          <a:xfrm>
            <a:off x="2595550" y="3793294"/>
            <a:ext cx="2024504" cy="1258257"/>
            <a:chOff x="2587352" y="3916800"/>
            <a:chExt cx="2024504" cy="1258257"/>
          </a:xfrm>
        </p:grpSpPr>
        <p:sp>
          <p:nvSpPr>
            <p:cNvPr id="85" name="101 CuadroTexto">
              <a:extLst>
                <a:ext uri="{FF2B5EF4-FFF2-40B4-BE49-F238E27FC236}">
                  <a16:creationId xmlns:a16="http://schemas.microsoft.com/office/drawing/2014/main" id="{0AA61ACC-04FD-1635-AB96-C1BD355F7C81}"/>
                </a:ext>
              </a:extLst>
            </p:cNvPr>
            <p:cNvSpPr txBox="1"/>
            <p:nvPr/>
          </p:nvSpPr>
          <p:spPr>
            <a:xfrm>
              <a:off x="2587352" y="4314324"/>
              <a:ext cx="2024504" cy="64633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>
              <a:defPPr>
                <a:defRPr lang="es-ES"/>
              </a:defPPr>
              <a:lvl1pPr algn="ctr">
                <a:defRPr sz="9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s-ES" dirty="0"/>
                <a:t>Diseño y simulación de líneas de flujo (</a:t>
              </a:r>
              <a:r>
                <a:rPr lang="es-ES" dirty="0" err="1"/>
                <a:t>Hysys</a:t>
              </a:r>
              <a:r>
                <a:rPr lang="es-ES" dirty="0"/>
                <a:t>, </a:t>
              </a:r>
              <a:r>
                <a:rPr lang="es-ES" dirty="0" err="1"/>
                <a:t>Pipephase</a:t>
              </a:r>
              <a:r>
                <a:rPr lang="es-ES" dirty="0"/>
                <a:t>), Elaboración de documentos técnicos y manuales de operación</a:t>
              </a:r>
            </a:p>
          </p:txBody>
        </p:sp>
        <p:sp>
          <p:nvSpPr>
            <p:cNvPr id="86" name="101 CuadroTexto">
              <a:extLst>
                <a:ext uri="{FF2B5EF4-FFF2-40B4-BE49-F238E27FC236}">
                  <a16:creationId xmlns:a16="http://schemas.microsoft.com/office/drawing/2014/main" id="{1EB9A128-DC33-6CC4-94F7-D4032ADCEE48}"/>
                </a:ext>
              </a:extLst>
            </p:cNvPr>
            <p:cNvSpPr txBox="1"/>
            <p:nvPr/>
          </p:nvSpPr>
          <p:spPr>
            <a:xfrm>
              <a:off x="2587352" y="4959613"/>
              <a:ext cx="20245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ENI Ago 2004 - </a:t>
              </a:r>
              <a:r>
                <a:rPr lang="en-US" sz="800" b="1" dirty="0" err="1"/>
                <a:t>Abr</a:t>
              </a:r>
              <a:r>
                <a:rPr lang="en-US" sz="800" b="1" dirty="0"/>
                <a:t> 2006</a:t>
              </a:r>
              <a:endParaRPr lang="es-ES" sz="800" b="1" dirty="0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ADED0789-DE80-E595-78EE-79E4475A036D}"/>
                </a:ext>
              </a:extLst>
            </p:cNvPr>
            <p:cNvSpPr/>
            <p:nvPr/>
          </p:nvSpPr>
          <p:spPr>
            <a:xfrm>
              <a:off x="2991856" y="3987728"/>
              <a:ext cx="1620000" cy="21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b="1" dirty="0"/>
                <a:t>INGENIERO DE PROCESOS</a:t>
              </a:r>
            </a:p>
          </p:txBody>
        </p:sp>
        <p:pic>
          <p:nvPicPr>
            <p:cNvPr id="88" name="Imagen 8" descr="Logotipo&#10;&#10;Descripción generada automáticamente">
              <a:hlinkClick r:id="rId54"/>
              <a:extLst>
                <a:ext uri="{FF2B5EF4-FFF2-40B4-BE49-F238E27FC236}">
                  <a16:creationId xmlns:a16="http://schemas.microsoft.com/office/drawing/2014/main" id="{D645DE2C-7CE5-BD62-7645-A1B7A91A2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400" y="3916800"/>
              <a:ext cx="360000" cy="36000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25400" h="25400"/>
            </a:sp3d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F206D45-31C8-7BAD-B8A1-E4AE47AA477C}"/>
              </a:ext>
            </a:extLst>
          </p:cNvPr>
          <p:cNvGrpSpPr/>
          <p:nvPr/>
        </p:nvGrpSpPr>
        <p:grpSpPr>
          <a:xfrm>
            <a:off x="4739381" y="3793643"/>
            <a:ext cx="2024504" cy="1257908"/>
            <a:chOff x="4747592" y="3913200"/>
            <a:chExt cx="2024504" cy="1257908"/>
          </a:xfrm>
        </p:grpSpPr>
        <p:sp>
          <p:nvSpPr>
            <p:cNvPr id="94" name="101 CuadroTexto">
              <a:extLst>
                <a:ext uri="{FF2B5EF4-FFF2-40B4-BE49-F238E27FC236}">
                  <a16:creationId xmlns:a16="http://schemas.microsoft.com/office/drawing/2014/main" id="{F787FC6B-8119-D02C-EFED-D8E1F85C8730}"/>
                </a:ext>
              </a:extLst>
            </p:cNvPr>
            <p:cNvSpPr txBox="1"/>
            <p:nvPr/>
          </p:nvSpPr>
          <p:spPr>
            <a:xfrm>
              <a:off x="4747592" y="4310375"/>
              <a:ext cx="2024504" cy="64633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>
              <a:defPPr>
                <a:defRPr lang="es-ES"/>
              </a:defPPr>
              <a:lvl1pPr algn="ctr">
                <a:defRPr sz="9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C/C++, Pascal, Delphi, AutoCAD, Access, Excel, Word </a:t>
              </a:r>
              <a:endParaRPr lang="es-ES" dirty="0"/>
            </a:p>
          </p:txBody>
        </p:sp>
        <p:sp>
          <p:nvSpPr>
            <p:cNvPr id="95" name="101 CuadroTexto">
              <a:extLst>
                <a:ext uri="{FF2B5EF4-FFF2-40B4-BE49-F238E27FC236}">
                  <a16:creationId xmlns:a16="http://schemas.microsoft.com/office/drawing/2014/main" id="{DAAF9133-3D7E-9E13-FA9D-9877ED42CD29}"/>
                </a:ext>
              </a:extLst>
            </p:cNvPr>
            <p:cNvSpPr txBox="1"/>
            <p:nvPr/>
          </p:nvSpPr>
          <p:spPr>
            <a:xfrm>
              <a:off x="4747592" y="4955664"/>
              <a:ext cx="20245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800" b="1" dirty="0"/>
                <a:t>UCV Mar 1996 - Dic 2002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B83C967F-A193-7924-F87C-B42D389ED281}"/>
                </a:ext>
              </a:extLst>
            </p:cNvPr>
            <p:cNvSpPr/>
            <p:nvPr/>
          </p:nvSpPr>
          <p:spPr>
            <a:xfrm>
              <a:off x="5152096" y="3983779"/>
              <a:ext cx="1620000" cy="21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 b="1" dirty="0"/>
                <a:t>PREPARADOR DE PROGRAMACIÓN</a:t>
              </a:r>
            </a:p>
          </p:txBody>
        </p:sp>
        <p:pic>
          <p:nvPicPr>
            <p:cNvPr id="103" name="167 Imagen">
              <a:hlinkClick r:id="rId56"/>
            </p:cNvPr>
            <p:cNvPicPr/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8400" y="3913200"/>
              <a:ext cx="360000" cy="36000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25400" h="25400"/>
            </a:sp3d>
          </p:spPr>
        </p:pic>
      </p:grpSp>
    </p:spTree>
    <p:extLst>
      <p:ext uri="{BB962C8B-B14F-4D97-AF65-F5344CB8AC3E}">
        <p14:creationId xmlns:p14="http://schemas.microsoft.com/office/powerpoint/2010/main" val="2973086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670</Words>
  <Application>Microsoft Office PowerPoint</Application>
  <PresentationFormat>On-screen Show (4:3)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Courier New</vt:lpstr>
      <vt:lpstr>Georgia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Bazo</dc:creator>
  <cp:lastModifiedBy>Pedro Bazo</cp:lastModifiedBy>
  <cp:revision>194</cp:revision>
  <cp:lastPrinted>2019-07-10T13:23:33Z</cp:lastPrinted>
  <dcterms:modified xsi:type="dcterms:W3CDTF">2024-04-20T13:48:54Z</dcterms:modified>
</cp:coreProperties>
</file>