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6858000" cy="9144000" type="screen4x3"/>
  <p:notesSz cx="7315200" cy="96012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70" d="100"/>
          <a:sy n="170" d="100"/>
        </p:scale>
        <p:origin x="154" y="-6413"/>
      </p:cViewPr>
      <p:guideLst>
        <p:guide orient="horz" pos="2880"/>
        <p:guide pos="2160"/>
      </p:guideLst>
    </p:cSldViewPr>
  </p:slideViewPr>
  <p:notesTextViewPr>
    <p:cViewPr>
      <p:scale>
        <a:sx n="100" d="100"/>
        <a:sy n="100" d="100"/>
      </p:scale>
      <p:origin x="0" y="0"/>
    </p:cViewPr>
  </p:notesTextViewPr>
  <p:notesViewPr>
    <p:cSldViewPr>
      <p:cViewPr varScale="1">
        <p:scale>
          <a:sx n="80" d="100"/>
          <a:sy n="80" d="100"/>
        </p:scale>
        <p:origin x="-2022"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s-VE"/>
          </a:p>
        </p:txBody>
      </p:sp>
      <p:sp>
        <p:nvSpPr>
          <p:cNvPr id="3" name="2 Marcador de fecha"/>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E5B1206-967F-4C5D-BDDE-8FB8311D7112}" type="datetimeFigureOut">
              <a:rPr lang="es-VE" smtClean="0"/>
              <a:t>3/3/2023</a:t>
            </a:fld>
            <a:endParaRPr lang="es-VE"/>
          </a:p>
        </p:txBody>
      </p:sp>
      <p:sp>
        <p:nvSpPr>
          <p:cNvPr id="4" name="3 Marcador de imagen de diapositiva"/>
          <p:cNvSpPr>
            <a:spLocks noGrp="1" noRot="1" noChangeAspect="1"/>
          </p:cNvSpPr>
          <p:nvPr>
            <p:ph type="sldImg" idx="2"/>
          </p:nvPr>
        </p:nvSpPr>
        <p:spPr>
          <a:xfrm>
            <a:off x="2306638" y="720725"/>
            <a:ext cx="2701925" cy="3600450"/>
          </a:xfrm>
          <a:prstGeom prst="rect">
            <a:avLst/>
          </a:prstGeom>
          <a:noFill/>
          <a:ln w="12700">
            <a:solidFill>
              <a:prstClr val="black"/>
            </a:solidFill>
          </a:ln>
        </p:spPr>
        <p:txBody>
          <a:bodyPr vert="horz" lIns="96661" tIns="48331" rIns="96661" bIns="48331" rtlCol="0" anchor="ctr"/>
          <a:lstStyle/>
          <a:p>
            <a:endParaRPr lang="es-VE"/>
          </a:p>
        </p:txBody>
      </p:sp>
      <p:sp>
        <p:nvSpPr>
          <p:cNvPr id="5" name="4 Marcador de notas"/>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5 Marcador de pie de página"/>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s-VE"/>
          </a:p>
        </p:txBody>
      </p:sp>
      <p:sp>
        <p:nvSpPr>
          <p:cNvPr id="7" name="6 Marcador de número de diapositiva"/>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8C720D2-8991-451A-890C-64C72B9B023E}" type="slidenum">
              <a:rPr lang="es-VE" smtClean="0"/>
              <a:t>‹Nº›</a:t>
            </a:fld>
            <a:endParaRPr lang="es-VE"/>
          </a:p>
        </p:txBody>
      </p:sp>
    </p:spTree>
    <p:extLst>
      <p:ext uri="{BB962C8B-B14F-4D97-AF65-F5344CB8AC3E}">
        <p14:creationId xmlns:p14="http://schemas.microsoft.com/office/powerpoint/2010/main" val="390244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68"/>
            <a:ext cx="5829300" cy="1960033"/>
          </a:xfrm>
        </p:spPr>
        <p:txBody>
          <a:bodyPr/>
          <a:lstStyle/>
          <a:p>
            <a:r>
              <a:rPr lang="es-ES"/>
              <a:t>Haga clic para modificar el estilo de título del patrón</a:t>
            </a:r>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03/03/2023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03/03/2023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5"/>
            <a:ext cx="1543050" cy="7802033"/>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342900" y="366185"/>
            <a:ext cx="4514850" cy="7802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03/03/2023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03/03/2023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67"/>
            <a:ext cx="5829300" cy="1816100"/>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03/03/2023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t>03/03/2023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t>03/03/2023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t>03/03/2023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03/03/2023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0" y="364067"/>
            <a:ext cx="2256235" cy="154940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03/03/2023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0"/>
            <a:ext cx="4114800" cy="755651"/>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03/03/2023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03/03/2023</a:t>
            </a:fld>
            <a:endParaRPr lang="es-ES"/>
          </a:p>
        </p:txBody>
      </p:sp>
      <p:sp>
        <p:nvSpPr>
          <p:cNvPr id="5" name="4 Marcador de pie de página"/>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pic>
        <p:nvPicPr>
          <p:cNvPr id="7" name="Picture 2" descr="d:\Documents and Settings\bazop\Escritorio\CV\CV\Photoshop CS2\Fondo 3.png"/>
          <p:cNvPicPr>
            <a:picLocks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6858000" cy="9144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a:spLocks/>
          </p:cNvSpPr>
          <p:nvPr userDrawn="1"/>
        </p:nvSpPr>
        <p:spPr>
          <a:xfrm>
            <a:off x="0" y="0"/>
            <a:ext cx="2077988" cy="9144000"/>
          </a:xfrm>
          <a:prstGeom prst="rect">
            <a:avLst/>
          </a:prstGeom>
          <a:gradFill flip="none" rotWithShape="1">
            <a:gsLst>
              <a:gs pos="0">
                <a:schemeClr val="tx2"/>
              </a:gs>
              <a:gs pos="50000">
                <a:schemeClr val="tx2">
                  <a:lumMod val="40000"/>
                  <a:lumOff val="6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9" name="8 Rectángulo"/>
          <p:cNvSpPr>
            <a:spLocks/>
          </p:cNvSpPr>
          <p:nvPr userDrawn="1"/>
        </p:nvSpPr>
        <p:spPr>
          <a:xfrm>
            <a:off x="2420888" y="107504"/>
            <a:ext cx="4437112" cy="504056"/>
          </a:xfrm>
          <a:prstGeom prst="rect">
            <a:avLst/>
          </a:prstGeom>
          <a:gradFill flip="none" rotWithShape="1">
            <a:gsLst>
              <a:gs pos="0">
                <a:schemeClr val="tx2"/>
              </a:gs>
              <a:gs pos="50000">
                <a:schemeClr val="tx2">
                  <a:lumMod val="40000"/>
                  <a:lumOff val="6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latin typeface="Georgia" panose="02040502050405020303"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7.png"/><Relationship Id="rId18" Type="http://schemas.openxmlformats.org/officeDocument/2006/relationships/image" Target="../media/image11.png"/><Relationship Id="rId26" Type="http://schemas.openxmlformats.org/officeDocument/2006/relationships/image" Target="../media/image17.png"/><Relationship Id="rId3" Type="http://schemas.openxmlformats.org/officeDocument/2006/relationships/image" Target="../media/image2.jpeg"/><Relationship Id="rId21" Type="http://schemas.openxmlformats.org/officeDocument/2006/relationships/hyperlink" Target="https://petrix12.github.io/cvpetrix2022/cvpedrobazo.pdf" TargetMode="External"/><Relationship Id="rId7" Type="http://schemas.openxmlformats.org/officeDocument/2006/relationships/image" Target="../media/image5.gif"/><Relationship Id="rId12" Type="http://schemas.openxmlformats.org/officeDocument/2006/relationships/hyperlink" Target="https://www.instagram.com/bazopedro/" TargetMode="External"/><Relationship Id="rId17" Type="http://schemas.openxmlformats.org/officeDocument/2006/relationships/image" Target="../media/image10.png"/><Relationship Id="rId25" Type="http://schemas.openxmlformats.org/officeDocument/2006/relationships/image" Target="../media/image16.png"/><Relationship Id="rId2" Type="http://schemas.openxmlformats.org/officeDocument/2006/relationships/hyperlink" Target="https://petrix12.github.io/cvpetrix2022" TargetMode="External"/><Relationship Id="rId16" Type="http://schemas.openxmlformats.org/officeDocument/2006/relationships/image" Target="../media/image9.png"/><Relationship Id="rId20" Type="http://schemas.openxmlformats.org/officeDocument/2006/relationships/hyperlink" Target="https://www.youtube.com/watch?v=0aNLLpvYVio"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linkedin.com/in/pedro-bazo/" TargetMode="External"/><Relationship Id="rId24" Type="http://schemas.openxmlformats.org/officeDocument/2006/relationships/image" Target="../media/image15.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4.png"/><Relationship Id="rId10" Type="http://schemas.openxmlformats.org/officeDocument/2006/relationships/hyperlink" Target="https://www.facebook.com/solplusplus" TargetMode="External"/><Relationship Id="rId19" Type="http://schemas.openxmlformats.org/officeDocument/2006/relationships/image" Target="../media/image12.png"/><Relationship Id="rId4" Type="http://schemas.openxmlformats.org/officeDocument/2006/relationships/hyperlink" Target="https://cvpetrix.herokuapp.com/portafolio" TargetMode="External"/><Relationship Id="rId9" Type="http://schemas.openxmlformats.org/officeDocument/2006/relationships/hyperlink" Target="https://twitter.com/petrix12" TargetMode="External"/><Relationship Id="rId14" Type="http://schemas.openxmlformats.org/officeDocument/2006/relationships/hyperlink" Target="https://github.com/petrix12" TargetMode="External"/><Relationship Id="rId22" Type="http://schemas.openxmlformats.org/officeDocument/2006/relationships/image" Target="../media/image13.png"/><Relationship Id="rId27"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1 CuadroTexto">
            <a:extLst>
              <a:ext uri="{FF2B5EF4-FFF2-40B4-BE49-F238E27FC236}">
                <a16:creationId xmlns:a16="http://schemas.microsoft.com/office/drawing/2014/main" id="{6EC4736A-BE96-E838-5ED0-E18D480653CB}"/>
              </a:ext>
            </a:extLst>
          </p:cNvPr>
          <p:cNvSpPr txBox="1"/>
          <p:nvPr/>
        </p:nvSpPr>
        <p:spPr>
          <a:xfrm>
            <a:off x="2420888" y="154112"/>
            <a:ext cx="4413572" cy="400110"/>
          </a:xfrm>
          <a:prstGeom prst="rect">
            <a:avLst/>
          </a:prstGeom>
          <a:noFill/>
        </p:spPr>
        <p:txBody>
          <a:bodyPr wrap="square" rtlCol="0">
            <a:spAutoFit/>
          </a:bodyPr>
          <a:lstStyle/>
          <a:p>
            <a:pPr algn="ctr"/>
            <a:r>
              <a:rPr lang="es-VE" sz="2000" b="1" dirty="0">
                <a:solidFill>
                  <a:schemeClr val="bg1"/>
                </a:solidFill>
                <a:effectLst>
                  <a:outerShdw blurRad="38100" dist="38100" dir="2700000" algn="tl">
                    <a:srgbClr val="000000">
                      <a:alpha val="43137"/>
                    </a:srgbClr>
                  </a:outerShdw>
                </a:effectLst>
                <a:latin typeface="Georgia" panose="02040502050405020303" pitchFamily="18" charset="0"/>
              </a:rPr>
              <a:t>Ing. Pedro Jesús Bazó Canelón</a:t>
            </a:r>
          </a:p>
        </p:txBody>
      </p:sp>
      <p:pic>
        <p:nvPicPr>
          <p:cNvPr id="31" name="Picture 2" descr="F:\Petrix\Proyectos Propios\2019 Soluciones Office\Imagenes\Autor\Pedro Bazó 03.jpg">
            <a:hlinkClick r:id="rId2"/>
            <a:extLst>
              <a:ext uri="{FF2B5EF4-FFF2-40B4-BE49-F238E27FC236}">
                <a16:creationId xmlns:a16="http://schemas.microsoft.com/office/drawing/2014/main" id="{CC724C5F-3ECA-26BC-2069-B56207807F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639" y="292270"/>
            <a:ext cx="1728192" cy="1728192"/>
          </a:xfrm>
          <a:prstGeom prst="flowChartConnector">
            <a:avLst/>
          </a:prstGeom>
          <a:noFill/>
          <a:effectLst>
            <a:glow rad="63500">
              <a:schemeClr val="accent1">
                <a:satMod val="175000"/>
                <a:alpha val="40000"/>
              </a:schemeClr>
            </a:glow>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
        <p:nvSpPr>
          <p:cNvPr id="34" name="5 Rectángulo">
            <a:hlinkClick r:id="rId4"/>
            <a:extLst>
              <a:ext uri="{FF2B5EF4-FFF2-40B4-BE49-F238E27FC236}">
                <a16:creationId xmlns:a16="http://schemas.microsoft.com/office/drawing/2014/main" id="{B9D96849-1B0E-B01B-0568-F391C9D1C2AE}"/>
              </a:ext>
            </a:extLst>
          </p:cNvPr>
          <p:cNvSpPr/>
          <p:nvPr/>
        </p:nvSpPr>
        <p:spPr>
          <a:xfrm>
            <a:off x="2193599" y="730097"/>
            <a:ext cx="4665659"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s-ES" sz="1600" b="1" cap="none" spc="150" dirty="0">
                <a:ln w="11430"/>
                <a:solidFill>
                  <a:schemeClr val="bg1">
                    <a:lumMod val="50000"/>
                  </a:schemeClr>
                </a:solidFill>
                <a:effectLst>
                  <a:outerShdw blurRad="38100" dist="38100" dir="2700000" algn="tl">
                    <a:srgbClr val="000000">
                      <a:alpha val="43137"/>
                    </a:srgbClr>
                  </a:outerShdw>
                </a:effectLst>
                <a:latin typeface="Georgia" panose="02040502050405020303" pitchFamily="18" charset="0"/>
              </a:rPr>
              <a:t>Desarrollador </a:t>
            </a:r>
            <a:r>
              <a:rPr lang="es-ES" sz="1600" b="1" spc="150" dirty="0">
                <a:ln w="11430"/>
                <a:solidFill>
                  <a:schemeClr val="bg1">
                    <a:lumMod val="50000"/>
                  </a:schemeClr>
                </a:solidFill>
                <a:effectLst>
                  <a:outerShdw blurRad="38100" dist="38100" dir="2700000" algn="tl">
                    <a:srgbClr val="000000">
                      <a:alpha val="43137"/>
                    </a:srgbClr>
                  </a:outerShdw>
                </a:effectLst>
                <a:latin typeface="Georgia" panose="02040502050405020303" pitchFamily="18" charset="0"/>
              </a:rPr>
              <a:t>Web</a:t>
            </a:r>
            <a:endParaRPr lang="es-ES" sz="1600" b="1" cap="none" spc="150" dirty="0">
              <a:ln w="11430"/>
              <a:solidFill>
                <a:schemeClr val="bg1">
                  <a:lumMod val="50000"/>
                </a:schemeClr>
              </a:solidFill>
              <a:effectLst>
                <a:outerShdw blurRad="38100" dist="38100" dir="2700000" algn="tl">
                  <a:srgbClr val="000000">
                    <a:alpha val="43137"/>
                  </a:srgbClr>
                </a:outerShdw>
              </a:effectLst>
              <a:latin typeface="Georgia" panose="02040502050405020303" pitchFamily="18" charset="0"/>
            </a:endParaRPr>
          </a:p>
        </p:txBody>
      </p:sp>
      <p:cxnSp>
        <p:nvCxnSpPr>
          <p:cNvPr id="38" name="13 Conector recto">
            <a:extLst>
              <a:ext uri="{FF2B5EF4-FFF2-40B4-BE49-F238E27FC236}">
                <a16:creationId xmlns:a16="http://schemas.microsoft.com/office/drawing/2014/main" id="{AA1A40F4-94FA-46C4-F827-F6B1F24BDEB3}"/>
              </a:ext>
            </a:extLst>
          </p:cNvPr>
          <p:cNvCxnSpPr/>
          <p:nvPr/>
        </p:nvCxnSpPr>
        <p:spPr>
          <a:xfrm>
            <a:off x="188849" y="4312760"/>
            <a:ext cx="1712828" cy="0"/>
          </a:xfrm>
          <a:prstGeom prst="line">
            <a:avLst/>
          </a:prstGeom>
          <a:ln w="25400"/>
          <a:scene3d>
            <a:camera prst="orthographicFront"/>
            <a:lightRig rig="threePt" dir="t"/>
          </a:scene3d>
          <a:sp3d extrusionH="44450" contourW="6350">
            <a:bevelT h="114300"/>
          </a:sp3d>
        </p:spPr>
        <p:style>
          <a:lnRef idx="1">
            <a:schemeClr val="accent1"/>
          </a:lnRef>
          <a:fillRef idx="0">
            <a:schemeClr val="accent1"/>
          </a:fillRef>
          <a:effectRef idx="0">
            <a:schemeClr val="accent1"/>
          </a:effectRef>
          <a:fontRef idx="minor">
            <a:schemeClr val="tx1"/>
          </a:fontRef>
        </p:style>
      </p:cxnSp>
      <p:cxnSp>
        <p:nvCxnSpPr>
          <p:cNvPr id="40" name="19 Conector recto">
            <a:extLst>
              <a:ext uri="{FF2B5EF4-FFF2-40B4-BE49-F238E27FC236}">
                <a16:creationId xmlns:a16="http://schemas.microsoft.com/office/drawing/2014/main" id="{DE42D9DA-F45B-2820-2CE7-FB5FB0DD3E26}"/>
              </a:ext>
            </a:extLst>
          </p:cNvPr>
          <p:cNvCxnSpPr/>
          <p:nvPr/>
        </p:nvCxnSpPr>
        <p:spPr>
          <a:xfrm>
            <a:off x="188639" y="7092280"/>
            <a:ext cx="1712828" cy="0"/>
          </a:xfrm>
          <a:prstGeom prst="line">
            <a:avLst/>
          </a:prstGeom>
          <a:ln w="25400"/>
          <a:scene3d>
            <a:camera prst="orthographicFront"/>
            <a:lightRig rig="threePt" dir="t"/>
          </a:scene3d>
          <a:sp3d extrusionH="44450" contourW="6350">
            <a:bevelT h="114300"/>
          </a:sp3d>
        </p:spPr>
        <p:style>
          <a:lnRef idx="1">
            <a:schemeClr val="accent1"/>
          </a:lnRef>
          <a:fillRef idx="0">
            <a:schemeClr val="accent1"/>
          </a:fillRef>
          <a:effectRef idx="0">
            <a:schemeClr val="accent1"/>
          </a:effectRef>
          <a:fontRef idx="minor">
            <a:schemeClr val="tx1"/>
          </a:fontRef>
        </p:style>
      </p:cxnSp>
      <p:pic>
        <p:nvPicPr>
          <p:cNvPr id="41" name="Picture 2" descr="d:\Documents and Settings\bazop\Escritorio\CV\Iconos\icono-twitter.png">
            <a:extLst>
              <a:ext uri="{FF2B5EF4-FFF2-40B4-BE49-F238E27FC236}">
                <a16:creationId xmlns:a16="http://schemas.microsoft.com/office/drawing/2014/main" id="{F3D6C2DB-7AF2-21DC-A734-6C192893A659}"/>
              </a:ext>
            </a:extLst>
          </p:cNvPr>
          <p:cNvPicPr preferRelativeResize="0">
            <a:picLocks noChangeArrowheads="1"/>
          </p:cNvPicPr>
          <p:nvPr/>
        </p:nvPicPr>
        <p:blipFill rotWithShape="1">
          <a:blip r:embed="rId5" cstate="print">
            <a:extLst>
              <a:ext uri="{28A0092B-C50C-407E-A947-70E740481C1C}">
                <a14:useLocalDpi xmlns:a14="http://schemas.microsoft.com/office/drawing/2010/main" val="0"/>
              </a:ext>
            </a:extLst>
          </a:blip>
          <a:srcRect l="2631" t="1503" r="2292" b="3795"/>
          <a:stretch/>
        </p:blipFill>
        <p:spPr bwMode="auto">
          <a:xfrm>
            <a:off x="404664" y="5133164"/>
            <a:ext cx="288000" cy="288000"/>
          </a:xfrm>
          <a:prstGeom prst="rect">
            <a:avLst/>
          </a:prstGeom>
          <a:noFill/>
          <a:scene3d>
            <a:camera prst="orthographicFront"/>
            <a:lightRig rig="threePt" dir="t"/>
          </a:scene3d>
          <a:sp3d>
            <a:bevelT w="127000" h="50800" prst="softRound"/>
          </a:sp3d>
          <a:extLst>
            <a:ext uri="{909E8E84-426E-40DD-AFC4-6F175D3DCCD1}">
              <a14:hiddenFill xmlns:a14="http://schemas.microsoft.com/office/drawing/2010/main">
                <a:solidFill>
                  <a:srgbClr val="FFFFFF"/>
                </a:solidFill>
              </a14:hiddenFill>
            </a:ext>
          </a:extLst>
        </p:spPr>
      </p:pic>
      <p:pic>
        <p:nvPicPr>
          <p:cNvPr id="43" name="Picture 4" descr="d:\Documents and Settings\bazop\Escritorio\CV\Iconos\FACEBOOK-ICON.png">
            <a:extLst>
              <a:ext uri="{FF2B5EF4-FFF2-40B4-BE49-F238E27FC236}">
                <a16:creationId xmlns:a16="http://schemas.microsoft.com/office/drawing/2014/main" id="{FD453654-BB61-2BA9-0D5D-8FE52A5D4B6E}"/>
              </a:ext>
            </a:extLst>
          </p:cNvPr>
          <p:cNvPicPr preferRelativeResize="0">
            <a:picLocks noChangeArrowheads="1"/>
          </p:cNvPicPr>
          <p:nvPr/>
        </p:nvPicPr>
        <p:blipFill rotWithShape="1">
          <a:blip r:embed="rId6" cstate="print">
            <a:extLst>
              <a:ext uri="{28A0092B-C50C-407E-A947-70E740481C1C}">
                <a14:useLocalDpi xmlns:a14="http://schemas.microsoft.com/office/drawing/2010/main" val="0"/>
              </a:ext>
            </a:extLst>
          </a:blip>
          <a:srcRect l="2569" t="1284" r="2716" b="3999"/>
          <a:stretch/>
        </p:blipFill>
        <p:spPr bwMode="auto">
          <a:xfrm>
            <a:off x="404664" y="5520835"/>
            <a:ext cx="288000" cy="288000"/>
          </a:xfrm>
          <a:prstGeom prst="rect">
            <a:avLst/>
          </a:prstGeom>
          <a:noFill/>
          <a:scene3d>
            <a:camera prst="orthographicFront"/>
            <a:lightRig rig="threePt" dir="t"/>
          </a:scene3d>
          <a:sp3d>
            <a:bevelT w="127000" h="50800" prst="softRound"/>
          </a:sp3d>
          <a:extLst>
            <a:ext uri="{909E8E84-426E-40DD-AFC4-6F175D3DCCD1}">
              <a14:hiddenFill xmlns:a14="http://schemas.microsoft.com/office/drawing/2010/main">
                <a:solidFill>
                  <a:srgbClr val="FFFFFF"/>
                </a:solidFill>
              </a14:hiddenFill>
            </a:ext>
          </a:extLst>
        </p:spPr>
      </p:pic>
      <p:pic>
        <p:nvPicPr>
          <p:cNvPr id="45" name="Picture 5" descr="d:\Documents and Settings\bazop\Escritorio\CV\Iconos\linkedin-icon-gif.gif">
            <a:extLst>
              <a:ext uri="{FF2B5EF4-FFF2-40B4-BE49-F238E27FC236}">
                <a16:creationId xmlns:a16="http://schemas.microsoft.com/office/drawing/2014/main" id="{7760C126-A611-DFC6-340D-4BA75D6025D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4664" y="5908506"/>
            <a:ext cx="288000" cy="288000"/>
          </a:xfrm>
          <a:prstGeom prst="rect">
            <a:avLst/>
          </a:prstGeom>
          <a:noFill/>
          <a:scene3d>
            <a:camera prst="orthographicFront"/>
            <a:lightRig rig="threePt" dir="t"/>
          </a:scene3d>
          <a:sp3d>
            <a:bevelT w="127000" h="50800" prst="softRound"/>
          </a:sp3d>
          <a:extLst>
            <a:ext uri="{909E8E84-426E-40DD-AFC4-6F175D3DCCD1}">
              <a14:hiddenFill xmlns:a14="http://schemas.microsoft.com/office/drawing/2010/main">
                <a:solidFill>
                  <a:srgbClr val="FFFFFF"/>
                </a:solidFill>
              </a14:hiddenFill>
            </a:ext>
          </a:extLst>
        </p:spPr>
      </p:pic>
      <p:pic>
        <p:nvPicPr>
          <p:cNvPr id="47" name="Picture 6" descr="d:\Documents and Settings\bazop\Escritorio\CV\Iconos\Instragram.png">
            <a:extLst>
              <a:ext uri="{FF2B5EF4-FFF2-40B4-BE49-F238E27FC236}">
                <a16:creationId xmlns:a16="http://schemas.microsoft.com/office/drawing/2014/main" id="{291BE3DF-A41D-9F76-A17A-10B010C9CEA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4664" y="6296176"/>
            <a:ext cx="288000" cy="288000"/>
          </a:xfrm>
          <a:prstGeom prst="rect">
            <a:avLst/>
          </a:prstGeom>
          <a:noFill/>
          <a:scene3d>
            <a:camera prst="orthographicFront"/>
            <a:lightRig rig="threePt" dir="t"/>
          </a:scene3d>
          <a:sp3d>
            <a:bevelT w="127000" h="50800" prst="softRound"/>
          </a:sp3d>
          <a:extLst>
            <a:ext uri="{909E8E84-426E-40DD-AFC4-6F175D3DCCD1}">
              <a14:hiddenFill xmlns:a14="http://schemas.microsoft.com/office/drawing/2010/main">
                <a:solidFill>
                  <a:srgbClr val="FFFFFF"/>
                </a:solidFill>
              </a14:hiddenFill>
            </a:ext>
          </a:extLst>
        </p:spPr>
      </p:pic>
      <p:sp>
        <p:nvSpPr>
          <p:cNvPr id="49" name="1 CuadroTexto">
            <a:extLst>
              <a:ext uri="{FF2B5EF4-FFF2-40B4-BE49-F238E27FC236}">
                <a16:creationId xmlns:a16="http://schemas.microsoft.com/office/drawing/2014/main" id="{6257FFA8-3ED1-5D63-F637-F7E79435FB51}"/>
              </a:ext>
            </a:extLst>
          </p:cNvPr>
          <p:cNvSpPr txBox="1"/>
          <p:nvPr/>
        </p:nvSpPr>
        <p:spPr>
          <a:xfrm>
            <a:off x="724685" y="5131015"/>
            <a:ext cx="1080120" cy="276999"/>
          </a:xfrm>
          <a:prstGeom prst="rect">
            <a:avLst/>
          </a:prstGeom>
          <a:noFill/>
        </p:spPr>
        <p:txBody>
          <a:bodyPr wrap="square" rtlCol="0">
            <a:spAutoFit/>
          </a:bodyPr>
          <a:lstStyle/>
          <a:p>
            <a:r>
              <a:rPr lang="es-VE" sz="1200" b="1" dirty="0">
                <a:solidFill>
                  <a:schemeClr val="tx2">
                    <a:lumMod val="50000"/>
                  </a:schemeClr>
                </a:solidFill>
                <a:hlinkClick r:id="rId9">
                  <a:extLst>
                    <a:ext uri="{A12FA001-AC4F-418D-AE19-62706E023703}">
                      <ahyp:hlinkClr xmlns:ahyp="http://schemas.microsoft.com/office/drawing/2018/hyperlinkcolor" val="tx"/>
                    </a:ext>
                  </a:extLst>
                </a:hlinkClick>
              </a:rPr>
              <a:t>petrix12</a:t>
            </a:r>
            <a:endParaRPr lang="es-VE" sz="1200" b="1" dirty="0">
              <a:solidFill>
                <a:schemeClr val="tx2">
                  <a:lumMod val="50000"/>
                </a:schemeClr>
              </a:solidFill>
            </a:endParaRPr>
          </a:p>
        </p:txBody>
      </p:sp>
      <p:sp>
        <p:nvSpPr>
          <p:cNvPr id="50" name="12 CuadroTexto">
            <a:extLst>
              <a:ext uri="{FF2B5EF4-FFF2-40B4-BE49-F238E27FC236}">
                <a16:creationId xmlns:a16="http://schemas.microsoft.com/office/drawing/2014/main" id="{3628BB39-2AF7-A7B9-F61D-04010B281293}"/>
              </a:ext>
            </a:extLst>
          </p:cNvPr>
          <p:cNvSpPr txBox="1"/>
          <p:nvPr/>
        </p:nvSpPr>
        <p:spPr>
          <a:xfrm>
            <a:off x="724685" y="5526773"/>
            <a:ext cx="1080120" cy="276999"/>
          </a:xfrm>
          <a:prstGeom prst="rect">
            <a:avLst/>
          </a:prstGeom>
          <a:noFill/>
        </p:spPr>
        <p:txBody>
          <a:bodyPr wrap="square" rtlCol="0">
            <a:spAutoFit/>
          </a:bodyPr>
          <a:lstStyle/>
          <a:p>
            <a:r>
              <a:rPr lang="es-VE" sz="1200" b="1" dirty="0" err="1">
                <a:solidFill>
                  <a:schemeClr val="tx2">
                    <a:lumMod val="50000"/>
                  </a:schemeClr>
                </a:solidFill>
                <a:hlinkClick r:id="rId10">
                  <a:extLst>
                    <a:ext uri="{A12FA001-AC4F-418D-AE19-62706E023703}">
                      <ahyp:hlinkClr xmlns:ahyp="http://schemas.microsoft.com/office/drawing/2018/hyperlinkcolor" val="tx"/>
                    </a:ext>
                  </a:extLst>
                </a:hlinkClick>
              </a:rPr>
              <a:t>solplusplus</a:t>
            </a:r>
            <a:endParaRPr lang="es-VE" sz="1200" b="1" dirty="0">
              <a:solidFill>
                <a:schemeClr val="tx2">
                  <a:lumMod val="50000"/>
                </a:schemeClr>
              </a:solidFill>
            </a:endParaRPr>
          </a:p>
        </p:txBody>
      </p:sp>
      <p:sp>
        <p:nvSpPr>
          <p:cNvPr id="52" name="14 CuadroTexto">
            <a:extLst>
              <a:ext uri="{FF2B5EF4-FFF2-40B4-BE49-F238E27FC236}">
                <a16:creationId xmlns:a16="http://schemas.microsoft.com/office/drawing/2014/main" id="{15AD5651-E85A-A1DA-71CD-8E438F5729EF}"/>
              </a:ext>
            </a:extLst>
          </p:cNvPr>
          <p:cNvSpPr txBox="1"/>
          <p:nvPr/>
        </p:nvSpPr>
        <p:spPr>
          <a:xfrm>
            <a:off x="724685" y="5922531"/>
            <a:ext cx="1008112" cy="276999"/>
          </a:xfrm>
          <a:prstGeom prst="rect">
            <a:avLst/>
          </a:prstGeom>
          <a:noFill/>
        </p:spPr>
        <p:txBody>
          <a:bodyPr wrap="square" rtlCol="0">
            <a:spAutoFit/>
          </a:bodyPr>
          <a:lstStyle/>
          <a:p>
            <a:r>
              <a:rPr lang="es-VE" sz="1200" b="1" dirty="0">
                <a:solidFill>
                  <a:schemeClr val="tx2">
                    <a:lumMod val="50000"/>
                  </a:schemeClr>
                </a:solidFill>
                <a:hlinkClick r:id="rId11">
                  <a:extLst>
                    <a:ext uri="{A12FA001-AC4F-418D-AE19-62706E023703}">
                      <ahyp:hlinkClr xmlns:ahyp="http://schemas.microsoft.com/office/drawing/2018/hyperlinkcolor" val="tx"/>
                    </a:ext>
                  </a:extLst>
                </a:hlinkClick>
              </a:rPr>
              <a:t>pedro-bazo</a:t>
            </a:r>
            <a:endParaRPr lang="es-VE" sz="1200" b="1" dirty="0">
              <a:solidFill>
                <a:schemeClr val="tx2">
                  <a:lumMod val="50000"/>
                </a:schemeClr>
              </a:solidFill>
            </a:endParaRPr>
          </a:p>
        </p:txBody>
      </p:sp>
      <p:sp>
        <p:nvSpPr>
          <p:cNvPr id="54" name="15 CuadroTexto">
            <a:extLst>
              <a:ext uri="{FF2B5EF4-FFF2-40B4-BE49-F238E27FC236}">
                <a16:creationId xmlns:a16="http://schemas.microsoft.com/office/drawing/2014/main" id="{44F01E34-7EDC-DF24-BB16-9628362C3DA5}"/>
              </a:ext>
            </a:extLst>
          </p:cNvPr>
          <p:cNvSpPr txBox="1"/>
          <p:nvPr/>
        </p:nvSpPr>
        <p:spPr>
          <a:xfrm>
            <a:off x="724685" y="6318290"/>
            <a:ext cx="1080120" cy="276999"/>
          </a:xfrm>
          <a:prstGeom prst="rect">
            <a:avLst/>
          </a:prstGeom>
          <a:noFill/>
        </p:spPr>
        <p:txBody>
          <a:bodyPr wrap="square" rtlCol="0">
            <a:spAutoFit/>
          </a:bodyPr>
          <a:lstStyle/>
          <a:p>
            <a:r>
              <a:rPr lang="es-VE" sz="1200" b="1" dirty="0" err="1">
                <a:solidFill>
                  <a:schemeClr val="tx2">
                    <a:lumMod val="50000"/>
                  </a:schemeClr>
                </a:solidFill>
                <a:hlinkClick r:id="rId12">
                  <a:extLst>
                    <a:ext uri="{A12FA001-AC4F-418D-AE19-62706E023703}">
                      <ahyp:hlinkClr xmlns:ahyp="http://schemas.microsoft.com/office/drawing/2018/hyperlinkcolor" val="tx"/>
                    </a:ext>
                  </a:extLst>
                </a:hlinkClick>
              </a:rPr>
              <a:t>bazopedro</a:t>
            </a:r>
            <a:endParaRPr lang="es-VE" sz="1200" b="1" dirty="0">
              <a:solidFill>
                <a:schemeClr val="tx2">
                  <a:lumMod val="50000"/>
                </a:schemeClr>
              </a:solidFill>
            </a:endParaRPr>
          </a:p>
        </p:txBody>
      </p:sp>
      <p:pic>
        <p:nvPicPr>
          <p:cNvPr id="56" name="Imagen 55">
            <a:extLst>
              <a:ext uri="{FF2B5EF4-FFF2-40B4-BE49-F238E27FC236}">
                <a16:creationId xmlns:a16="http://schemas.microsoft.com/office/drawing/2014/main" id="{C25C21AB-3ED5-3065-64DD-8F32A1D3195E}"/>
              </a:ext>
            </a:extLst>
          </p:cNvPr>
          <p:cNvPicPr>
            <a:picLocks noChangeAspect="1"/>
          </p:cNvPicPr>
          <p:nvPr/>
        </p:nvPicPr>
        <p:blipFill>
          <a:blip r:embed="rId13"/>
          <a:stretch>
            <a:fillRect/>
          </a:stretch>
        </p:blipFill>
        <p:spPr>
          <a:xfrm>
            <a:off x="404664" y="4745493"/>
            <a:ext cx="288000" cy="288000"/>
          </a:xfrm>
          <a:prstGeom prst="rect">
            <a:avLst/>
          </a:prstGeom>
        </p:spPr>
      </p:pic>
      <p:sp>
        <p:nvSpPr>
          <p:cNvPr id="58" name="CuadroTexto 57">
            <a:extLst>
              <a:ext uri="{FF2B5EF4-FFF2-40B4-BE49-F238E27FC236}">
                <a16:creationId xmlns:a16="http://schemas.microsoft.com/office/drawing/2014/main" id="{0C69B90D-1F9B-0A66-8A26-8A147F797079}"/>
              </a:ext>
            </a:extLst>
          </p:cNvPr>
          <p:cNvSpPr txBox="1"/>
          <p:nvPr/>
        </p:nvSpPr>
        <p:spPr>
          <a:xfrm>
            <a:off x="724685" y="4735257"/>
            <a:ext cx="1045448" cy="276999"/>
          </a:xfrm>
          <a:prstGeom prst="rect">
            <a:avLst/>
          </a:prstGeom>
          <a:noFill/>
        </p:spPr>
        <p:txBody>
          <a:bodyPr wrap="square" rtlCol="0">
            <a:spAutoFit/>
          </a:bodyPr>
          <a:lstStyle>
            <a:defPPr>
              <a:defRPr lang="es-ES"/>
            </a:defPPr>
            <a:lvl1pPr>
              <a:defRPr sz="800" b="1">
                <a:solidFill>
                  <a:schemeClr val="bg1"/>
                </a:solidFill>
              </a:defRPr>
            </a:lvl1pPr>
          </a:lstStyle>
          <a:p>
            <a:r>
              <a:rPr lang="es-VE" sz="1200" dirty="0">
                <a:solidFill>
                  <a:schemeClr val="tx2">
                    <a:lumMod val="50000"/>
                  </a:schemeClr>
                </a:solidFill>
                <a:hlinkClick r:id="rId14">
                  <a:extLst>
                    <a:ext uri="{A12FA001-AC4F-418D-AE19-62706E023703}">
                      <ahyp:hlinkClr xmlns:ahyp="http://schemas.microsoft.com/office/drawing/2018/hyperlinkcolor" val="tx"/>
                    </a:ext>
                  </a:extLst>
                </a:hlinkClick>
              </a:rPr>
              <a:t>petrix12</a:t>
            </a:r>
            <a:endParaRPr lang="es-VE" sz="1200" dirty="0">
              <a:solidFill>
                <a:schemeClr val="tx2">
                  <a:lumMod val="50000"/>
                </a:schemeClr>
              </a:solidFill>
            </a:endParaRPr>
          </a:p>
        </p:txBody>
      </p:sp>
      <p:pic>
        <p:nvPicPr>
          <p:cNvPr id="60" name="Imagen 59">
            <a:extLst>
              <a:ext uri="{FF2B5EF4-FFF2-40B4-BE49-F238E27FC236}">
                <a16:creationId xmlns:a16="http://schemas.microsoft.com/office/drawing/2014/main" id="{196D2CA2-38E6-6F26-98F6-65C29CDA9904}"/>
              </a:ext>
            </a:extLst>
          </p:cNvPr>
          <p:cNvPicPr preferRelativeResize="0">
            <a:picLocks/>
          </p:cNvPicPr>
          <p:nvPr/>
        </p:nvPicPr>
        <p:blipFill>
          <a:blip r:embed="rId15" cstate="print">
            <a:extLst>
              <a:ext uri="{28A0092B-C50C-407E-A947-70E740481C1C}">
                <a14:useLocalDpi xmlns:a14="http://schemas.microsoft.com/office/drawing/2010/main" val="0"/>
              </a:ext>
            </a:extLst>
          </a:blip>
          <a:stretch>
            <a:fillRect/>
          </a:stretch>
        </p:blipFill>
        <p:spPr>
          <a:xfrm>
            <a:off x="204003" y="2520990"/>
            <a:ext cx="540000" cy="540000"/>
          </a:xfrm>
          <a:prstGeom prst="rect">
            <a:avLst/>
          </a:prstGeom>
          <a:noFill/>
          <a:ln>
            <a:noFill/>
          </a:ln>
        </p:spPr>
      </p:pic>
      <p:pic>
        <p:nvPicPr>
          <p:cNvPr id="62" name="Imagen 61" descr="Icono&#10;&#10;Descripción generada automáticamente">
            <a:extLst>
              <a:ext uri="{FF2B5EF4-FFF2-40B4-BE49-F238E27FC236}">
                <a16:creationId xmlns:a16="http://schemas.microsoft.com/office/drawing/2014/main" id="{35F28EA8-380D-4B8F-1123-469ECFB8B080}"/>
              </a:ext>
            </a:extLst>
          </p:cNvPr>
          <p:cNvPicPr preferRelativeResize="0">
            <a:picLocks/>
          </p:cNvPicPr>
          <p:nvPr/>
        </p:nvPicPr>
        <p:blipFill>
          <a:blip r:embed="rId16" cstate="print">
            <a:extLst>
              <a:ext uri="{28A0092B-C50C-407E-A947-70E740481C1C}">
                <a14:useLocalDpi xmlns:a14="http://schemas.microsoft.com/office/drawing/2010/main" val="0"/>
              </a:ext>
            </a:extLst>
          </a:blip>
          <a:stretch>
            <a:fillRect/>
          </a:stretch>
        </p:blipFill>
        <p:spPr>
          <a:xfrm>
            <a:off x="782735" y="3102408"/>
            <a:ext cx="540000" cy="540000"/>
          </a:xfrm>
          <a:prstGeom prst="rect">
            <a:avLst/>
          </a:prstGeom>
          <a:noFill/>
          <a:ln>
            <a:noFill/>
          </a:ln>
        </p:spPr>
      </p:pic>
      <p:pic>
        <p:nvPicPr>
          <p:cNvPr id="68" name="Picture 3" descr="F:\Petrix\Proyectos Propios\2019 Soluciones Office\Imagenes\Iconos\home.png">
            <a:extLst>
              <a:ext uri="{FF2B5EF4-FFF2-40B4-BE49-F238E27FC236}">
                <a16:creationId xmlns:a16="http://schemas.microsoft.com/office/drawing/2014/main" id="{DB340545-7186-044C-AB8B-282ACEF65C7D}"/>
              </a:ext>
            </a:extLst>
          </p:cNvPr>
          <p:cNvPicPr preferRelativeResize="0">
            <a:picLocks noChangeArrowheads="1"/>
          </p:cNvPicPr>
          <p:nvPr/>
        </p:nvPicPr>
        <p:blipFill rotWithShape="1">
          <a:blip r:embed="rId17" cstate="print">
            <a:extLst>
              <a:ext uri="{28A0092B-C50C-407E-A947-70E740481C1C}">
                <a14:useLocalDpi xmlns:a14="http://schemas.microsoft.com/office/drawing/2010/main" val="0"/>
              </a:ext>
            </a:extLst>
          </a:blip>
          <a:srcRect l="15183" t="14017" r="15139" b="16126"/>
          <a:stretch/>
        </p:blipFill>
        <p:spPr bwMode="auto">
          <a:xfrm>
            <a:off x="151208" y="7340792"/>
            <a:ext cx="2880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F:\Petrix\Proyectos Propios\2019 Soluciones Office\Imagenes\Iconos\phone-icon.png">
            <a:extLst>
              <a:ext uri="{FF2B5EF4-FFF2-40B4-BE49-F238E27FC236}">
                <a16:creationId xmlns:a16="http://schemas.microsoft.com/office/drawing/2014/main" id="{B87EBC76-89D1-8940-F83F-E4A93D841AB5}"/>
              </a:ext>
            </a:extLst>
          </p:cNvPr>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15061" t="13782" r="14703" b="16470"/>
          <a:stretch/>
        </p:blipFill>
        <p:spPr bwMode="auto">
          <a:xfrm>
            <a:off x="151208" y="7956376"/>
            <a:ext cx="290014" cy="28800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5" descr="F:\Petrix\Proyectos Propios\2019 Soluciones Office\Imagenes\Iconos\Email-icon-square.png">
            <a:extLst>
              <a:ext uri="{FF2B5EF4-FFF2-40B4-BE49-F238E27FC236}">
                <a16:creationId xmlns:a16="http://schemas.microsoft.com/office/drawing/2014/main" id="{6C92F962-10F4-2058-AEBC-8AB3B5F79748}"/>
              </a:ext>
            </a:extLst>
          </p:cNvPr>
          <p:cNvPicPr preferRelativeResize="0">
            <a:picLocks noChangeArrowheads="1"/>
          </p:cNvPicPr>
          <p:nvPr/>
        </p:nvPicPr>
        <p:blipFill rotWithShape="1">
          <a:blip r:embed="rId19" cstate="print">
            <a:extLst>
              <a:ext uri="{28A0092B-C50C-407E-A947-70E740481C1C}">
                <a14:useLocalDpi xmlns:a14="http://schemas.microsoft.com/office/drawing/2010/main" val="0"/>
              </a:ext>
            </a:extLst>
          </a:blip>
          <a:srcRect l="15332" t="13866" r="15211" b="16481"/>
          <a:stretch/>
        </p:blipFill>
        <p:spPr bwMode="auto">
          <a:xfrm>
            <a:off x="151208" y="8532472"/>
            <a:ext cx="288000" cy="288000"/>
          </a:xfrm>
          <a:prstGeom prst="rect">
            <a:avLst/>
          </a:prstGeom>
          <a:noFill/>
          <a:extLst>
            <a:ext uri="{909E8E84-426E-40DD-AFC4-6F175D3DCCD1}">
              <a14:hiddenFill xmlns:a14="http://schemas.microsoft.com/office/drawing/2010/main">
                <a:solidFill>
                  <a:srgbClr val="FFFFFF"/>
                </a:solidFill>
              </a14:hiddenFill>
            </a:ext>
          </a:extLst>
        </p:spPr>
      </p:pic>
      <p:sp>
        <p:nvSpPr>
          <p:cNvPr id="74" name="88 CuadroTexto">
            <a:extLst>
              <a:ext uri="{FF2B5EF4-FFF2-40B4-BE49-F238E27FC236}">
                <a16:creationId xmlns:a16="http://schemas.microsoft.com/office/drawing/2014/main" id="{52D2049C-D7F6-5D37-45AE-D977A547940C}"/>
              </a:ext>
            </a:extLst>
          </p:cNvPr>
          <p:cNvSpPr txBox="1"/>
          <p:nvPr/>
        </p:nvSpPr>
        <p:spPr>
          <a:xfrm>
            <a:off x="404664" y="7243916"/>
            <a:ext cx="1584176" cy="461665"/>
          </a:xfrm>
          <a:prstGeom prst="rect">
            <a:avLst/>
          </a:prstGeom>
          <a:noFill/>
        </p:spPr>
        <p:txBody>
          <a:bodyPr wrap="square" rtlCol="0">
            <a:spAutoFit/>
          </a:bodyPr>
          <a:lstStyle/>
          <a:p>
            <a:r>
              <a:rPr lang="es-ES" sz="800" b="1" dirty="0">
                <a:solidFill>
                  <a:schemeClr val="bg1"/>
                </a:solidFill>
              </a:rPr>
              <a:t>Calle Campo Amor. </a:t>
            </a:r>
            <a:r>
              <a:rPr lang="es-ES" sz="800" b="1" dirty="0" err="1">
                <a:solidFill>
                  <a:schemeClr val="bg1"/>
                </a:solidFill>
              </a:rPr>
              <a:t>Nº</a:t>
            </a:r>
            <a:r>
              <a:rPr lang="es-ES" sz="800" b="1" dirty="0">
                <a:solidFill>
                  <a:schemeClr val="bg1"/>
                </a:solidFill>
              </a:rPr>
              <a:t> 25. Oviedo. Asturias.</a:t>
            </a:r>
          </a:p>
          <a:p>
            <a:r>
              <a:rPr lang="es-ES" sz="800" b="1" dirty="0">
                <a:solidFill>
                  <a:schemeClr val="bg1"/>
                </a:solidFill>
              </a:rPr>
              <a:t>España. C.P. 33001.</a:t>
            </a:r>
            <a:endParaRPr lang="es-VE" sz="800" b="1" dirty="0">
              <a:solidFill>
                <a:schemeClr val="bg1"/>
              </a:solidFill>
            </a:endParaRPr>
          </a:p>
        </p:txBody>
      </p:sp>
      <p:sp>
        <p:nvSpPr>
          <p:cNvPr id="76" name="89 CuadroTexto">
            <a:extLst>
              <a:ext uri="{FF2B5EF4-FFF2-40B4-BE49-F238E27FC236}">
                <a16:creationId xmlns:a16="http://schemas.microsoft.com/office/drawing/2014/main" id="{22AAF3DE-ACC1-DC75-04AB-CEDB4E7CE16D}"/>
              </a:ext>
            </a:extLst>
          </p:cNvPr>
          <p:cNvSpPr txBox="1"/>
          <p:nvPr/>
        </p:nvSpPr>
        <p:spPr>
          <a:xfrm>
            <a:off x="403208" y="7962706"/>
            <a:ext cx="1444352" cy="276999"/>
          </a:xfrm>
          <a:prstGeom prst="rect">
            <a:avLst/>
          </a:prstGeom>
          <a:noFill/>
        </p:spPr>
        <p:txBody>
          <a:bodyPr wrap="square" rtlCol="0">
            <a:spAutoFit/>
          </a:bodyPr>
          <a:lstStyle/>
          <a:p>
            <a:r>
              <a:rPr lang="es-VE" sz="1200" b="1" dirty="0">
                <a:solidFill>
                  <a:schemeClr val="bg1"/>
                </a:solidFill>
              </a:rPr>
              <a:t>+34 613 98 00 99</a:t>
            </a:r>
          </a:p>
        </p:txBody>
      </p:sp>
      <p:sp>
        <p:nvSpPr>
          <p:cNvPr id="78" name="90 CuadroTexto">
            <a:extLst>
              <a:ext uri="{FF2B5EF4-FFF2-40B4-BE49-F238E27FC236}">
                <a16:creationId xmlns:a16="http://schemas.microsoft.com/office/drawing/2014/main" id="{E5E49233-201E-A0AC-7185-1D5DE4A05016}"/>
              </a:ext>
            </a:extLst>
          </p:cNvPr>
          <p:cNvSpPr txBox="1"/>
          <p:nvPr/>
        </p:nvSpPr>
        <p:spPr>
          <a:xfrm>
            <a:off x="404664" y="8551213"/>
            <a:ext cx="1728192" cy="253916"/>
          </a:xfrm>
          <a:prstGeom prst="rect">
            <a:avLst/>
          </a:prstGeom>
          <a:noFill/>
        </p:spPr>
        <p:txBody>
          <a:bodyPr wrap="square" rtlCol="0">
            <a:spAutoFit/>
          </a:bodyPr>
          <a:lstStyle/>
          <a:p>
            <a:r>
              <a:rPr lang="es-VE" sz="1050" b="1" dirty="0">
                <a:solidFill>
                  <a:schemeClr val="bg1"/>
                </a:solidFill>
              </a:rPr>
              <a:t>pedro.j.bazo.c@gmail.com</a:t>
            </a:r>
          </a:p>
        </p:txBody>
      </p:sp>
      <p:cxnSp>
        <p:nvCxnSpPr>
          <p:cNvPr id="80" name="13 Conector recto">
            <a:extLst>
              <a:ext uri="{FF2B5EF4-FFF2-40B4-BE49-F238E27FC236}">
                <a16:creationId xmlns:a16="http://schemas.microsoft.com/office/drawing/2014/main" id="{4A75D478-3F0E-4ADA-8AB7-E61F0CA93155}"/>
              </a:ext>
            </a:extLst>
          </p:cNvPr>
          <p:cNvCxnSpPr/>
          <p:nvPr/>
        </p:nvCxnSpPr>
        <p:spPr>
          <a:xfrm>
            <a:off x="204003" y="2411760"/>
            <a:ext cx="1712828" cy="0"/>
          </a:xfrm>
          <a:prstGeom prst="line">
            <a:avLst/>
          </a:prstGeom>
          <a:ln w="25400"/>
          <a:scene3d>
            <a:camera prst="orthographicFront"/>
            <a:lightRig rig="threePt" dir="t"/>
          </a:scene3d>
          <a:sp3d extrusionH="44450" contourW="6350">
            <a:bevelT h="114300"/>
          </a:sp3d>
        </p:spPr>
        <p:style>
          <a:lnRef idx="1">
            <a:schemeClr val="accent1"/>
          </a:lnRef>
          <a:fillRef idx="0">
            <a:schemeClr val="accent1"/>
          </a:fillRef>
          <a:effectRef idx="0">
            <a:schemeClr val="accent1"/>
          </a:effectRef>
          <a:fontRef idx="minor">
            <a:schemeClr val="tx1"/>
          </a:fontRef>
        </p:style>
      </p:cxnSp>
      <p:sp>
        <p:nvSpPr>
          <p:cNvPr id="84" name="CuadroTexto 83">
            <a:extLst>
              <a:ext uri="{FF2B5EF4-FFF2-40B4-BE49-F238E27FC236}">
                <a16:creationId xmlns:a16="http://schemas.microsoft.com/office/drawing/2014/main" id="{5F58E37A-B2B8-2348-F2BD-CA5360B2F5F9}"/>
              </a:ext>
            </a:extLst>
          </p:cNvPr>
          <p:cNvSpPr txBox="1"/>
          <p:nvPr/>
        </p:nvSpPr>
        <p:spPr>
          <a:xfrm>
            <a:off x="2129611" y="1187624"/>
            <a:ext cx="4665659" cy="7740581"/>
          </a:xfrm>
          <a:prstGeom prst="rect">
            <a:avLst/>
          </a:prstGeom>
          <a:noFill/>
        </p:spPr>
        <p:txBody>
          <a:bodyPr wrap="square">
            <a:spAutoFit/>
          </a:bodyPr>
          <a:lstStyle/>
          <a:p>
            <a:pPr algn="just">
              <a:spcAft>
                <a:spcPts val="1200"/>
              </a:spcAft>
            </a:pPr>
            <a:r>
              <a:rPr lang="es-ES" sz="1100" b="1" dirty="0">
                <a:solidFill>
                  <a:schemeClr val="bg1">
                    <a:lumMod val="50000"/>
                  </a:schemeClr>
                </a:solidFill>
                <a:latin typeface="Georgia" panose="02040502050405020303" pitchFamily="18" charset="0"/>
              </a:rPr>
              <a:t>Mi nombre es Pedro </a:t>
            </a:r>
            <a:r>
              <a:rPr lang="es-ES" sz="1100" b="1" dirty="0" err="1">
                <a:solidFill>
                  <a:schemeClr val="bg1">
                    <a:lumMod val="50000"/>
                  </a:schemeClr>
                </a:solidFill>
                <a:latin typeface="Georgia" panose="02040502050405020303" pitchFamily="18" charset="0"/>
              </a:rPr>
              <a:t>Bazó</a:t>
            </a:r>
            <a:r>
              <a:rPr lang="es-ES" sz="1100" b="1" dirty="0">
                <a:solidFill>
                  <a:schemeClr val="bg1">
                    <a:lumMod val="50000"/>
                  </a:schemeClr>
                </a:solidFill>
                <a:latin typeface="Georgia" panose="02040502050405020303" pitchFamily="18" charset="0"/>
              </a:rPr>
              <a:t>, soy ingeniero químico y un gran apasionado de la programación, el desarrollo web y la automatización de documentos Office.</a:t>
            </a:r>
          </a:p>
          <a:p>
            <a:pPr algn="just">
              <a:spcAft>
                <a:spcPts val="1200"/>
              </a:spcAft>
            </a:pPr>
            <a:r>
              <a:rPr lang="es-ES" sz="1100" b="1" dirty="0">
                <a:solidFill>
                  <a:schemeClr val="bg1">
                    <a:lumMod val="50000"/>
                  </a:schemeClr>
                </a:solidFill>
                <a:latin typeface="Georgia" panose="02040502050405020303" pitchFamily="18" charset="0"/>
              </a:rPr>
              <a:t>Actualmente trabajo como desarrollador web, principalmente con Laravel, Node.js, React.js y Vue.js, pero no me limito únicamente a estas tecnologías. También presto servicios en la automatización de documentos con Office y procesos con </a:t>
            </a:r>
            <a:r>
              <a:rPr lang="es-ES" sz="1100" b="1" dirty="0" err="1">
                <a:solidFill>
                  <a:schemeClr val="bg1">
                    <a:lumMod val="50000"/>
                  </a:schemeClr>
                </a:solidFill>
                <a:latin typeface="Georgia" panose="02040502050405020303" pitchFamily="18" charset="0"/>
              </a:rPr>
              <a:t>Zapier</a:t>
            </a:r>
            <a:r>
              <a:rPr lang="es-ES" sz="1100" b="1" dirty="0">
                <a:solidFill>
                  <a:schemeClr val="bg1">
                    <a:lumMod val="50000"/>
                  </a:schemeClr>
                </a:solidFill>
                <a:latin typeface="Georgia" panose="02040502050405020303" pitchFamily="18" charset="0"/>
              </a:rPr>
              <a:t>.</a:t>
            </a:r>
          </a:p>
          <a:p>
            <a:pPr algn="just">
              <a:spcAft>
                <a:spcPts val="1200"/>
              </a:spcAft>
            </a:pPr>
            <a:r>
              <a:rPr lang="es-ES" sz="1100" b="1" dirty="0">
                <a:solidFill>
                  <a:schemeClr val="bg1">
                    <a:lumMod val="50000"/>
                  </a:schemeClr>
                </a:solidFill>
                <a:latin typeface="Georgia" panose="02040502050405020303" pitchFamily="18" charset="0"/>
              </a:rPr>
              <a:t>Trabajé por muchos años en la industria petrolera, en donde automatice gran cantidad de reportes con VBA, Visual Basic, Delphi, Access, MySQL, he incluso diseñe un pequeño sistema de gestión de base de datos con Excel y VBA con la finalidad de construir un sistema hibrido que permitiera a los no programadores poder utilizar el sistema en forma manual.</a:t>
            </a:r>
          </a:p>
          <a:p>
            <a:pPr algn="just">
              <a:spcAft>
                <a:spcPts val="1200"/>
              </a:spcAft>
            </a:pPr>
            <a:r>
              <a:rPr lang="es-ES" sz="1100" b="1" dirty="0">
                <a:solidFill>
                  <a:schemeClr val="bg1">
                    <a:lumMod val="50000"/>
                  </a:schemeClr>
                </a:solidFill>
                <a:latin typeface="Georgia" panose="02040502050405020303" pitchFamily="18" charset="0"/>
              </a:rPr>
              <a:t>En la universidad fui preparador de programación en Pascal, C/C++, Access y </a:t>
            </a:r>
            <a:r>
              <a:rPr lang="es-ES" sz="1100" b="1" dirty="0" err="1">
                <a:solidFill>
                  <a:schemeClr val="bg1">
                    <a:lumMod val="50000"/>
                  </a:schemeClr>
                </a:solidFill>
                <a:latin typeface="Georgia" panose="02040502050405020303" pitchFamily="18" charset="0"/>
              </a:rPr>
              <a:t>dBase</a:t>
            </a:r>
            <a:r>
              <a:rPr lang="es-ES" sz="1100" b="1" dirty="0">
                <a:solidFill>
                  <a:schemeClr val="bg1">
                    <a:lumMod val="50000"/>
                  </a:schemeClr>
                </a:solidFill>
                <a:latin typeface="Georgia" panose="02040502050405020303" pitchFamily="18" charset="0"/>
              </a:rPr>
              <a:t>, en donde adquirí una amplia experiencia en la resolución de problemas de programación. También desarrollé una gran cantidad de proyectos en estas y otras tecnologías como Java, Delphi, C++ </a:t>
            </a:r>
            <a:r>
              <a:rPr lang="es-ES" sz="1100" b="1" dirty="0" err="1">
                <a:solidFill>
                  <a:schemeClr val="bg1">
                    <a:lumMod val="50000"/>
                  </a:schemeClr>
                </a:solidFill>
                <a:latin typeface="Georgia" panose="02040502050405020303" pitchFamily="18" charset="0"/>
              </a:rPr>
              <a:t>Builder</a:t>
            </a:r>
            <a:r>
              <a:rPr lang="es-ES" sz="1100" b="1" dirty="0">
                <a:solidFill>
                  <a:schemeClr val="bg1">
                    <a:lumMod val="50000"/>
                  </a:schemeClr>
                </a:solidFill>
                <a:latin typeface="Georgia" panose="02040502050405020303" pitchFamily="18" charset="0"/>
              </a:rPr>
              <a:t>, Visual C++ y Visual Fortran.</a:t>
            </a:r>
          </a:p>
          <a:p>
            <a:pPr algn="just">
              <a:spcAft>
                <a:spcPts val="1200"/>
              </a:spcAft>
            </a:pPr>
            <a:r>
              <a:rPr lang="es-ES" sz="1100" b="1" dirty="0">
                <a:solidFill>
                  <a:schemeClr val="bg1">
                    <a:lumMod val="50000"/>
                  </a:schemeClr>
                </a:solidFill>
                <a:latin typeface="Georgia" panose="02040502050405020303" pitchFamily="18" charset="0"/>
              </a:rPr>
              <a:t>Durante mi trayectoria profesional, he desempeñado diversos cargos, tales como ingeniero de proyectos, ingeniero de diseño de líneas de flujo, controlador físico de proyectos, planificador de proyectos, planificador de presupuesto y muchos otros, en donde todos tenían en común el manejo de grandes volúmenes de información y la entrega de reportes periódicos. Esto me permitió poner en prácticas mis conocimientos de programación y base de datos adquiridos en la universidad, y año tras año fui implementando y perfeccionando programas para automatizar el trabajo de mi departamento, procurando dejar todo al alcance de un clic.</a:t>
            </a:r>
          </a:p>
          <a:p>
            <a:pPr algn="just">
              <a:spcAft>
                <a:spcPts val="1200"/>
              </a:spcAft>
            </a:pPr>
            <a:r>
              <a:rPr lang="es-ES" sz="1100" b="1" dirty="0">
                <a:solidFill>
                  <a:schemeClr val="bg1">
                    <a:lumMod val="50000"/>
                  </a:schemeClr>
                </a:solidFill>
                <a:latin typeface="Georgia" panose="02040502050405020303" pitchFamily="18" charset="0"/>
              </a:rPr>
              <a:t>A continuación, listaré algunos enlaces, en donde podrás indagar un poco más sobre mí y mi experiencia profesional:</a:t>
            </a:r>
          </a:p>
          <a:p>
            <a:pPr algn="just">
              <a:spcAft>
                <a:spcPts val="1200"/>
              </a:spcAft>
            </a:pPr>
            <a:r>
              <a:rPr lang="es-ES" sz="1100" b="1" dirty="0">
                <a:solidFill>
                  <a:schemeClr val="bg1">
                    <a:lumMod val="50000"/>
                  </a:schemeClr>
                </a:solidFill>
                <a:latin typeface="Georgia" panose="02040502050405020303" pitchFamily="18" charset="0"/>
              </a:rPr>
              <a:t>	</a:t>
            </a:r>
            <a:r>
              <a:rPr lang="es-ES" sz="1100" b="1" dirty="0">
                <a:solidFill>
                  <a:schemeClr val="bg1">
                    <a:lumMod val="50000"/>
                  </a:schemeClr>
                </a:solidFill>
                <a:latin typeface="Georgia" panose="02040502050405020303" pitchFamily="18" charset="0"/>
                <a:hlinkClick r:id="rId20">
                  <a:extLst>
                    <a:ext uri="{A12FA001-AC4F-418D-AE19-62706E023703}">
                      <ahyp:hlinkClr xmlns:ahyp="http://schemas.microsoft.com/office/drawing/2018/hyperlinkcolor" val="tx"/>
                    </a:ext>
                  </a:extLst>
                </a:hlinkClick>
              </a:rPr>
              <a:t>Mi video presentación</a:t>
            </a:r>
            <a:r>
              <a:rPr lang="es-ES" sz="1100" b="1" dirty="0">
                <a:solidFill>
                  <a:schemeClr val="bg1">
                    <a:lumMod val="50000"/>
                  </a:schemeClr>
                </a:solidFill>
                <a:latin typeface="Georgia" panose="02040502050405020303" pitchFamily="18" charset="0"/>
              </a:rPr>
              <a:t>.</a:t>
            </a:r>
          </a:p>
          <a:p>
            <a:pPr algn="just">
              <a:spcAft>
                <a:spcPts val="1200"/>
              </a:spcAft>
            </a:pPr>
            <a:r>
              <a:rPr lang="es-ES" sz="1100" b="1" dirty="0">
                <a:solidFill>
                  <a:schemeClr val="bg1">
                    <a:lumMod val="50000"/>
                  </a:schemeClr>
                </a:solidFill>
                <a:latin typeface="Georgia" panose="02040502050405020303" pitchFamily="18" charset="0"/>
              </a:rPr>
              <a:t>	</a:t>
            </a:r>
            <a:r>
              <a:rPr lang="es-ES" sz="1100" b="1" dirty="0">
                <a:solidFill>
                  <a:schemeClr val="bg1">
                    <a:lumMod val="50000"/>
                  </a:schemeClr>
                </a:solidFill>
                <a:latin typeface="Georgia" panose="02040502050405020303" pitchFamily="18" charset="0"/>
                <a:hlinkClick r:id="rId21">
                  <a:extLst>
                    <a:ext uri="{A12FA001-AC4F-418D-AE19-62706E023703}">
                      <ahyp:hlinkClr xmlns:ahyp="http://schemas.microsoft.com/office/drawing/2018/hyperlinkcolor" val="tx"/>
                    </a:ext>
                  </a:extLst>
                </a:hlinkClick>
              </a:rPr>
              <a:t>Mi resumen curricular</a:t>
            </a:r>
            <a:r>
              <a:rPr lang="es-ES" sz="1100" b="1" dirty="0">
                <a:solidFill>
                  <a:schemeClr val="bg1">
                    <a:lumMod val="50000"/>
                  </a:schemeClr>
                </a:solidFill>
                <a:latin typeface="Georgia" panose="02040502050405020303" pitchFamily="18" charset="0"/>
              </a:rPr>
              <a:t>.</a:t>
            </a:r>
          </a:p>
          <a:p>
            <a:pPr algn="just">
              <a:spcAft>
                <a:spcPts val="1200"/>
              </a:spcAft>
            </a:pPr>
            <a:r>
              <a:rPr lang="es-ES" sz="1100" b="1" dirty="0">
                <a:solidFill>
                  <a:schemeClr val="bg1">
                    <a:lumMod val="50000"/>
                  </a:schemeClr>
                </a:solidFill>
                <a:latin typeface="Georgia" panose="02040502050405020303" pitchFamily="18" charset="0"/>
              </a:rPr>
              <a:t>	</a:t>
            </a:r>
            <a:r>
              <a:rPr lang="es-ES" sz="1100" b="1" dirty="0">
                <a:solidFill>
                  <a:schemeClr val="bg1">
                    <a:lumMod val="50000"/>
                  </a:schemeClr>
                </a:solidFill>
                <a:latin typeface="Georgia" panose="02040502050405020303" pitchFamily="18" charset="0"/>
                <a:hlinkClick r:id="rId2">
                  <a:extLst>
                    <a:ext uri="{A12FA001-AC4F-418D-AE19-62706E023703}">
                      <ahyp:hlinkClr xmlns:ahyp="http://schemas.microsoft.com/office/drawing/2018/hyperlinkcolor" val="tx"/>
                    </a:ext>
                  </a:extLst>
                </a:hlinkClick>
              </a:rPr>
              <a:t>Mi portafolio</a:t>
            </a:r>
            <a:r>
              <a:rPr lang="es-ES" sz="1100" b="1" dirty="0">
                <a:solidFill>
                  <a:schemeClr val="bg1">
                    <a:lumMod val="50000"/>
                  </a:schemeClr>
                </a:solidFill>
                <a:latin typeface="Georgia" panose="02040502050405020303" pitchFamily="18" charset="0"/>
              </a:rPr>
              <a:t>.</a:t>
            </a:r>
          </a:p>
          <a:p>
            <a:pPr algn="just">
              <a:spcAft>
                <a:spcPts val="1200"/>
              </a:spcAft>
            </a:pPr>
            <a:r>
              <a:rPr lang="es-ES" sz="1100" b="1" dirty="0">
                <a:solidFill>
                  <a:schemeClr val="bg1">
                    <a:lumMod val="50000"/>
                  </a:schemeClr>
                </a:solidFill>
                <a:latin typeface="Georgia" panose="02040502050405020303" pitchFamily="18" charset="0"/>
              </a:rPr>
              <a:t>Saludos y gracias por toda tu atención.</a:t>
            </a:r>
          </a:p>
        </p:txBody>
      </p:sp>
      <p:pic>
        <p:nvPicPr>
          <p:cNvPr id="85" name="Imagen 84">
            <a:hlinkClick r:id="rId2"/>
            <a:extLst>
              <a:ext uri="{FF2B5EF4-FFF2-40B4-BE49-F238E27FC236}">
                <a16:creationId xmlns:a16="http://schemas.microsoft.com/office/drawing/2014/main" id="{02543E82-1E81-6A79-DEA1-953ECFC86785}"/>
              </a:ext>
            </a:extLst>
          </p:cNvPr>
          <p:cNvPicPr>
            <a:picLocks noChangeAspect="1"/>
          </p:cNvPicPr>
          <p:nvPr/>
        </p:nvPicPr>
        <p:blipFill>
          <a:blip r:embed="rId22"/>
          <a:stretch>
            <a:fillRect/>
          </a:stretch>
        </p:blipFill>
        <p:spPr>
          <a:xfrm>
            <a:off x="2857152" y="8306256"/>
            <a:ext cx="216000" cy="216000"/>
          </a:xfrm>
          <a:prstGeom prst="flowChartConnector">
            <a:avLst/>
          </a:prstGeom>
        </p:spPr>
      </p:pic>
      <p:pic>
        <p:nvPicPr>
          <p:cNvPr id="87" name="Imagen 86" descr="Imagen que contiene Icono&#10;&#10;Descripción generada automáticamente">
            <a:hlinkClick r:id="rId21"/>
            <a:extLst>
              <a:ext uri="{FF2B5EF4-FFF2-40B4-BE49-F238E27FC236}">
                <a16:creationId xmlns:a16="http://schemas.microsoft.com/office/drawing/2014/main" id="{283CF64A-27EF-1417-FD59-9EB812B8D1F2}"/>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857152" y="7986843"/>
            <a:ext cx="216000" cy="216000"/>
          </a:xfrm>
          <a:prstGeom prst="flowChartConnector">
            <a:avLst/>
          </a:prstGeom>
        </p:spPr>
      </p:pic>
      <p:pic>
        <p:nvPicPr>
          <p:cNvPr id="93" name="Imagen 92" descr="Un dibujo de una cara feliz&#10;&#10;Descripción generada automáticamente con confianza baja">
            <a:hlinkClick r:id="rId20"/>
            <a:extLst>
              <a:ext uri="{FF2B5EF4-FFF2-40B4-BE49-F238E27FC236}">
                <a16:creationId xmlns:a16="http://schemas.microsoft.com/office/drawing/2014/main" id="{95E383A1-F57A-C45A-5EB5-94CF9149DB77}"/>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857152" y="7667430"/>
            <a:ext cx="216000" cy="216000"/>
          </a:xfrm>
          <a:prstGeom prst="flowChartConnector">
            <a:avLst/>
          </a:prstGeom>
        </p:spPr>
      </p:pic>
      <p:pic>
        <p:nvPicPr>
          <p:cNvPr id="3" name="Imagen 2" descr="Icono&#10;&#10;Descripción generada automáticamente">
            <a:extLst>
              <a:ext uri="{FF2B5EF4-FFF2-40B4-BE49-F238E27FC236}">
                <a16:creationId xmlns:a16="http://schemas.microsoft.com/office/drawing/2014/main" id="{D5C37E2C-4EB9-55D8-AD09-1BD010D55A26}"/>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04003" y="3683827"/>
            <a:ext cx="540000" cy="540000"/>
          </a:xfrm>
          <a:prstGeom prst="rect">
            <a:avLst/>
          </a:prstGeom>
        </p:spPr>
      </p:pic>
      <p:pic>
        <p:nvPicPr>
          <p:cNvPr id="5" name="Imagen 4">
            <a:extLst>
              <a:ext uri="{FF2B5EF4-FFF2-40B4-BE49-F238E27FC236}">
                <a16:creationId xmlns:a16="http://schemas.microsoft.com/office/drawing/2014/main" id="{B29A8B06-F2F4-FE4A-A2B3-EAFD9A7EE93B}"/>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361467" y="2520990"/>
            <a:ext cx="540000" cy="540000"/>
          </a:xfrm>
          <a:prstGeom prst="rect">
            <a:avLst/>
          </a:prstGeom>
        </p:spPr>
      </p:pic>
      <p:pic>
        <p:nvPicPr>
          <p:cNvPr id="8" name="Imagen 7" descr="Imagen que contiene dibujo, firmar, señal, verde&#10;&#10;Descripción generada automáticamente">
            <a:extLst>
              <a:ext uri="{FF2B5EF4-FFF2-40B4-BE49-F238E27FC236}">
                <a16:creationId xmlns:a16="http://schemas.microsoft.com/office/drawing/2014/main" id="{FFA1BE19-0908-B52E-25CA-48C7CEFF854B}"/>
              </a:ext>
            </a:extLst>
          </p:cNvPr>
          <p:cNvPicPr preferRelativeResize="0">
            <a:picLocks/>
          </p:cNvPicPr>
          <p:nvPr/>
        </p:nvPicPr>
        <p:blipFill>
          <a:blip r:embed="rId27" cstate="print">
            <a:extLst>
              <a:ext uri="{28A0092B-C50C-407E-A947-70E740481C1C}">
                <a14:useLocalDpi xmlns:a14="http://schemas.microsoft.com/office/drawing/2010/main" val="0"/>
              </a:ext>
            </a:extLst>
          </a:blip>
          <a:stretch>
            <a:fillRect/>
          </a:stretch>
        </p:blipFill>
        <p:spPr>
          <a:xfrm>
            <a:off x="1361467" y="3683827"/>
            <a:ext cx="540000" cy="540000"/>
          </a:xfrm>
          <a:prstGeom prst="rect">
            <a:avLst/>
          </a:prstGeom>
        </p:spPr>
      </p:pic>
    </p:spTree>
    <p:extLst>
      <p:ext uri="{BB962C8B-B14F-4D97-AF65-F5344CB8AC3E}">
        <p14:creationId xmlns:p14="http://schemas.microsoft.com/office/powerpoint/2010/main" val="2973086865"/>
      </p:ext>
    </p:extLst>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1691</TotalTime>
  <Words>396</Words>
  <Application>Microsoft Office PowerPoint</Application>
  <PresentationFormat>Presentación en pantalla (4:3)</PresentationFormat>
  <Paragraphs>21</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Georgia</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Office CCS</cp:lastModifiedBy>
  <cp:revision>111</cp:revision>
  <cp:lastPrinted>2019-07-10T13:23:33Z</cp:lastPrinted>
  <dcterms:modified xsi:type="dcterms:W3CDTF">2023-03-03T13:40:20Z</dcterms:modified>
</cp:coreProperties>
</file>