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5" r:id="rId7"/>
    <p:sldId id="267" r:id="rId8"/>
    <p:sldId id="268" r:id="rId9"/>
    <p:sldId id="270" r:id="rId10"/>
    <p:sldId id="271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A6D41-1F49-4046-9AC1-C47DDFCEF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83D749-82E6-4418-AA3D-B7B670118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BDE107-123F-4A2E-BDAD-CC5A7C0A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FA4D-8E8A-4FC0-BFC7-E3734D5EF398}" type="datetimeFigureOut">
              <a:rPr lang="es-CO" smtClean="0"/>
              <a:t>19/11/2021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AB8AD9-4EF0-4A26-8438-835363ED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4FC2F5-1D67-44F1-A9F7-85730CDB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EF52-C0CB-43CB-ABC0-8D6B1F6885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510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0B67C-6E70-4B5D-98D5-9A7F40E1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465A81-736A-42A3-B012-BCCDB25B8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B55F73-56FD-4B80-A0B9-C00B1278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FA4D-8E8A-4FC0-BFC7-E3734D5EF398}" type="datetimeFigureOut">
              <a:rPr lang="es-CO" smtClean="0"/>
              <a:t>19/11/2021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B5C381-DE33-41CE-B675-94D7CAB6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DF40E9-09F0-4E10-BC3D-52DE0686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EF52-C0CB-43CB-ABC0-8D6B1F6885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679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E31358-CDDE-4BAE-BADE-6D19FE22B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870F1C-6D7A-4F13-8DFD-849CBCBFD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45D4D5-BF7A-482C-B20C-64D91F16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FA4D-8E8A-4FC0-BFC7-E3734D5EF398}" type="datetimeFigureOut">
              <a:rPr lang="es-CO" smtClean="0"/>
              <a:t>19/11/2021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AFCB9F-B282-48CA-831B-CA9C20F3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D682E4-7046-4F9B-A4A9-427ECF75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EF52-C0CB-43CB-ABC0-8D6B1F6885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462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9FB5E-37B9-44A5-8F3C-F565F439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20DF55-79E5-4EB6-B8ED-278959AF9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78C385-44F8-40CD-9760-A6FE8652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FA4D-8E8A-4FC0-BFC7-E3734D5EF398}" type="datetimeFigureOut">
              <a:rPr lang="es-CO" smtClean="0"/>
              <a:t>19/11/2021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C09445-F685-497D-ACD3-FBC22FDD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AFB6F7-A873-4097-AC91-9F5E64F8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EF52-C0CB-43CB-ABC0-8D6B1F6885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284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FAF6B-2CDC-47BC-B9D4-BCC45C6E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9E2AA7-C99F-4A9B-BFC3-F94712475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CC57CA-A7FC-475D-BA70-08D70966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FA4D-8E8A-4FC0-BFC7-E3734D5EF398}" type="datetimeFigureOut">
              <a:rPr lang="es-CO" smtClean="0"/>
              <a:t>19/11/2021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B6B64E-E3A9-44D3-B4DC-FEC7EDCB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E4385B-4A6F-4ACA-BDFF-A281070B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EF52-C0CB-43CB-ABC0-8D6B1F6885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619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9477F-5316-4A17-8779-EE800CC4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5EA958-9496-4F1F-ADC0-4215CD668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928DFA-8825-44DE-A40C-ED372D660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7AE1B4-2AE8-451A-A806-B58FC73C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FA4D-8E8A-4FC0-BFC7-E3734D5EF398}" type="datetimeFigureOut">
              <a:rPr lang="es-CO" smtClean="0"/>
              <a:t>19/11/2021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5B0B91-8013-4B07-A1F3-A177144B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545B20-A8C3-4986-BC56-4B22FB4A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EF52-C0CB-43CB-ABC0-8D6B1F6885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423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42F57-401B-488F-A1CC-72184D0E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442359-7EEE-4856-A7C5-0CF58D1FC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97054D-A663-4FC8-B75C-37EAB875D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423248-A77D-4A8C-80EC-2B582CB02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0B9F0A-346A-4BB8-AA47-DB7B49D4A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B520A44-EEBB-45BF-9059-46E072C6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FA4D-8E8A-4FC0-BFC7-E3734D5EF398}" type="datetimeFigureOut">
              <a:rPr lang="es-CO" smtClean="0"/>
              <a:t>19/11/2021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13028D-4EE2-4DFB-BFD4-C49400D4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CB4BBB-0FC2-4981-A841-BC5FFDAE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EF52-C0CB-43CB-ABC0-8D6B1F6885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323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503B8-FAD7-4435-9B86-1B755AEF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CCB0EA-426A-4D6E-BA02-5BD6D255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FA4D-8E8A-4FC0-BFC7-E3734D5EF398}" type="datetimeFigureOut">
              <a:rPr lang="es-CO" smtClean="0"/>
              <a:t>19/11/2021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F50A3A-BFA4-4D2C-BAA5-F5B4D714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05F87F-6107-4772-81BE-2428D0A2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EF52-C0CB-43CB-ABC0-8D6B1F6885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504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B8D5A9-52F8-4A03-9DD0-5C9E4AFF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FA4D-8E8A-4FC0-BFC7-E3734D5EF398}" type="datetimeFigureOut">
              <a:rPr lang="es-CO" smtClean="0"/>
              <a:t>19/11/2021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B515AB-FC06-4EC6-AED3-F5313BE6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295545-675D-4C1F-913E-075187F5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EF52-C0CB-43CB-ABC0-8D6B1F6885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105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1A26C-14EA-4337-B2B0-FA892B68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E2EFA2-3154-4AE5-9D3F-C16A32383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5F2E6D-6225-4FA6-B693-72260591E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4D5FF5-53E2-42B8-A216-4449BFCC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FA4D-8E8A-4FC0-BFC7-E3734D5EF398}" type="datetimeFigureOut">
              <a:rPr lang="es-CO" smtClean="0"/>
              <a:t>19/11/2021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BA9FE3-D638-40BA-BDA3-98155B55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591A67-7501-48AE-90A4-7E985D10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EF52-C0CB-43CB-ABC0-8D6B1F6885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852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D43A0-FB69-415D-8FD3-E858CB72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DAC0DF-286B-4A18-A690-6A4B10F3C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7CEACC-C5BB-4228-905A-54307FF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6B64E3-C9FC-47E3-AAA6-022DAAD7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FA4D-8E8A-4FC0-BFC7-E3734D5EF398}" type="datetimeFigureOut">
              <a:rPr lang="es-CO" smtClean="0"/>
              <a:t>19/11/2021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2891C1-28B2-4553-9427-DB36C577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5C4E8B-9A72-4136-B801-C0D739F7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EF52-C0CB-43CB-ABC0-8D6B1F6885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012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76996D-E01E-4D42-9A8E-2A83BF2A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1B9311-4A95-4FF9-A81B-6DC0670DF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674126-A41D-4FA9-A934-2625E95B9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DFA4D-8E8A-4FC0-BFC7-E3734D5EF398}" type="datetimeFigureOut">
              <a:rPr lang="es-CO" smtClean="0"/>
              <a:t>19/11/2021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2986F4-05FA-4EB2-8244-9673770BC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E87453-B21F-418B-9017-F12C9E4CE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9EF52-C0CB-43CB-ABC0-8D6B1F6885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554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0.svg"/><Relationship Id="rId3" Type="http://schemas.openxmlformats.org/officeDocument/2006/relationships/image" Target="../media/image26.svg"/><Relationship Id="rId7" Type="http://schemas.openxmlformats.org/officeDocument/2006/relationships/image" Target="../media/image14.svg"/><Relationship Id="rId12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8.svg"/><Relationship Id="rId5" Type="http://schemas.openxmlformats.org/officeDocument/2006/relationships/image" Target="../media/image1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11.png"/><Relationship Id="rId9" Type="http://schemas.openxmlformats.org/officeDocument/2006/relationships/image" Target="../media/image18.sv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8.svg"/><Relationship Id="rId3" Type="http://schemas.openxmlformats.org/officeDocument/2006/relationships/image" Target="../media/image34.svg"/><Relationship Id="rId7" Type="http://schemas.openxmlformats.org/officeDocument/2006/relationships/image" Target="../media/image14.svg"/><Relationship Id="rId12" Type="http://schemas.openxmlformats.org/officeDocument/2006/relationships/image" Target="../media/image37.png"/><Relationship Id="rId17" Type="http://schemas.openxmlformats.org/officeDocument/2006/relationships/image" Target="../media/image42.svg"/><Relationship Id="rId2" Type="http://schemas.openxmlformats.org/officeDocument/2006/relationships/image" Target="../media/image33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6.svg"/><Relationship Id="rId5" Type="http://schemas.openxmlformats.org/officeDocument/2006/relationships/image" Target="../media/image12.svg"/><Relationship Id="rId15" Type="http://schemas.openxmlformats.org/officeDocument/2006/relationships/image" Target="../media/image40.svg"/><Relationship Id="rId10" Type="http://schemas.openxmlformats.org/officeDocument/2006/relationships/image" Target="../media/image35.png"/><Relationship Id="rId4" Type="http://schemas.openxmlformats.org/officeDocument/2006/relationships/image" Target="../media/image11.png"/><Relationship Id="rId9" Type="http://schemas.openxmlformats.org/officeDocument/2006/relationships/image" Target="../media/image18.svg"/><Relationship Id="rId1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4.svg"/><Relationship Id="rId7" Type="http://schemas.openxmlformats.org/officeDocument/2006/relationships/image" Target="../media/image18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46.svg"/><Relationship Id="rId5" Type="http://schemas.openxmlformats.org/officeDocument/2006/relationships/image" Target="../media/image14.svg"/><Relationship Id="rId10" Type="http://schemas.openxmlformats.org/officeDocument/2006/relationships/image" Target="../media/image45.png"/><Relationship Id="rId4" Type="http://schemas.openxmlformats.org/officeDocument/2006/relationships/image" Target="../media/image13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20453923-FC8E-4703-B470-72F50BE48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3424" y="1876425"/>
            <a:ext cx="3105150" cy="310515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D75734C2-B56F-4A15-B5F0-10E6CE2BC6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1137" y="3267075"/>
            <a:ext cx="1609725" cy="32385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D62AE8B9-D1F4-44EF-86F1-17CCBD01F7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3968" y="947164"/>
            <a:ext cx="5804372" cy="390352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2FB6DFB3-025A-4526-B2F4-C6D6789251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3968" y="5308564"/>
            <a:ext cx="5804372" cy="544160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2320FB19-7D05-45A8-946E-02FF985577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43425" y="1876425"/>
            <a:ext cx="31051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>
            <a:extLst>
              <a:ext uri="{FF2B5EF4-FFF2-40B4-BE49-F238E27FC236}">
                <a16:creationId xmlns:a16="http://schemas.microsoft.com/office/drawing/2014/main" id="{656E8A32-6DD8-4431-ADCE-149A3B567D34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3200" dirty="0">
                <a:solidFill>
                  <a:schemeClr val="accent1">
                    <a:lumMod val="50000"/>
                  </a:schemeClr>
                </a:solidFill>
                <a:latin typeface="Gravity" panose="00000500000000000000" pitchFamily="50" charset="0"/>
              </a:rPr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37494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3497E7F2-37B7-41F9-BFC5-63EF6FDE4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712539">
            <a:off x="4094537" y="2774212"/>
            <a:ext cx="2892721" cy="2892721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AD6EA86F-68EC-4D6B-9DEB-2189F21F0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409195" y="3891384"/>
            <a:ext cx="922589" cy="922589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AA693997-0E8E-4C86-82F7-05566B1D0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-6113"/>
            <a:ext cx="12192000" cy="1611222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0A22A193-5A4C-4C4E-B831-FA5382D6DF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4197013" y="4730973"/>
            <a:ext cx="470708" cy="470708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B1D6BA50-7585-4D5D-96D7-317405A5A0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81162" y="4906407"/>
            <a:ext cx="2390775" cy="25717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A6E9E1ED-C1FE-46DF-9395-89DB71D119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4033813" y="3836436"/>
            <a:ext cx="470708" cy="470708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8C8E8A1-EA51-4049-8101-F9A94D11C5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02661" y="3902945"/>
            <a:ext cx="1809750" cy="2000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763A984B-4597-41DB-89A7-A9477BE124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4367337" y="3532250"/>
            <a:ext cx="470708" cy="470708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1CBF85E8-646B-400F-8FAB-583EB39941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03674" y="3233575"/>
            <a:ext cx="1943100" cy="200025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B0A0AF1E-A641-4A99-8D87-DBE593425639}"/>
              </a:ext>
            </a:extLst>
          </p:cNvPr>
          <p:cNvSpPr/>
          <p:nvPr/>
        </p:nvSpPr>
        <p:spPr>
          <a:xfrm>
            <a:off x="402224" y="3432372"/>
            <a:ext cx="578654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Dr. </a:t>
            </a:r>
            <a:r>
              <a:rPr lang="es-ES" sz="200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Robinzon</a:t>
            </a:r>
            <a:r>
              <a:rPr lang="es-ES" sz="20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 Meza</a:t>
            </a:r>
            <a:endParaRPr lang="es-ES" sz="20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108C73F-FAFB-4999-A596-7BCA3F064AD8}"/>
              </a:ext>
            </a:extLst>
          </p:cNvPr>
          <p:cNvSpPr/>
          <p:nvPr/>
        </p:nvSpPr>
        <p:spPr>
          <a:xfrm>
            <a:off x="437822" y="5123494"/>
            <a:ext cx="578654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Rebeca Padrón</a:t>
            </a:r>
            <a:endParaRPr lang="es-ES" sz="20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F2F461A-AD0F-469E-B256-9FB703ABEF78}"/>
              </a:ext>
            </a:extLst>
          </p:cNvPr>
          <p:cNvSpPr/>
          <p:nvPr/>
        </p:nvSpPr>
        <p:spPr>
          <a:xfrm>
            <a:off x="187935" y="4076241"/>
            <a:ext cx="578654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Dr. Antonio Silva</a:t>
            </a:r>
            <a:endParaRPr lang="es-ES" sz="20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F960903-2887-4D71-8B69-8A3FC69A0516}"/>
              </a:ext>
            </a:extLst>
          </p:cNvPr>
          <p:cNvSpPr/>
          <p:nvPr/>
        </p:nvSpPr>
        <p:spPr>
          <a:xfrm>
            <a:off x="1020969" y="1069425"/>
            <a:ext cx="283503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dirty="0">
                <a:ln w="0"/>
                <a:solidFill>
                  <a:schemeClr val="bg1"/>
                </a:solidFill>
              </a:rPr>
              <a:t>Dr. </a:t>
            </a:r>
            <a:r>
              <a:rPr lang="es-ES" sz="2400" dirty="0" err="1">
                <a:ln w="0"/>
                <a:solidFill>
                  <a:schemeClr val="bg1"/>
                </a:solidFill>
              </a:rPr>
              <a:t>Robinzon</a:t>
            </a:r>
            <a:r>
              <a:rPr lang="es-ES" sz="2400" dirty="0">
                <a:ln w="0"/>
                <a:solidFill>
                  <a:schemeClr val="bg1"/>
                </a:solidFill>
              </a:rPr>
              <a:t> Meza</a:t>
            </a:r>
          </a:p>
        </p:txBody>
      </p:sp>
    </p:spTree>
    <p:extLst>
      <p:ext uri="{BB962C8B-B14F-4D97-AF65-F5344CB8AC3E}">
        <p14:creationId xmlns:p14="http://schemas.microsoft.com/office/powerpoint/2010/main" val="76027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9" grpId="0"/>
      <p:bldP spid="19" grpId="1"/>
      <p:bldP spid="20" grpId="0"/>
      <p:bldP spid="20" grpId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0C38ACB7-761C-4271-9AEF-105F57EBF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9525"/>
            <a:ext cx="12192000" cy="1611222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C9598FD2-B05A-44EE-82C9-F0FAC68D5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712539">
            <a:off x="4094537" y="2774212"/>
            <a:ext cx="2892721" cy="2892721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1347799-CB7E-4E95-B530-E04DCC7A8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4941459" y="3099815"/>
            <a:ext cx="922589" cy="922589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D99C6188-FE4C-41A4-8172-8298838072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4552468" y="2878999"/>
            <a:ext cx="470708" cy="470708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11A7B1E3-348B-41D0-865C-AA31A1EF71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61743" y="2308225"/>
            <a:ext cx="1990725" cy="876300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ABB61802-62F7-4A67-8AB1-357ED5FAB1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58168" y="2713817"/>
            <a:ext cx="470708" cy="470708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52F67C1D-DB96-499E-A359-314ADE2C01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39685" y="2355511"/>
            <a:ext cx="2619375" cy="304800"/>
          </a:xfrm>
          <a:prstGeom prst="rect">
            <a:avLst/>
          </a:prstGeom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5C572191-34BB-480E-92BF-1F09E031DA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61065" y="3050910"/>
            <a:ext cx="470708" cy="470708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615FF7ED-5189-4C76-9042-2E16FA4DF0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63868" y="3125637"/>
            <a:ext cx="2971800" cy="20955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7FB3F2AF-A13D-4044-88AA-BDDB33C46371}"/>
              </a:ext>
            </a:extLst>
          </p:cNvPr>
          <p:cNvSpPr/>
          <p:nvPr/>
        </p:nvSpPr>
        <p:spPr>
          <a:xfrm>
            <a:off x="2188407" y="3121508"/>
            <a:ext cx="238410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Daniel González</a:t>
            </a:r>
            <a:endParaRPr lang="es-ES" sz="20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27F1E92-872F-42CC-BC4F-58F21951A482}"/>
              </a:ext>
            </a:extLst>
          </p:cNvPr>
          <p:cNvSpPr/>
          <p:nvPr/>
        </p:nvSpPr>
        <p:spPr>
          <a:xfrm>
            <a:off x="5520210" y="2566203"/>
            <a:ext cx="238410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Jesús Barreto</a:t>
            </a:r>
            <a:endParaRPr lang="es-ES" sz="20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A415774-8F5E-44A9-B519-6C7168833B5E}"/>
              </a:ext>
            </a:extLst>
          </p:cNvPr>
          <p:cNvSpPr/>
          <p:nvPr/>
        </p:nvSpPr>
        <p:spPr>
          <a:xfrm>
            <a:off x="5957318" y="3321563"/>
            <a:ext cx="238410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Euclides Ortega</a:t>
            </a:r>
            <a:endParaRPr lang="es-ES" sz="20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93ADA6E-6FBB-4823-9878-1FE7929E3E43}"/>
              </a:ext>
            </a:extLst>
          </p:cNvPr>
          <p:cNvSpPr/>
          <p:nvPr/>
        </p:nvSpPr>
        <p:spPr>
          <a:xfrm>
            <a:off x="960587" y="991791"/>
            <a:ext cx="23841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dirty="0">
                <a:ln w="0"/>
                <a:solidFill>
                  <a:schemeClr val="bg1"/>
                </a:solidFill>
              </a:rPr>
              <a:t>Jesús Barreto</a:t>
            </a:r>
            <a:endParaRPr lang="es-ES" sz="2400" b="0" cap="none" spc="0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9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5" grpId="0"/>
      <p:bldP spid="15" grpId="1"/>
      <p:bldP spid="16" grpId="0"/>
      <p:bldP spid="16" grpId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46E8CF31-55C0-4C1A-8487-4E11A2053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9525"/>
            <a:ext cx="12192000" cy="1611222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A00DD8F5-DC1E-4B18-AE85-5F0B604BD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712539">
            <a:off x="4094537" y="2774212"/>
            <a:ext cx="2892721" cy="2892721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C690194D-3C56-463A-9893-7670239E74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5079602" y="4493000"/>
            <a:ext cx="922589" cy="922589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121E817-8B2C-4484-9E20-6506F1E4EF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4705150" y="4987673"/>
            <a:ext cx="470708" cy="470708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8BE0DA00-7BDB-400D-A8B1-4470DF4A76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73485" y="4676061"/>
            <a:ext cx="1352550" cy="1905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E95E7E2C-ACD5-4BD4-8DE5-D32B428005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5013983" y="5319657"/>
            <a:ext cx="470708" cy="47070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48B87855-049F-414E-A05E-F130CAADDE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98856" y="5420398"/>
            <a:ext cx="2667000" cy="1905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A514396-DDC1-4463-8E1A-171624EE80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5925813" y="5150155"/>
            <a:ext cx="470708" cy="470708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C15E8E0D-1F2A-40A9-8684-A37F1DE0FE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09255" y="5024300"/>
            <a:ext cx="2343150" cy="457200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BAE2F72A-9058-478D-BBF7-CA35F485C2A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49760" y="5980965"/>
            <a:ext cx="2982271" cy="277801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1E8E7541-B035-46F4-A1C3-38C767914791}"/>
              </a:ext>
            </a:extLst>
          </p:cNvPr>
          <p:cNvSpPr/>
          <p:nvPr/>
        </p:nvSpPr>
        <p:spPr>
          <a:xfrm>
            <a:off x="2722965" y="4821178"/>
            <a:ext cx="238410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Carlos Calatrava</a:t>
            </a:r>
            <a:endParaRPr lang="es-ES" sz="20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E2D72E1-D9C7-49D7-B89F-F5CB09F4EB4B}"/>
              </a:ext>
            </a:extLst>
          </p:cNvPr>
          <p:cNvSpPr/>
          <p:nvPr/>
        </p:nvSpPr>
        <p:spPr>
          <a:xfrm>
            <a:off x="1766360" y="5564049"/>
            <a:ext cx="238410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Rafael Morales</a:t>
            </a:r>
            <a:endParaRPr lang="es-ES" sz="20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575D721-1D72-44F6-9F3A-514684A3A8E8}"/>
              </a:ext>
            </a:extLst>
          </p:cNvPr>
          <p:cNvSpPr/>
          <p:nvPr/>
        </p:nvSpPr>
        <p:spPr>
          <a:xfrm>
            <a:off x="1072104" y="1016269"/>
            <a:ext cx="23841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dirty="0">
                <a:ln w="0"/>
                <a:solidFill>
                  <a:schemeClr val="bg1"/>
                </a:solidFill>
              </a:rPr>
              <a:t>Carlos Calatrava</a:t>
            </a:r>
            <a:endParaRPr lang="es-ES" sz="2400" b="0" cap="none" spc="0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6" grpId="0"/>
      <p:bldP spid="16" grpId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69F87593-D5CC-4BAA-A538-9BAD1F224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252" y="-18259"/>
            <a:ext cx="12205252" cy="1612973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413B399A-5E10-44C3-A8A2-9DE4A92F7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7575" y="3605142"/>
            <a:ext cx="922589" cy="922589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49B5B7E6-2FA4-4E3D-AFC8-ABAE9D8F1B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6532220" y="4100617"/>
            <a:ext cx="470708" cy="470708"/>
          </a:xfrm>
          <a:prstGeom prst="rect">
            <a:avLst/>
          </a:prstGeom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3F26355D-86B3-4DF1-97BA-7539C41107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94537" y="2774212"/>
            <a:ext cx="2892721" cy="2892721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9232F1A0-6DA4-4977-90A8-0038E361E3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3801" y="3209603"/>
            <a:ext cx="470708" cy="470708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26584240-253B-4A78-A38C-213674110D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574313">
            <a:off x="6229583" y="4440936"/>
            <a:ext cx="470708" cy="470708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591C0367-F752-4DEA-AAA0-82F1B864F1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55172" y="3033085"/>
            <a:ext cx="3238500" cy="619125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62C31E1C-1284-4DA6-B701-BB7E043F6E2F}"/>
              </a:ext>
            </a:extLst>
          </p:cNvPr>
          <p:cNvSpPr/>
          <p:nvPr/>
        </p:nvSpPr>
        <p:spPr>
          <a:xfrm>
            <a:off x="6720544" y="3584965"/>
            <a:ext cx="238410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Maribel Espinoza</a:t>
            </a:r>
            <a:endParaRPr lang="es-ES" sz="20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D810B6F-5473-423C-A375-C05F291AC682}"/>
              </a:ext>
            </a:extLst>
          </p:cNvPr>
          <p:cNvSpPr/>
          <p:nvPr/>
        </p:nvSpPr>
        <p:spPr>
          <a:xfrm>
            <a:off x="6874509" y="4406174"/>
            <a:ext cx="391192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Alex </a:t>
            </a:r>
            <a:r>
              <a:rPr lang="es-ES" sz="200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Goiticoa</a:t>
            </a:r>
            <a:r>
              <a:rPr lang="es-ES" sz="20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 y Roberto Rodríguez</a:t>
            </a:r>
            <a:endParaRPr lang="es-ES" sz="20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1F73058-4C99-4571-83C4-F18997087AE6}"/>
              </a:ext>
            </a:extLst>
          </p:cNvPr>
          <p:cNvSpPr/>
          <p:nvPr/>
        </p:nvSpPr>
        <p:spPr>
          <a:xfrm>
            <a:off x="6921661" y="4064683"/>
            <a:ext cx="3437269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600" dirty="0">
                <a:ln w="0"/>
                <a:solidFill>
                  <a:srgbClr val="333333"/>
                </a:solidFill>
              </a:rPr>
              <a:t>Audiovisual, v</a:t>
            </a:r>
            <a:r>
              <a:rPr lang="es-ES" sz="2600" b="0" cap="none" spc="0" dirty="0">
                <a:ln w="0"/>
                <a:solidFill>
                  <a:srgbClr val="333333"/>
                </a:solidFill>
              </a:rPr>
              <a:t>oz y radio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084F8B7-E28B-49AA-AB6E-4E78D36AB999}"/>
              </a:ext>
            </a:extLst>
          </p:cNvPr>
          <p:cNvSpPr/>
          <p:nvPr/>
        </p:nvSpPr>
        <p:spPr>
          <a:xfrm>
            <a:off x="5905137" y="4843580"/>
            <a:ext cx="3437269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600" dirty="0">
                <a:ln w="0"/>
                <a:solidFill>
                  <a:srgbClr val="333333"/>
                </a:solidFill>
              </a:rPr>
              <a:t>Comunicación visual</a:t>
            </a:r>
            <a:endParaRPr lang="es-ES" sz="2600" b="0" cap="none" spc="0" dirty="0">
              <a:ln w="0"/>
              <a:solidFill>
                <a:srgbClr val="333333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2B16069-5561-41EC-957D-9D255B7044ED}"/>
              </a:ext>
            </a:extLst>
          </p:cNvPr>
          <p:cNvSpPr/>
          <p:nvPr/>
        </p:nvSpPr>
        <p:spPr>
          <a:xfrm>
            <a:off x="1150365" y="974539"/>
            <a:ext cx="23841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dirty="0">
                <a:ln w="0"/>
                <a:solidFill>
                  <a:schemeClr val="bg1"/>
                </a:solidFill>
              </a:rPr>
              <a:t>Maribel Espinoza</a:t>
            </a:r>
            <a:endParaRPr lang="es-ES" sz="2400" b="0" cap="none" spc="0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5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2" grpId="0"/>
      <p:bldP spid="2" grpId="1"/>
      <p:bldP spid="14" grpId="0"/>
      <p:bldP spid="14" grpId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82BB98CC-7C68-4505-8A2F-92F148B88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526" y="-8468"/>
            <a:ext cx="12201525" cy="16124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9A43BA-9FF7-4149-B79D-52A5995C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993" y="167890"/>
            <a:ext cx="10515600" cy="1325563"/>
          </a:xfrm>
        </p:spPr>
        <p:txBody>
          <a:bodyPr>
            <a:normAutofit/>
          </a:bodyPr>
          <a:lstStyle/>
          <a:p>
            <a:r>
              <a:rPr lang="es-CO" sz="4000" dirty="0">
                <a:solidFill>
                  <a:schemeClr val="bg1"/>
                </a:solidFill>
                <a:latin typeface="Gravity" panose="00000500000000000000" pitchFamily="50" charset="0"/>
              </a:rPr>
              <a:t>Obras en preparación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3D4C56E-BC70-42FE-8699-5F0278227769}"/>
              </a:ext>
            </a:extLst>
          </p:cNvPr>
          <p:cNvSpPr txBox="1"/>
          <p:nvPr/>
        </p:nvSpPr>
        <p:spPr>
          <a:xfrm>
            <a:off x="907201" y="2050747"/>
            <a:ext cx="10143350" cy="61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Trilogía sobre los primeros pobladores de Tunja</a:t>
            </a:r>
            <a:br>
              <a:rPr lang="es-ES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CO" sz="2000" b="1" dirty="0">
                <a:solidFill>
                  <a:schemeClr val="bg2">
                    <a:lumMod val="50000"/>
                  </a:schemeClr>
                </a:solidFill>
              </a:rPr>
              <a:t>Por la Dra. Magdalena </a:t>
            </a:r>
            <a:r>
              <a:rPr lang="es-CO" sz="2000" b="1" dirty="0" err="1">
                <a:solidFill>
                  <a:schemeClr val="bg2">
                    <a:lumMod val="50000"/>
                  </a:schemeClr>
                </a:solidFill>
              </a:rPr>
              <a:t>Corradine</a:t>
            </a:r>
            <a:r>
              <a:rPr lang="es-CO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(Novedad) 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</a:rPr>
              <a:t>Estatus: Diagramación final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FD6DB28-186D-4BBA-A5DE-2B05064B8969}"/>
              </a:ext>
            </a:extLst>
          </p:cNvPr>
          <p:cNvSpPr txBox="1"/>
          <p:nvPr/>
        </p:nvSpPr>
        <p:spPr>
          <a:xfrm>
            <a:off x="907201" y="2982296"/>
            <a:ext cx="10496920" cy="61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Publicación de la obra ampliada del cronista Luis </a:t>
            </a:r>
            <a:r>
              <a:rPr lang="es-ES" sz="2000" b="1" dirty="0" err="1">
                <a:solidFill>
                  <a:schemeClr val="bg2">
                    <a:lumMod val="50000"/>
                  </a:schemeClr>
                </a:solidFill>
              </a:rPr>
              <a:t>Garraín</a:t>
            </a:r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 Villa </a:t>
            </a:r>
            <a:br>
              <a:rPr lang="es-ES" sz="20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sobre los </a:t>
            </a:r>
            <a:r>
              <a:rPr lang="es-ES" sz="2000" b="1" dirty="0" err="1">
                <a:solidFill>
                  <a:schemeClr val="bg2">
                    <a:lumMod val="50000"/>
                  </a:schemeClr>
                </a:solidFill>
              </a:rPr>
              <a:t>llenerenses</a:t>
            </a:r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 que pasaron a América </a:t>
            </a: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(Novedad)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Es</a:t>
            </a: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tatus: En redacción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E91F5A1-109C-4C4B-AEA0-0B09997617A9}"/>
              </a:ext>
            </a:extLst>
          </p:cNvPr>
          <p:cNvSpPr txBox="1"/>
          <p:nvPr/>
        </p:nvSpPr>
        <p:spPr>
          <a:xfrm>
            <a:off x="907201" y="3913845"/>
            <a:ext cx="8541377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Médicos coloniales venezolanos</a:t>
            </a:r>
            <a:br>
              <a:rPr lang="es-ES" sz="20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Por el Dr. Manuel Hernández González </a:t>
            </a: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(Novedad) Estatus: En proceso de edición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8FCF69D-71CC-4868-B700-0A0D18B859DD}"/>
              </a:ext>
            </a:extLst>
          </p:cNvPr>
          <p:cNvSpPr txBox="1"/>
          <p:nvPr/>
        </p:nvSpPr>
        <p:spPr>
          <a:xfrm>
            <a:off x="907201" y="4845394"/>
            <a:ext cx="6466450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Familiares y funcionarios del Santo Oficio en Venezuela</a:t>
            </a:r>
            <a:br>
              <a:rPr lang="es-ES" sz="20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Por el Dr. Emanuel </a:t>
            </a:r>
            <a:r>
              <a:rPr lang="es-ES" sz="2000" b="1" dirty="0" err="1">
                <a:solidFill>
                  <a:schemeClr val="bg2">
                    <a:lumMod val="50000"/>
                  </a:schemeClr>
                </a:solidFill>
              </a:rPr>
              <a:t>Amodio</a:t>
            </a:r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(Novedad) Estatus: En redacción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D79189C-13E2-409E-A3C1-0F24A0190AC5}"/>
              </a:ext>
            </a:extLst>
          </p:cNvPr>
          <p:cNvSpPr txBox="1"/>
          <p:nvPr/>
        </p:nvSpPr>
        <p:spPr>
          <a:xfrm>
            <a:off x="907201" y="5776942"/>
            <a:ext cx="9217395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Contenido práctico-teórico del Derecho Genealogista</a:t>
            </a:r>
            <a:br>
              <a:rPr lang="es-ES" sz="20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Obra colectiva coordinada por el Dr. Crisanto Bello </a:t>
            </a: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(Novedad) Estatus: En preparación 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7A408601-605E-4488-8008-0A8CFFABA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50551" y="562156"/>
            <a:ext cx="528177" cy="60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9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82BB98CC-7C68-4505-8A2F-92F148B88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602" y="-8467"/>
            <a:ext cx="12197602" cy="16119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9A43BA-9FF7-4149-B79D-52A5995C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993" y="167890"/>
            <a:ext cx="10515600" cy="1325563"/>
          </a:xfrm>
        </p:spPr>
        <p:txBody>
          <a:bodyPr>
            <a:normAutofit/>
          </a:bodyPr>
          <a:lstStyle/>
          <a:p>
            <a:r>
              <a:rPr lang="es-CO" sz="4000" dirty="0">
                <a:solidFill>
                  <a:schemeClr val="bg1"/>
                </a:solidFill>
                <a:latin typeface="Gravity" panose="00000500000000000000" pitchFamily="50" charset="0"/>
              </a:rPr>
              <a:t>Objetivos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3D4C56E-BC70-42FE-8699-5F0278227769}"/>
              </a:ext>
            </a:extLst>
          </p:cNvPr>
          <p:cNvSpPr txBox="1"/>
          <p:nvPr/>
        </p:nvSpPr>
        <p:spPr>
          <a:xfrm>
            <a:off x="907201" y="2284136"/>
            <a:ext cx="10063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La conservación y transformación digital de la memoria documental de Iberoamérica, en especial </a:t>
            </a:r>
            <a:br>
              <a:rPr lang="es-ES" sz="1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aquella que revista un importante contenido genealógico; y catalogación de los fondos documentales </a:t>
            </a:r>
            <a:br>
              <a:rPr lang="es-ES" sz="1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de los archivos transformados por FID.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FD6DB28-186D-4BBA-A5DE-2B05064B8969}"/>
              </a:ext>
            </a:extLst>
          </p:cNvPr>
          <p:cNvSpPr txBox="1"/>
          <p:nvPr/>
        </p:nvSpPr>
        <p:spPr>
          <a:xfrm>
            <a:off x="907201" y="3537234"/>
            <a:ext cx="102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Impartir la enseñanza y capacitación necesaria en materia de genealogía, historia, lingüística y derecho.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E91F5A1-109C-4C4B-AEA0-0B09997617A9}"/>
              </a:ext>
            </a:extLst>
          </p:cNvPr>
          <p:cNvSpPr txBox="1"/>
          <p:nvPr/>
        </p:nvSpPr>
        <p:spPr>
          <a:xfrm>
            <a:off x="907201" y="4236334"/>
            <a:ext cx="938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Divulgar el conocimiento histórico y genealógico para entregarle al usuario final una identidad.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D79189C-13E2-409E-A3C1-0F24A0190AC5}"/>
              </a:ext>
            </a:extLst>
          </p:cNvPr>
          <p:cNvSpPr txBox="1"/>
          <p:nvPr/>
        </p:nvSpPr>
        <p:spPr>
          <a:xfrm>
            <a:off x="907201" y="4935434"/>
            <a:ext cx="1033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Las investigaciones histórico-genealógicas y jurídico-lingüísticas necesarias para aproximarnos a la verdad </a:t>
            </a:r>
            <a:br>
              <a:rPr lang="es-ES" sz="1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por medio del conocimiento del pasado.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7A408601-605E-4488-8008-0A8CFFABA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50551" y="562156"/>
            <a:ext cx="528177" cy="60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3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82BB98CC-7C68-4505-8A2F-92F148B88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24" y="-8467"/>
            <a:ext cx="12192000" cy="161122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9A43BA-9FF7-4149-B79D-52A5995C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993" y="167890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chemeClr val="bg1"/>
                </a:solidFill>
                <a:latin typeface="Gravity" panose="00000500000000000000" pitchFamily="50" charset="0"/>
              </a:rPr>
              <a:t>Premios FID</a:t>
            </a:r>
            <a:endParaRPr lang="es-ES" sz="3600" dirty="0">
              <a:solidFill>
                <a:schemeClr val="bg1"/>
              </a:solidFill>
              <a:latin typeface="Gravity" panose="00000500000000000000" pitchFamily="50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3D4C56E-BC70-42FE-8699-5F0278227769}"/>
              </a:ext>
            </a:extLst>
          </p:cNvPr>
          <p:cNvSpPr txBox="1"/>
          <p:nvPr/>
        </p:nvSpPr>
        <p:spPr>
          <a:xfrm>
            <a:off x="4202491" y="2929669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chemeClr val="bg2">
                    <a:lumMod val="50000"/>
                  </a:schemeClr>
                </a:solidFill>
              </a:rPr>
              <a:t>Genealogía</a:t>
            </a:r>
            <a:r>
              <a:rPr lang="es-ES" sz="2400" dirty="0">
                <a:solidFill>
                  <a:schemeClr val="bg2">
                    <a:lumMod val="50000"/>
                  </a:schemeClr>
                </a:solidFill>
              </a:rPr>
              <a:t> USD 3.000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FD6DB28-186D-4BBA-A5DE-2B05064B8969}"/>
              </a:ext>
            </a:extLst>
          </p:cNvPr>
          <p:cNvSpPr txBox="1"/>
          <p:nvPr/>
        </p:nvSpPr>
        <p:spPr>
          <a:xfrm>
            <a:off x="4202491" y="3421083"/>
            <a:ext cx="290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chemeClr val="bg2">
                    <a:lumMod val="50000"/>
                  </a:schemeClr>
                </a:solidFill>
              </a:rPr>
              <a:t>Historia </a:t>
            </a:r>
            <a:r>
              <a:rPr lang="es-ES" sz="2400" dirty="0">
                <a:solidFill>
                  <a:schemeClr val="bg2">
                    <a:lumMod val="50000"/>
                  </a:schemeClr>
                </a:solidFill>
              </a:rPr>
              <a:t>USD 3.000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7A408601-605E-4488-8008-0A8CFFABA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50551" y="562156"/>
            <a:ext cx="528177" cy="603631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2E844D92-73E4-4AC5-A392-8F89C215623E}"/>
              </a:ext>
            </a:extLst>
          </p:cNvPr>
          <p:cNvSpPr txBox="1">
            <a:spLocks/>
          </p:cNvSpPr>
          <p:nvPr/>
        </p:nvSpPr>
        <p:spPr>
          <a:xfrm>
            <a:off x="3440852" y="1727260"/>
            <a:ext cx="47564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b="1" dirty="0">
                <a:solidFill>
                  <a:schemeClr val="bg2">
                    <a:lumMod val="50000"/>
                  </a:schemeClr>
                </a:solidFill>
                <a:latin typeface="Gravity" panose="00000500000000000000" pitchFamily="50" charset="0"/>
              </a:rPr>
              <a:t>A los mejores trabajos en: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5D87962-C4E2-4908-98C2-6F14868F7622}"/>
              </a:ext>
            </a:extLst>
          </p:cNvPr>
          <p:cNvSpPr txBox="1"/>
          <p:nvPr/>
        </p:nvSpPr>
        <p:spPr>
          <a:xfrm>
            <a:off x="963196" y="5302545"/>
            <a:ext cx="10265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Deben ser proyectos viables y basados en la genealogía.</a:t>
            </a:r>
            <a:br>
              <a:rPr lang="es-ES" sz="16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Debe estar presente la innovación; será fundamental y decisiva. </a:t>
            </a:r>
            <a:br>
              <a:rPr lang="es-ES" sz="16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Las bases del concurso se anunciarán próximamente. </a:t>
            </a:r>
          </a:p>
          <a:p>
            <a:pPr algn="ctr"/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32E190F-E4D7-43CC-85DD-450B7E94734E}"/>
              </a:ext>
            </a:extLst>
          </p:cNvPr>
          <p:cNvSpPr txBox="1"/>
          <p:nvPr/>
        </p:nvSpPr>
        <p:spPr>
          <a:xfrm>
            <a:off x="4202491" y="3912497"/>
            <a:ext cx="294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chemeClr val="bg2">
                    <a:lumMod val="50000"/>
                  </a:schemeClr>
                </a:solidFill>
              </a:rPr>
              <a:t>Derecho</a:t>
            </a:r>
            <a:r>
              <a:rPr lang="es-ES" sz="2400" dirty="0">
                <a:solidFill>
                  <a:schemeClr val="bg2">
                    <a:lumMod val="50000"/>
                  </a:schemeClr>
                </a:solidFill>
              </a:rPr>
              <a:t> USD 3.000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A11A36B-433D-42DE-9D96-4DB6AE4F37BD}"/>
              </a:ext>
            </a:extLst>
          </p:cNvPr>
          <p:cNvSpPr txBox="1"/>
          <p:nvPr/>
        </p:nvSpPr>
        <p:spPr>
          <a:xfrm>
            <a:off x="4202491" y="4403912"/>
            <a:ext cx="3233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chemeClr val="bg2">
                    <a:lumMod val="50000"/>
                  </a:schemeClr>
                </a:solidFill>
              </a:rPr>
              <a:t>Lingüística</a:t>
            </a:r>
            <a:r>
              <a:rPr lang="es-ES" sz="2400" dirty="0">
                <a:solidFill>
                  <a:schemeClr val="bg2">
                    <a:lumMod val="50000"/>
                  </a:schemeClr>
                </a:solidFill>
              </a:rPr>
              <a:t> USD 3.000</a:t>
            </a:r>
          </a:p>
        </p:txBody>
      </p:sp>
    </p:spTree>
    <p:extLst>
      <p:ext uri="{BB962C8B-B14F-4D97-AF65-F5344CB8AC3E}">
        <p14:creationId xmlns:p14="http://schemas.microsoft.com/office/powerpoint/2010/main" val="409912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82BB98CC-7C68-4505-8A2F-92F148B88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5" y="-8467"/>
            <a:ext cx="12195175" cy="161164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9A43BA-9FF7-4149-B79D-52A5995C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993" y="167890"/>
            <a:ext cx="10515600" cy="1325563"/>
          </a:xfrm>
        </p:spPr>
        <p:txBody>
          <a:bodyPr>
            <a:normAutofit/>
          </a:bodyPr>
          <a:lstStyle/>
          <a:p>
            <a:r>
              <a:rPr lang="es-CO" sz="4000" dirty="0">
                <a:solidFill>
                  <a:schemeClr val="bg1"/>
                </a:solidFill>
                <a:latin typeface="Gravity" panose="00000500000000000000" pitchFamily="50" charset="0"/>
              </a:rPr>
              <a:t>Logros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3D4C56E-BC70-42FE-8699-5F0278227769}"/>
              </a:ext>
            </a:extLst>
          </p:cNvPr>
          <p:cNvSpPr txBox="1"/>
          <p:nvPr/>
        </p:nvSpPr>
        <p:spPr>
          <a:xfrm>
            <a:off x="1165995" y="2584850"/>
            <a:ext cx="3581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2">
                    <a:lumMod val="50000"/>
                  </a:schemeClr>
                </a:solidFill>
              </a:rPr>
              <a:t>17.383</a:t>
            </a: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 partidas de bautismo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7A408601-605E-4488-8008-0A8CFFABA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50551" y="562156"/>
            <a:ext cx="528177" cy="60363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D03A02A-31B0-4627-B29F-AC8E5C9E05AF}"/>
              </a:ext>
            </a:extLst>
          </p:cNvPr>
          <p:cNvSpPr txBox="1"/>
          <p:nvPr/>
        </p:nvSpPr>
        <p:spPr>
          <a:xfrm>
            <a:off x="5824255" y="2575609"/>
            <a:ext cx="3624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2">
                    <a:lumMod val="50000"/>
                  </a:schemeClr>
                </a:solidFill>
              </a:rPr>
              <a:t>9.457</a:t>
            </a: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 partidas de matrimonio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802EBDF-5E11-4238-8600-829BD7C3A87E}"/>
              </a:ext>
            </a:extLst>
          </p:cNvPr>
          <p:cNvSpPr txBox="1"/>
          <p:nvPr/>
        </p:nvSpPr>
        <p:spPr>
          <a:xfrm>
            <a:off x="1165994" y="3528278"/>
            <a:ext cx="3845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2">
                    <a:lumMod val="50000"/>
                  </a:schemeClr>
                </a:solidFill>
              </a:rPr>
              <a:t>11.731</a:t>
            </a: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 partidas de defunciones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B221A5A-545A-493E-A2C7-D10EDB75867C}"/>
              </a:ext>
            </a:extLst>
          </p:cNvPr>
          <p:cNvSpPr txBox="1"/>
          <p:nvPr/>
        </p:nvSpPr>
        <p:spPr>
          <a:xfrm>
            <a:off x="5824257" y="3380538"/>
            <a:ext cx="558890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2">
                    <a:lumMod val="50000"/>
                  </a:schemeClr>
                </a:solidFill>
              </a:rPr>
              <a:t>67.829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libros de historia y genealogía digitalizados</a:t>
            </a:r>
            <a:br>
              <a:rPr lang="es-E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45% de esos libros en sistema OCR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8CA3E68-EBCE-42AD-BB7D-5B945418A07B}"/>
              </a:ext>
            </a:extLst>
          </p:cNvPr>
          <p:cNvSpPr txBox="1"/>
          <p:nvPr/>
        </p:nvSpPr>
        <p:spPr>
          <a:xfrm>
            <a:off x="1165993" y="4364813"/>
            <a:ext cx="2573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2">
                    <a:lumMod val="50000"/>
                  </a:schemeClr>
                </a:solidFill>
              </a:rPr>
              <a:t>3.115</a:t>
            </a: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 testamentos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8066F80-A358-41EA-938B-5C564B25F052}"/>
              </a:ext>
            </a:extLst>
          </p:cNvPr>
          <p:cNvSpPr txBox="1"/>
          <p:nvPr/>
        </p:nvSpPr>
        <p:spPr>
          <a:xfrm>
            <a:off x="5824255" y="4355572"/>
            <a:ext cx="3865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2">
                    <a:lumMod val="50000"/>
                  </a:schemeClr>
                </a:solidFill>
              </a:rPr>
              <a:t>1.353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particiones AB INTESTATO 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9A0C18F-35FB-450D-A05A-DBF2555DB01D}"/>
              </a:ext>
            </a:extLst>
          </p:cNvPr>
          <p:cNvSpPr txBox="1"/>
          <p:nvPr/>
        </p:nvSpPr>
        <p:spPr>
          <a:xfrm>
            <a:off x="1165993" y="5222056"/>
            <a:ext cx="3334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2">
                    <a:lumMod val="50000"/>
                  </a:schemeClr>
                </a:solidFill>
              </a:rPr>
              <a:t>2.830</a:t>
            </a: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 dotes matrimoniales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D196089-AA58-4F2B-86BB-6BCFE203B0C0}"/>
              </a:ext>
            </a:extLst>
          </p:cNvPr>
          <p:cNvSpPr txBox="1"/>
          <p:nvPr/>
        </p:nvSpPr>
        <p:spPr>
          <a:xfrm>
            <a:off x="5824255" y="5299000"/>
            <a:ext cx="2463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Otros muchos logros</a:t>
            </a:r>
          </a:p>
        </p:txBody>
      </p:sp>
    </p:spTree>
    <p:extLst>
      <p:ext uri="{BB962C8B-B14F-4D97-AF65-F5344CB8AC3E}">
        <p14:creationId xmlns:p14="http://schemas.microsoft.com/office/powerpoint/2010/main" val="199297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3577</TotalTime>
  <Words>341</Words>
  <Application>Microsoft Office PowerPoint</Application>
  <PresentationFormat>Panorámica</PresentationFormat>
  <Paragraphs>44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Gravity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Obras en preparación</vt:lpstr>
      <vt:lpstr>Objetivos</vt:lpstr>
      <vt:lpstr>Premios FID</vt:lpstr>
      <vt:lpstr>Logros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Jhefferson Ladera</dc:creator>
  <cp:lastModifiedBy>Jhefferson Ladera</cp:lastModifiedBy>
  <cp:revision>48</cp:revision>
  <dcterms:created xsi:type="dcterms:W3CDTF">2021-11-02T18:16:25Z</dcterms:created>
  <dcterms:modified xsi:type="dcterms:W3CDTF">2021-11-19T23:30:32Z</dcterms:modified>
</cp:coreProperties>
</file>