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480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01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41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02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560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44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01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10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137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95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786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7ACD-50C3-4865-B1B2-109BBEDC2CD0}" type="datetimeFigureOut">
              <a:rPr lang="cs-CZ" smtClean="0"/>
              <a:t>26. 3. 2014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1EFC-E4D9-4BC0-8C78-E1F2492AF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2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4738 - Air Strike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15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Zadání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841"/>
            <a:ext cx="5321060" cy="4391275"/>
          </a:xfrm>
        </p:spPr>
      </p:pic>
      <p:cxnSp>
        <p:nvCxnSpPr>
          <p:cNvPr id="6" name="Přímá spojnice 5"/>
          <p:cNvCxnSpPr/>
          <p:nvPr/>
        </p:nvCxnSpPr>
        <p:spPr>
          <a:xfrm flipV="1">
            <a:off x="1863306" y="3191774"/>
            <a:ext cx="448573" cy="11559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>
            <a:off x="2311400" y="3175000"/>
            <a:ext cx="2362200" cy="1172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1701242" y="43332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smtClean="0"/>
              <a:t>A</a:t>
            </a:r>
            <a:endParaRPr lang="cs-CZ" b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4511536" y="43180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smtClean="0"/>
              <a:t>B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/>
              <p:cNvSpPr txBox="1"/>
              <p:nvPr/>
            </p:nvSpPr>
            <p:spPr>
              <a:xfrm rot="17718131">
                <a:off x="1622838" y="3476241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cs-CZ" b="1" dirty="0"/>
              </a:p>
            </p:txBody>
          </p:sp>
        </mc:Choice>
        <mc:Fallback xmlns=""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131">
                <a:off x="1622838" y="3476241"/>
                <a:ext cx="51962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>
              <a:xfrm rot="1348243">
                <a:off x="3500446" y="3460681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cs-CZ" b="1" dirty="0"/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48243">
                <a:off x="3500446" y="3460681"/>
                <a:ext cx="52924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Přímá spojnice 20"/>
          <p:cNvCxnSpPr/>
          <p:nvPr/>
        </p:nvCxnSpPr>
        <p:spPr>
          <a:xfrm>
            <a:off x="1863306" y="4318019"/>
            <a:ext cx="676694" cy="685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délník 22"/>
              <p:cNvSpPr/>
              <p:nvPr/>
            </p:nvSpPr>
            <p:spPr>
              <a:xfrm rot="2902520">
                <a:off x="2276259" y="4467183"/>
                <a:ext cx="433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3" name="Obdélní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02520">
                <a:off x="2276259" y="4467183"/>
                <a:ext cx="4331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ovéPole 2"/>
          <p:cNvSpPr txBox="1"/>
          <p:nvPr/>
        </p:nvSpPr>
        <p:spPr>
          <a:xfrm>
            <a:off x="6925719" y="1935991"/>
            <a:ext cx="49968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Zadáním je pokrýt co nejvíce raket </a:t>
            </a:r>
            <a:r>
              <a:rPr lang="cs-CZ" dirty="0" err="1" smtClean="0">
                <a:solidFill>
                  <a:schemeClr val="bg1"/>
                </a:solidFill>
              </a:rPr>
              <a:t>dvojcí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protiraketových deštníků.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Velikost deštníků je omezena maximální energií T, 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která je rovna součtu ploch obou deštníků.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Výstupem je minimální počet raket, které zůstanou </a:t>
            </a:r>
          </a:p>
          <a:p>
            <a:r>
              <a:rPr lang="cs-CZ" dirty="0" smtClean="0">
                <a:solidFill>
                  <a:schemeClr val="bg1"/>
                </a:solidFill>
              </a:rPr>
              <a:t>deštníky nepokryté.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Řešení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8" name="Nadpis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29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841"/>
            <a:ext cx="5321060" cy="4391275"/>
          </a:xfrm>
        </p:spPr>
      </p:pic>
      <p:cxnSp>
        <p:nvCxnSpPr>
          <p:cNvPr id="30" name="Přímá spojnice 29"/>
          <p:cNvCxnSpPr/>
          <p:nvPr/>
        </p:nvCxnSpPr>
        <p:spPr>
          <a:xfrm flipV="1">
            <a:off x="1863306" y="3191774"/>
            <a:ext cx="448573" cy="11559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2311400" y="3175000"/>
            <a:ext cx="2362200" cy="1172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/>
          <p:cNvSpPr txBox="1"/>
          <p:nvPr/>
        </p:nvSpPr>
        <p:spPr>
          <a:xfrm>
            <a:off x="1701242" y="43332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smtClean="0"/>
              <a:t>A</a:t>
            </a:r>
            <a:endParaRPr lang="cs-CZ" b="1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4511536" y="43180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smtClean="0"/>
              <a:t>B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ovéPole 33"/>
              <p:cNvSpPr txBox="1"/>
              <p:nvPr/>
            </p:nvSpPr>
            <p:spPr>
              <a:xfrm rot="17718131">
                <a:off x="1622838" y="3476241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cs-CZ" b="1" dirty="0"/>
              </a:p>
            </p:txBody>
          </p:sp>
        </mc:Choice>
        <mc:Fallback xmlns=""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131">
                <a:off x="1622838" y="3476241"/>
                <a:ext cx="51962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ovéPole 34"/>
              <p:cNvSpPr txBox="1"/>
              <p:nvPr/>
            </p:nvSpPr>
            <p:spPr>
              <a:xfrm rot="1348243">
                <a:off x="3500446" y="3460681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cs-CZ" b="1" dirty="0"/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48243">
                <a:off x="3500446" y="3460681"/>
                <a:ext cx="52924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ovéPole 35"/>
              <p:cNvSpPr txBox="1"/>
              <p:nvPr/>
            </p:nvSpPr>
            <p:spPr>
              <a:xfrm>
                <a:off x="6917977" y="2007220"/>
                <a:ext cx="5082802" cy="3558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Omez</a:t>
                </a:r>
                <a:r>
                  <a:rPr lang="cs-CZ" dirty="0" err="1" smtClean="0">
                    <a:solidFill>
                      <a:schemeClr val="bg1"/>
                    </a:solidFill>
                  </a:rPr>
                  <a:t>ení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 maximální plochou 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štítu</a:t>
                </a:r>
                <a:r>
                  <a:rPr lang="cs-CZ" dirty="0">
                    <a:solidFill>
                      <a:schemeClr val="bg1"/>
                    </a:solidFill>
                  </a:rPr>
                  <a:t>:</a:t>
                </a:r>
                <a:endParaRPr lang="cs-CZ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cs-C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cs-C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cs-C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cs-CZ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cs-C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cs-C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cs-C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cs-CZ" b="0" dirty="0" smtClean="0">
                  <a:solidFill>
                    <a:schemeClr val="bg1"/>
                  </a:solidFill>
                </a:endParaRPr>
              </a:p>
              <a:p>
                <a:endParaRPr lang="cs-CZ" dirty="0" smtClean="0">
                  <a:solidFill>
                    <a:schemeClr val="bg1"/>
                  </a:solidFill>
                </a:endParaRPr>
              </a:p>
              <a:p>
                <a:r>
                  <a:rPr lang="cs-CZ" dirty="0" smtClean="0">
                    <a:solidFill>
                      <a:schemeClr val="bg1"/>
                    </a:solidFill>
                  </a:rPr>
                  <a:t>Vyjádření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kvadr</a:t>
                </a:r>
                <a:r>
                  <a:rPr lang="cs-CZ" dirty="0" err="1" smtClean="0">
                    <a:solidFill>
                      <a:schemeClr val="bg1"/>
                    </a:solidFill>
                  </a:rPr>
                  <a:t>átu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 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poloměru 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druhého 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štítu:</a:t>
                </a:r>
                <a:endParaRPr lang="cs-CZ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cs-C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cs-CZ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cs-C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cs-C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cs-C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cs-CZ" b="0" dirty="0" smtClean="0"/>
              </a:p>
              <a:p>
                <a:endParaRPr lang="cs-CZ" dirty="0" smtClean="0">
                  <a:solidFill>
                    <a:schemeClr val="bg1"/>
                  </a:solidFill>
                </a:endParaRPr>
              </a:p>
              <a:p>
                <a:r>
                  <a:rPr lang="cs-CZ" dirty="0" smtClean="0">
                    <a:solidFill>
                      <a:schemeClr val="bg1"/>
                    </a:solidFill>
                  </a:rPr>
                  <a:t>Počítáme pouze s kvadráty vzdáleností. </a:t>
                </a:r>
              </a:p>
              <a:p>
                <a:r>
                  <a:rPr lang="cs-CZ" dirty="0" smtClean="0">
                    <a:solidFill>
                      <a:schemeClr val="bg1"/>
                    </a:solidFill>
                  </a:rPr>
                  <a:t>Odmocnina je 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monotónní funkce, takže to náš</a:t>
                </a: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v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ýpočet nepokazí a ušetříme spoustu drahých operací.</a:t>
                </a:r>
                <a:endParaRPr lang="cs-CZ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TextovéPol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77" y="2007220"/>
                <a:ext cx="5082802" cy="3558218"/>
              </a:xfrm>
              <a:prstGeom prst="rect">
                <a:avLst/>
              </a:prstGeom>
              <a:blipFill rotWithShape="0">
                <a:blip r:embed="rId5"/>
                <a:stretch>
                  <a:fillRect l="-2878" t="-2226" r="-1918" b="-3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Přímá spojnice 36"/>
          <p:cNvCxnSpPr/>
          <p:nvPr/>
        </p:nvCxnSpPr>
        <p:spPr>
          <a:xfrm>
            <a:off x="1863306" y="4318019"/>
            <a:ext cx="676694" cy="685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délník 37"/>
              <p:cNvSpPr/>
              <p:nvPr/>
            </p:nvSpPr>
            <p:spPr>
              <a:xfrm rot="2902520">
                <a:off x="2276259" y="4467183"/>
                <a:ext cx="433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3" name="Obdélní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02520">
                <a:off x="2276259" y="4467183"/>
                <a:ext cx="4331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Algoritmus</a:t>
            </a:r>
            <a:endParaRPr lang="cs-CZ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ástupný symbol pro obsah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 smtClean="0">
                    <a:solidFill>
                      <a:schemeClr val="bg1"/>
                    </a:solidFill>
                  </a:rPr>
                  <a:t>Načteme střely jako </a:t>
                </a:r>
                <a:r>
                  <a:rPr lang="cs-CZ" dirty="0" err="1" smtClean="0">
                    <a:solidFill>
                      <a:schemeClr val="bg1"/>
                    </a:solidFill>
                  </a:rPr>
                  <a:t>missile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err="1" smtClean="0">
                    <a:solidFill>
                      <a:schemeClr val="bg1"/>
                    </a:solidFill>
                  </a:rPr>
                  <a:t>Proch</a:t>
                </a:r>
                <a:r>
                  <a:rPr lang="cs-CZ" dirty="0" err="1" smtClean="0">
                    <a:solidFill>
                      <a:schemeClr val="bg1"/>
                    </a:solidFill>
                  </a:rPr>
                  <a:t>ázíme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 střely po jedné a stanovíme:</a:t>
                </a:r>
                <a:br>
                  <a:rPr lang="cs-CZ" dirty="0" smtClean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cs-C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𝑝𝑜𝑙𝑜𝑚</m:t>
                        </m:r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ě</m:t>
                        </m:r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š</m:t>
                        </m:r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cs-CZ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= </a:t>
                </a:r>
                <a:r>
                  <a:rPr lang="cs-CZ" sz="1400" dirty="0" smtClean="0">
                    <a:solidFill>
                      <a:schemeClr val="bg1"/>
                    </a:solidFill>
                  </a:rPr>
                  <a:t>střela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[2] </a:t>
                </a:r>
                <a:r>
                  <a:rPr lang="cs-CZ" sz="1400" dirty="0" smtClean="0">
                    <a:solidFill>
                      <a:schemeClr val="bg1"/>
                    </a:solidFill>
                  </a:rPr>
                  <a:t/>
                </a:r>
                <a:br>
                  <a:rPr lang="cs-CZ" sz="1400" dirty="0" smtClean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𝑝𝑜𝑙𝑜𝑚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ě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š</m:t>
                        </m:r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cs-C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𝑒𝑛𝑒𝑟𝑔𝑖𝑒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cs-CZ" sz="1400" dirty="0" smtClean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𝑝𝑜𝑙𝑜𝑚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ě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š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cs-CZ" dirty="0" smtClean="0">
                    <a:solidFill>
                      <a:schemeClr val="bg1"/>
                    </a:solidFill>
                  </a:rPr>
                  <a:t>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Pro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ob</a:t>
                </a:r>
                <a:r>
                  <a:rPr lang="cs-CZ" dirty="0" smtClean="0">
                    <a:solidFill>
                      <a:schemeClr val="bg1"/>
                    </a:solidFill>
                  </a:rPr>
                  <a:t>ě konfigurace poloměrů spočítáme počet pokrytých střel…</a:t>
                </a:r>
                <a:br>
                  <a:rPr lang="cs-CZ" dirty="0" smtClean="0">
                    <a:solidFill>
                      <a:schemeClr val="bg1"/>
                    </a:solidFill>
                  </a:rPr>
                </a:br>
                <a:r>
                  <a:rPr lang="cs-CZ" sz="1400" dirty="0" smtClean="0">
                    <a:solidFill>
                      <a:schemeClr val="bg1"/>
                    </a:solidFill>
                  </a:rPr>
                  <a:t>Pokrytá střela 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spl</a:t>
                </a:r>
                <a:r>
                  <a:rPr lang="cs-CZ" sz="1400" dirty="0" err="1" smtClean="0">
                    <a:solidFill>
                      <a:schemeClr val="bg1"/>
                    </a:solidFill>
                  </a:rPr>
                  <a:t>ňuje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missile[2] &lt;= RTower1 || missile[3] &lt;= </a:t>
                </a:r>
                <a:r>
                  <a:rPr lang="en-US" sz="1400" i="1" dirty="0" smtClean="0">
                    <a:solidFill>
                      <a:schemeClr val="bg1"/>
                    </a:solidFill>
                  </a:rPr>
                  <a:t>RTower2</a:t>
                </a:r>
                <a:r>
                  <a:rPr lang="cs-CZ" sz="1400" i="1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cs-CZ" dirty="0" smtClean="0">
                    <a:solidFill>
                      <a:schemeClr val="bg1"/>
                    </a:solidFill>
                  </a:rPr>
                  <a:t>…a hledáme konfiguraci s nejvyšším pokrytím.</a:t>
                </a:r>
              </a:p>
              <a:p>
                <a:r>
                  <a:rPr lang="cs-CZ" dirty="0" smtClean="0">
                    <a:solidFill>
                      <a:schemeClr val="bg1"/>
                    </a:solidFill>
                  </a:rPr>
                  <a:t>Výsledkem je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𝑝𝑜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𝑛𝑒𝑗𝑙𝑒𝑝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ší 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𝑘𝑜𝑛𝑓𝑖𝑔𝑢𝑟𝑎𝑐𝑒</m:t>
                    </m:r>
                  </m:oMath>
                </a14:m>
                <a:endParaRPr lang="cs-CZ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Zástupný symbol pro obsah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ulka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710677"/>
                  </p:ext>
                </p:extLst>
              </p:nvPr>
            </p:nvGraphicFramePr>
            <p:xfrm>
              <a:off x="5817350" y="1921285"/>
              <a:ext cx="5665403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719"/>
                    <a:gridCol w="290146"/>
                    <a:gridCol w="2597599"/>
                    <a:gridCol w="2501939"/>
                  </a:tblGrid>
                  <a:tr h="267741">
                    <a:tc>
                      <a:txBody>
                        <a:bodyPr/>
                        <a:lstStyle/>
                        <a:p>
                          <a:r>
                            <a:rPr lang="cs-CZ" dirty="0" smtClean="0"/>
                            <a:t>X</a:t>
                          </a:r>
                          <a:endParaRPr lang="cs-CZ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 smtClean="0"/>
                            <a:t>Y</a:t>
                          </a:r>
                          <a:endParaRPr lang="cs-CZ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b="1" i="1" smtClean="0">
                                        <a:latin typeface="Cambria Math" panose="02040503050406030204" pitchFamily="18" charset="0"/>
                                      </a:rPr>
                                      <m:t>𝒅𝒊𝒔𝒕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cs-CZ" b="1" i="1" smtClean="0">
                                            <a:latin typeface="Cambria Math" panose="02040503050406030204" pitchFamily="18" charset="0"/>
                                          </a:rPr>
                                          <m:t>ř</m:t>
                                        </m:r>
                                        <m:r>
                                          <a:rPr lang="cs-CZ" b="1" i="1" smtClean="0">
                                            <a:latin typeface="Cambria Math" panose="02040503050406030204" pitchFamily="18" charset="0"/>
                                          </a:rPr>
                                          <m:t>𝒆𝒍𝒂</m:t>
                                        </m:r>
                                        <m:r>
                                          <a:rPr lang="cs-CZ" b="1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cs-CZ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𝒗</m:t>
                                            </m:r>
                                            <m:r>
                                              <a:rPr lang="cs-CZ" b="1" i="1" smtClean="0">
                                                <a:latin typeface="Cambria Math" panose="02040503050406030204" pitchFamily="18" charset="0"/>
                                              </a:rPr>
                                              <m:t>ěž</m:t>
                                            </m:r>
                                          </m:e>
                                          <m:sub>
                                            <m:r>
                                              <a:rPr lang="cs-CZ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cs-CZ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cs-CZ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𝒅𝒊𝒔𝒕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𝒔𝒕</m:t>
                                    </m:r>
                                    <m:r>
                                      <a:rPr lang="cs-CZ" b="1" i="1" smtClean="0">
                                        <a:latin typeface="Cambria Math" panose="02040503050406030204" pitchFamily="18" charset="0"/>
                                      </a:rPr>
                                      <m:t>ř</m:t>
                                    </m:r>
                                    <m:r>
                                      <a:rPr lang="cs-CZ" b="1" i="1" smtClean="0">
                                        <a:latin typeface="Cambria Math" panose="02040503050406030204" pitchFamily="18" charset="0"/>
                                      </a:rPr>
                                      <m:t>𝒆𝒍𝒂</m:t>
                                    </m:r>
                                    <m:r>
                                      <a:rPr lang="cs-CZ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cs-CZ" dirty="0"/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s-CZ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  <m:r>
                                          <a:rPr lang="cs-CZ" b="1" i="1" smtClean="0">
                                            <a:latin typeface="Cambria Math" panose="02040503050406030204" pitchFamily="18" charset="0"/>
                                          </a:rPr>
                                          <m:t>ěž</m:t>
                                        </m:r>
                                      </m:e>
                                      <m:sub>
                                        <m:r>
                                          <a:rPr lang="cs-CZ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cs-CZ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cs-CZ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ulka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710677"/>
                  </p:ext>
                </p:extLst>
              </p:nvPr>
            </p:nvGraphicFramePr>
            <p:xfrm>
              <a:off x="5817350" y="1921285"/>
              <a:ext cx="5665403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719"/>
                    <a:gridCol w="290146"/>
                    <a:gridCol w="2597599"/>
                    <a:gridCol w="2501939"/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cs-CZ" dirty="0" smtClean="0"/>
                            <a:t>X</a:t>
                          </a:r>
                          <a:endParaRPr lang="cs-CZ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 smtClean="0"/>
                            <a:t>Y</a:t>
                          </a:r>
                          <a:endParaRPr lang="cs-CZ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66" t="-8065" r="-9741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6521" t="-8065" r="-973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ovéPole 16"/>
              <p:cNvSpPr txBox="1"/>
              <p:nvPr/>
            </p:nvSpPr>
            <p:spPr>
              <a:xfrm>
                <a:off x="5055577" y="2760784"/>
                <a:ext cx="2877904" cy="635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cs-C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𝑝𝑜𝑙𝑜𝑚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ě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š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= </a:t>
                </a:r>
                <a:r>
                  <a:rPr lang="cs-CZ" sz="1400" dirty="0">
                    <a:solidFill>
                      <a:schemeClr val="bg1"/>
                    </a:solidFill>
                  </a:rPr>
                  <a:t>střela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[3] </a:t>
                </a:r>
                <a:r>
                  <a:rPr lang="cs-CZ" sz="1400" dirty="0">
                    <a:solidFill>
                      <a:schemeClr val="bg1"/>
                    </a:solidFill>
                  </a:rPr>
                  <a:t/>
                </a:r>
                <a:br>
                  <a:rPr lang="cs-CZ" sz="14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𝑝𝑜𝑙𝑜𝑚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ě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š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𝑒𝑛𝑒𝑟𝑔𝑖𝑒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cs-CZ" sz="1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𝑝𝑜𝑙𝑜𝑚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ě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š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cs-C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ovéPol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77" y="2760784"/>
                <a:ext cx="2877904" cy="635495"/>
              </a:xfrm>
              <a:prstGeom prst="rect">
                <a:avLst/>
              </a:prstGeom>
              <a:blipFill rotWithShape="0"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6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Děkujeme za pozornost.</a:t>
            </a:r>
          </a:p>
          <a:p>
            <a:r>
              <a:rPr lang="cs-CZ" sz="600" dirty="0" smtClean="0"/>
              <a:t>P.S. </a:t>
            </a:r>
            <a:r>
              <a:rPr lang="cs-CZ" sz="600" smtClean="0"/>
              <a:t>nenávidím PowerPoint</a:t>
            </a:r>
            <a:endParaRPr lang="cs-CZ" sz="600" dirty="0"/>
          </a:p>
        </p:txBody>
      </p:sp>
    </p:spTree>
    <p:extLst>
      <p:ext uri="{BB962C8B-B14F-4D97-AF65-F5344CB8AC3E}">
        <p14:creationId xmlns:p14="http://schemas.microsoft.com/office/powerpoint/2010/main" val="421863531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78</Words>
  <Application>Microsoft Office PowerPoint</Application>
  <PresentationFormat>Širokoúhlá obrazovka</PresentationFormat>
  <Paragraphs>45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Motiv Office</vt:lpstr>
      <vt:lpstr>4738 - Air Strike</vt:lpstr>
      <vt:lpstr>Zadání</vt:lpstr>
      <vt:lpstr>Řešení</vt:lpstr>
      <vt:lpstr>Algoritmus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admin</dc:creator>
  <cp:lastModifiedBy>Petr Kalivoda</cp:lastModifiedBy>
  <cp:revision>27</cp:revision>
  <dcterms:created xsi:type="dcterms:W3CDTF">2014-03-24T14:12:56Z</dcterms:created>
  <dcterms:modified xsi:type="dcterms:W3CDTF">2014-03-26T18:59:05Z</dcterms:modified>
</cp:coreProperties>
</file>