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725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ros%20Kalos\Desktop\LaTeX-Thesis\vq_expi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ros%20Kalos\Desktop\LaTeX-Thesis\vq_expi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ros%20Kalos\Desktop\LaTeX-Thesis\vq_expi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i="0" u="none" strike="noStrike" baseline="0">
                <a:effectLst/>
              </a:rPr>
              <a:t>KKZ vs Random Duration</a:t>
            </a:r>
            <a:endParaRPr lang="el-G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Φύλλο6!$A$3</c:f>
              <c:strCache>
                <c:ptCount val="1"/>
                <c:pt idx="0">
                  <c:v>kkz</c:v>
                </c:pt>
              </c:strCache>
            </c:strRef>
          </c:tx>
          <c:cat>
            <c:numRef>
              <c:f>Φύλλο6!$B$2:$E$2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cat>
          <c:val>
            <c:numRef>
              <c:f>Φύλλο6!$B$3:$E$3</c:f>
              <c:numCache>
                <c:formatCode>General</c:formatCode>
                <c:ptCount val="4"/>
                <c:pt idx="0">
                  <c:v>90.5</c:v>
                </c:pt>
                <c:pt idx="1">
                  <c:v>63.7</c:v>
                </c:pt>
                <c:pt idx="2">
                  <c:v>42.9</c:v>
                </c:pt>
                <c:pt idx="3">
                  <c:v>36.700000000000003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Φύλλο6!$A$4</c:f>
              <c:strCache>
                <c:ptCount val="1"/>
                <c:pt idx="0">
                  <c:v>random</c:v>
                </c:pt>
              </c:strCache>
            </c:strRef>
          </c:tx>
          <c:cat>
            <c:numRef>
              <c:f>Φύλλο6!$B$2:$E$2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cat>
          <c:val>
            <c:numRef>
              <c:f>Φύλλο6!$B$4:$E$4</c:f>
              <c:numCache>
                <c:formatCode>General</c:formatCode>
                <c:ptCount val="4"/>
                <c:pt idx="0">
                  <c:v>61.5</c:v>
                </c:pt>
                <c:pt idx="1">
                  <c:v>31.2</c:v>
                </c:pt>
                <c:pt idx="2">
                  <c:v>16.600000000000001</c:v>
                </c:pt>
                <c:pt idx="3">
                  <c:v>12.3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808640"/>
        <c:axId val="82732160"/>
      </c:lineChart>
      <c:catAx>
        <c:axId val="85808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</a:t>
                </a:r>
                <a:r>
                  <a:rPr lang="en-US" dirty="0" smtClean="0"/>
                  <a:t>hreads</a:t>
                </a:r>
                <a:endParaRPr lang="el-G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732160"/>
        <c:crosses val="autoZero"/>
        <c:auto val="1"/>
        <c:lblAlgn val="ctr"/>
        <c:lblOffset val="100"/>
        <c:noMultiLvlLbl val="0"/>
      </c:catAx>
      <c:valAx>
        <c:axId val="82732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Seconds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08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l-GR" b="0" dirty="0" smtClean="0"/>
              <a:t>ΚΚΖ</a:t>
            </a:r>
            <a:r>
              <a:rPr lang="el-GR" b="0" baseline="0" dirty="0" smtClean="0"/>
              <a:t> </a:t>
            </a:r>
            <a:r>
              <a:rPr lang="en-US" b="0" baseline="0" dirty="0" err="1" smtClean="0"/>
              <a:t>vs</a:t>
            </a:r>
            <a:r>
              <a:rPr lang="en-US" b="0" baseline="0" dirty="0" smtClean="0"/>
              <a:t> Random MSE</a:t>
            </a:r>
            <a:endParaRPr lang="el-GR" b="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Φύλλο6!$L$3</c:f>
              <c:strCache>
                <c:ptCount val="1"/>
                <c:pt idx="0">
                  <c:v>kkz</c:v>
                </c:pt>
              </c:strCache>
            </c:strRef>
          </c:tx>
          <c:invertIfNegative val="0"/>
          <c:cat>
            <c:strRef>
              <c:f>Φύλλο6!$M$2:$P$2</c:f>
              <c:strCache>
                <c:ptCount val="4"/>
                <c:pt idx="0">
                  <c:v>Intra Y</c:v>
                </c:pt>
                <c:pt idx="1">
                  <c:v>Intra UV</c:v>
                </c:pt>
                <c:pt idx="2">
                  <c:v>Inter Y</c:v>
                </c:pt>
                <c:pt idx="3">
                  <c:v>Inter UV</c:v>
                </c:pt>
              </c:strCache>
            </c:strRef>
          </c:cat>
          <c:val>
            <c:numRef>
              <c:f>Φύλλο6!$M$3:$P$3</c:f>
              <c:numCache>
                <c:formatCode>General</c:formatCode>
                <c:ptCount val="4"/>
                <c:pt idx="0">
                  <c:v>0.43</c:v>
                </c:pt>
                <c:pt idx="1">
                  <c:v>0.18</c:v>
                </c:pt>
                <c:pt idx="2">
                  <c:v>0.16</c:v>
                </c:pt>
                <c:pt idx="3">
                  <c:v>7.0000000000000007E-2</c:v>
                </c:pt>
              </c:numCache>
            </c:numRef>
          </c:val>
        </c:ser>
        <c:ser>
          <c:idx val="1"/>
          <c:order val="1"/>
          <c:tx>
            <c:strRef>
              <c:f>Φύλλο6!$L$4</c:f>
              <c:strCache>
                <c:ptCount val="1"/>
                <c:pt idx="0">
                  <c:v>random</c:v>
                </c:pt>
              </c:strCache>
            </c:strRef>
          </c:tx>
          <c:invertIfNegative val="0"/>
          <c:cat>
            <c:strRef>
              <c:f>Φύλλο6!$M$2:$P$2</c:f>
              <c:strCache>
                <c:ptCount val="4"/>
                <c:pt idx="0">
                  <c:v>Intra Y</c:v>
                </c:pt>
                <c:pt idx="1">
                  <c:v>Intra UV</c:v>
                </c:pt>
                <c:pt idx="2">
                  <c:v>Inter Y</c:v>
                </c:pt>
                <c:pt idx="3">
                  <c:v>Inter UV</c:v>
                </c:pt>
              </c:strCache>
            </c:strRef>
          </c:cat>
          <c:val>
            <c:numRef>
              <c:f>Φύλλο6!$M$4:$P$4</c:f>
              <c:numCache>
                <c:formatCode>General</c:formatCode>
                <c:ptCount val="4"/>
                <c:pt idx="0">
                  <c:v>2.71</c:v>
                </c:pt>
                <c:pt idx="1">
                  <c:v>0.94</c:v>
                </c:pt>
                <c:pt idx="2">
                  <c:v>1.0900000000000001</c:v>
                </c:pt>
                <c:pt idx="3">
                  <c:v>0.46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09664"/>
        <c:axId val="82345984"/>
      </c:barChart>
      <c:catAx>
        <c:axId val="85809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Training data type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82345984"/>
        <c:crosses val="autoZero"/>
        <c:auto val="1"/>
        <c:lblAlgn val="ctr"/>
        <c:lblOffset val="100"/>
        <c:noMultiLvlLbl val="0"/>
      </c:catAx>
      <c:valAx>
        <c:axId val="82345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MSE</a:t>
                </a:r>
                <a:endParaRPr lang="el-G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809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FastNN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Full Search</a:t>
            </a:r>
            <a:endParaRPr lang="el-G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Φύλλο6!$A$24</c:f>
              <c:strCache>
                <c:ptCount val="1"/>
                <c:pt idx="0">
                  <c:v>FastNN</c:v>
                </c:pt>
              </c:strCache>
            </c:strRef>
          </c:tx>
          <c:cat>
            <c:numRef>
              <c:f>Φύλλο6!$B$23:$E$23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cat>
          <c:val>
            <c:numRef>
              <c:f>Φύλλο6!$B$24:$E$24</c:f>
              <c:numCache>
                <c:formatCode>General</c:formatCode>
                <c:ptCount val="4"/>
                <c:pt idx="0">
                  <c:v>9.6999999999999993</c:v>
                </c:pt>
                <c:pt idx="1">
                  <c:v>6.1</c:v>
                </c:pt>
                <c:pt idx="2">
                  <c:v>4.4000000000000004</c:v>
                </c:pt>
                <c:pt idx="3">
                  <c:v>3.2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Φύλλο6!$A$25</c:f>
              <c:strCache>
                <c:ptCount val="1"/>
                <c:pt idx="0">
                  <c:v>FS</c:v>
                </c:pt>
              </c:strCache>
            </c:strRef>
          </c:tx>
          <c:cat>
            <c:numRef>
              <c:f>Φύλλο6!$B$23:$E$23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cat>
          <c:val>
            <c:numRef>
              <c:f>Φύλλο6!$B$25:$E$25</c:f>
              <c:numCache>
                <c:formatCode>General</c:formatCode>
                <c:ptCount val="4"/>
                <c:pt idx="0">
                  <c:v>61.4</c:v>
                </c:pt>
                <c:pt idx="1">
                  <c:v>31.2</c:v>
                </c:pt>
                <c:pt idx="2">
                  <c:v>16.600000000000001</c:v>
                </c:pt>
                <c:pt idx="3">
                  <c:v>12.3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731200"/>
        <c:axId val="84613312"/>
      </c:lineChart>
      <c:catAx>
        <c:axId val="87731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13312"/>
        <c:crosses val="autoZero"/>
        <c:auto val="1"/>
        <c:lblAlgn val="ctr"/>
        <c:lblOffset val="100"/>
        <c:noMultiLvlLbl val="0"/>
      </c:catAx>
      <c:valAx>
        <c:axId val="84613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73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F69A5-21AF-4DE6-8400-2FAB1987341F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296C-8946-4DCA-A972-2E3479CEB6C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354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l-GR" dirty="0" smtClean="0"/>
              <a:t>56.5</a:t>
            </a:r>
            <a:r>
              <a:rPr lang="el-GR" baseline="0" dirty="0" smtClean="0"/>
              <a:t> </a:t>
            </a:r>
            <a:r>
              <a:rPr lang="en-US" baseline="0" dirty="0" smtClean="0"/>
              <a:t>HD min uncompressed = 110GB</a:t>
            </a:r>
            <a:endParaRPr lang="el-GR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Compress Techniques</a:t>
            </a:r>
            <a:endParaRPr lang="el-G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Compressed 1.3GB.</a:t>
            </a:r>
            <a:endParaRPr lang="el-GR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Lossless 8</a:t>
            </a:r>
            <a:r>
              <a:rPr lang="el-GR" baseline="0" dirty="0" smtClean="0"/>
              <a:t>-</a:t>
            </a:r>
            <a:r>
              <a:rPr lang="en-US" baseline="0" dirty="0" smtClean="0"/>
              <a:t>10 compress ratio.</a:t>
            </a:r>
            <a:endParaRPr lang="el-GR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l-GR" baseline="0" dirty="0" smtClean="0"/>
              <a:t>Ευαισθησία ματιού μικρότερη των 38</a:t>
            </a:r>
            <a:r>
              <a:rPr lang="en-US" baseline="0" dirty="0" smtClean="0"/>
              <a:t>dB PSNR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l-GR" baseline="0" dirty="0" smtClean="0"/>
              <a:t>Πολυπλοκότητα κλιμακώνει άσχημα ανάλογα με την ανάλυση</a:t>
            </a:r>
            <a:endParaRPr lang="el-GR" baseline="0" dirty="0" smtClean="0"/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l-GR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1496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QP 70,95,97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8865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l-GR" dirty="0" smtClean="0"/>
              <a:t>Δοκιμή</a:t>
            </a:r>
            <a:r>
              <a:rPr lang="el-GR" baseline="0" dirty="0" smtClean="0"/>
              <a:t> όλων μέχρι να καταλήξουμε στο καλύτερο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baseline="0" dirty="0" smtClean="0"/>
              <a:t>Χειρότερη απόδοση συμπίεσης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baseline="0" dirty="0" smtClean="0"/>
              <a:t>Αναγκαία γιατί από εδώ ξεκινάει ο αποκωδικοποιητής μιας και έχει όλη την πληροφορία.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baseline="0" dirty="0" smtClean="0"/>
              <a:t>Μικρή πολυπλοκότητα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666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Uniform</a:t>
            </a:r>
            <a:r>
              <a:rPr lang="en-US" baseline="0" dirty="0" smtClean="0"/>
              <a:t> 2 bits </a:t>
            </a:r>
            <a:r>
              <a:rPr lang="el-GR" baseline="0" dirty="0" smtClean="0"/>
              <a:t>με πιθανότητα 0.7,0.1,0.1,0.1  </a:t>
            </a:r>
            <a:r>
              <a:rPr lang="el-GR" baseline="0" dirty="0" err="1" smtClean="0"/>
              <a:t>τοτε</a:t>
            </a:r>
            <a:r>
              <a:rPr lang="el-GR" baseline="0" dirty="0" smtClean="0"/>
              <a:t> 1.35</a:t>
            </a:r>
            <a:r>
              <a:rPr lang="en-US" baseline="0" dirty="0" smtClean="0"/>
              <a:t>bits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055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Huffman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Encode</a:t>
            </a:r>
            <a:r>
              <a:rPr lang="en-US" baseline="0" dirty="0" smtClean="0"/>
              <a:t> one symbol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Offline tree construction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Encoding free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Decoding 1 operation/bit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CABAC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Encode</a:t>
            </a:r>
            <a:r>
              <a:rPr lang="en-US" baseline="0" dirty="0" smtClean="0"/>
              <a:t> symbol sequence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50-100 operations /bit for </a:t>
            </a:r>
            <a:r>
              <a:rPr lang="en-US" baseline="0" dirty="0" err="1" smtClean="0"/>
              <a:t>encoding,decoding</a:t>
            </a:r>
            <a:endParaRPr lang="en-US" baseline="0" dirty="0" smtClean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282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l-GR" dirty="0" smtClean="0"/>
              <a:t>Το</a:t>
            </a:r>
            <a:r>
              <a:rPr lang="el-GR" baseline="0" dirty="0" smtClean="0"/>
              <a:t> </a:t>
            </a:r>
            <a:r>
              <a:rPr lang="en-US" baseline="0" dirty="0" smtClean="0"/>
              <a:t>MSE </a:t>
            </a:r>
            <a:r>
              <a:rPr lang="el-GR" baseline="0" dirty="0" smtClean="0"/>
              <a:t>δεν επηρεάζεται από τους μετασχηματισμούς, </a:t>
            </a:r>
            <a:r>
              <a:rPr lang="el-GR" baseline="0" dirty="0" err="1" smtClean="0"/>
              <a:t>αρα</a:t>
            </a:r>
            <a:r>
              <a:rPr lang="el-GR" baseline="0" dirty="0" smtClean="0"/>
              <a:t> αποφεύγουμε πολυπλοκότητα.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baseline="0" dirty="0" err="1" smtClean="0"/>
              <a:t>Διαφορετικα</a:t>
            </a:r>
            <a:r>
              <a:rPr lang="el-GR" baseline="0" dirty="0" smtClean="0"/>
              <a:t> βίντεο, </a:t>
            </a:r>
            <a:r>
              <a:rPr lang="el-GR" baseline="0" dirty="0" err="1" smtClean="0"/>
              <a:t>ιδανικα</a:t>
            </a:r>
            <a:r>
              <a:rPr lang="el-GR" baseline="0" dirty="0" smtClean="0"/>
              <a:t> όλα τα </a:t>
            </a:r>
            <a:r>
              <a:rPr lang="el-GR" baseline="0" dirty="0" err="1" smtClean="0"/>
              <a:t>βιντεο</a:t>
            </a:r>
            <a:r>
              <a:rPr lang="el-GR" baseline="0" dirty="0" smtClean="0"/>
              <a:t> του </a:t>
            </a:r>
            <a:r>
              <a:rPr lang="el-GR" baseline="0" dirty="0" err="1" smtClean="0"/>
              <a:t>κοσμου</a:t>
            </a:r>
            <a:r>
              <a:rPr lang="el-GR" baseline="0" dirty="0" smtClean="0"/>
              <a:t>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230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l-GR" dirty="0" smtClean="0"/>
              <a:t>Συνολική διάρκεια 23 μέρες.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296C-8946-4DCA-A972-2E3479CEB6C1}" type="slidenum">
              <a:rPr lang="el-GR" smtClean="0"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918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37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171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63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13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343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90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060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02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936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53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58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434A-CF0A-495C-85ED-A23EB3E6D20E}" type="datetimeFigureOut">
              <a:rPr lang="el-GR" smtClean="0"/>
              <a:t>25/6/2013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39DE-2A7C-4151-8A86-D266D95A29AC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65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Κβαντοποίηση Διανυσμάτων σε Κωδικοποιητές Βίντεο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 smtClean="0"/>
              <a:t>Πανεπιστήμιο Θεσσαλίας</a:t>
            </a:r>
          </a:p>
          <a:p>
            <a:r>
              <a:rPr lang="el-GR" dirty="0" smtClean="0"/>
              <a:t>Πολυτεχνική Σχολή</a:t>
            </a:r>
          </a:p>
          <a:p>
            <a:r>
              <a:rPr lang="el-GR" dirty="0" smtClean="0"/>
              <a:t>Τμήμα Μηχανικών Η/Υ Τηλεπικοινωνιών και Δικτύων</a:t>
            </a:r>
          </a:p>
          <a:p>
            <a:r>
              <a:rPr lang="el-GR" dirty="0" smtClean="0"/>
              <a:t>Διπλωματική Εργασία</a:t>
            </a:r>
          </a:p>
          <a:p>
            <a:r>
              <a:rPr lang="el-GR" dirty="0" smtClean="0"/>
              <a:t>Καλός Πέτρος</a:t>
            </a:r>
          </a:p>
          <a:p>
            <a:r>
              <a:rPr lang="el-GR" dirty="0" smtClean="0"/>
              <a:t>Ιούνιος 2013</a:t>
            </a:r>
          </a:p>
        </p:txBody>
      </p:sp>
    </p:spTree>
    <p:extLst>
      <p:ext uri="{BB962C8B-B14F-4D97-AF65-F5344CB8AC3E}">
        <p14:creationId xmlns:p14="http://schemas.microsoft.com/office/powerpoint/2010/main" val="5511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Οργάνωση των </a:t>
            </a:r>
            <a:r>
              <a:rPr lang="en-US" dirty="0" smtClean="0"/>
              <a:t>pixels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Οργάνωση σε </a:t>
            </a:r>
            <a:r>
              <a:rPr lang="en-US" dirty="0" smtClean="0"/>
              <a:t>macroblocks, blocks, subblocks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8" y="2862262"/>
            <a:ext cx="7860705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Οργάνωση των καρέ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</a:t>
            </a:r>
            <a:r>
              <a:rPr lang="el-GR" dirty="0" smtClean="0"/>
              <a:t> (</a:t>
            </a:r>
            <a:r>
              <a:rPr lang="en-US" dirty="0" smtClean="0"/>
              <a:t>Temporal).</a:t>
            </a:r>
          </a:p>
          <a:p>
            <a:pPr lvl="1"/>
            <a:r>
              <a:rPr lang="en-US" dirty="0" smtClean="0"/>
              <a:t>I frames.</a:t>
            </a:r>
          </a:p>
          <a:p>
            <a:r>
              <a:rPr lang="en-US" dirty="0" smtClean="0"/>
              <a:t>Inter (Special).</a:t>
            </a:r>
          </a:p>
          <a:p>
            <a:pPr lvl="1"/>
            <a:r>
              <a:rPr lang="en-US" dirty="0" smtClean="0"/>
              <a:t>P,B frames.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l-GR" dirty="0" smtClean="0"/>
              <a:t>Στόχος η δημιουργία διαφορών </a:t>
            </a:r>
            <a:r>
              <a:rPr lang="en-US" dirty="0" smtClean="0"/>
              <a:t>pixel </a:t>
            </a:r>
            <a:r>
              <a:rPr lang="el-GR" dirty="0" smtClean="0"/>
              <a:t>(</a:t>
            </a:r>
            <a:r>
              <a:rPr lang="en-US" dirty="0" smtClean="0"/>
              <a:t>residuals)</a:t>
            </a:r>
          </a:p>
        </p:txBody>
      </p:sp>
    </p:spTree>
    <p:extLst>
      <p:ext uri="{BB962C8B-B14F-4D97-AF65-F5344CB8AC3E}">
        <p14:creationId xmlns:p14="http://schemas.microsoft.com/office/powerpoint/2010/main" val="33802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frames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Χρήση πληροφορίας μόνο εντός καρέ.</a:t>
            </a:r>
          </a:p>
          <a:p>
            <a:r>
              <a:rPr lang="en-US" dirty="0" smtClean="0"/>
              <a:t>Intra prediction modes.</a:t>
            </a:r>
            <a:br>
              <a:rPr lang="en-US" dirty="0" smtClean="0"/>
            </a:b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51" y="2852733"/>
            <a:ext cx="5803298" cy="40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frames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(predictive) frames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l-GR" dirty="0" smtClean="0"/>
              <a:t>Δημιουργία διαφορών παίρνοντας ως </a:t>
            </a:r>
            <a:r>
              <a:rPr lang="en-US" dirty="0" smtClean="0"/>
              <a:t>pixels </a:t>
            </a:r>
            <a:r>
              <a:rPr lang="el-GR" dirty="0" smtClean="0"/>
              <a:t>αναφοράς </a:t>
            </a:r>
            <a:r>
              <a:rPr lang="en-US" dirty="0" smtClean="0"/>
              <a:t>pixels </a:t>
            </a:r>
            <a:r>
              <a:rPr lang="el-GR" dirty="0" smtClean="0"/>
              <a:t>από ένα συγκεκριμένο προηγούμενο καρέ.</a:t>
            </a:r>
          </a:p>
          <a:p>
            <a:r>
              <a:rPr lang="en-US" dirty="0" smtClean="0"/>
              <a:t>B (bidirectional) frames</a:t>
            </a:r>
            <a:r>
              <a:rPr lang="el-GR" dirty="0" smtClean="0"/>
              <a:t>.</a:t>
            </a:r>
            <a:endParaRPr lang="en-US" dirty="0" smtClean="0"/>
          </a:p>
          <a:p>
            <a:pPr lvl="1"/>
            <a:r>
              <a:rPr lang="el-GR" dirty="0" smtClean="0"/>
              <a:t>Δημιουργία διαφορών παίρνοντας ως </a:t>
            </a:r>
            <a:r>
              <a:rPr lang="en-US" dirty="0" smtClean="0"/>
              <a:t>pixels </a:t>
            </a:r>
            <a:r>
              <a:rPr lang="el-GR" dirty="0" smtClean="0"/>
              <a:t>αναφοράς τον μέσο όρο των </a:t>
            </a:r>
            <a:r>
              <a:rPr lang="en-US" dirty="0" smtClean="0"/>
              <a:t>pixels </a:t>
            </a:r>
            <a:r>
              <a:rPr lang="el-GR" dirty="0" smtClean="0"/>
              <a:t>από προηγούμενα ή επόμενα καρέ.</a:t>
            </a:r>
            <a:endParaRPr lang="en-US" dirty="0" smtClean="0"/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51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GOP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86" y="1733972"/>
            <a:ext cx="5124028" cy="5124028"/>
          </a:xfrm>
        </p:spPr>
      </p:pic>
    </p:spTree>
    <p:extLst>
      <p:ext uri="{BB962C8B-B14F-4D97-AF65-F5344CB8AC3E}">
        <p14:creationId xmlns:p14="http://schemas.microsoft.com/office/powerpoint/2010/main" val="40932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Μετασχηματισμός </a:t>
            </a:r>
            <a:r>
              <a:rPr lang="en-US" dirty="0" smtClean="0"/>
              <a:t>DCT 4x4,8x8,16x16</a:t>
            </a:r>
            <a:r>
              <a:rPr lang="el-GR" dirty="0" smtClean="0"/>
              <a:t>.</a:t>
            </a:r>
          </a:p>
          <a:p>
            <a:r>
              <a:rPr lang="el-GR" u="sng" dirty="0" smtClean="0"/>
              <a:t>Κβαντοποίηση.</a:t>
            </a:r>
          </a:p>
          <a:p>
            <a:r>
              <a:rPr lang="en-US" dirty="0" smtClean="0"/>
              <a:t>Zigzag Scan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Run Length Encoding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Entropy encoding</a:t>
            </a:r>
            <a:r>
              <a:rPr lang="el-GR" dirty="0" smtClean="0"/>
              <a:t>.</a:t>
            </a:r>
          </a:p>
          <a:p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6583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Κβαντοποιήση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Εισαγωγή σφάλματος.</a:t>
            </a:r>
            <a:br>
              <a:rPr lang="el-GR" dirty="0" smtClean="0"/>
            </a:br>
            <a:endParaRPr lang="el-GR" dirty="0" smtClean="0"/>
          </a:p>
          <a:p>
            <a:r>
              <a:rPr lang="el-GR" dirty="0" smtClean="0"/>
              <a:t>Ακέραια διαίρεση συντελεστών </a:t>
            </a:r>
            <a:r>
              <a:rPr lang="en-US" dirty="0" smtClean="0"/>
              <a:t>DCT </a:t>
            </a:r>
            <a:r>
              <a:rPr lang="el-GR" dirty="0" smtClean="0"/>
              <a:t>με κάποια ακέραια τιμή, πιθανόν διαφορετική για κάθε συντελεστή.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Quantization Parameter (QP).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0205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Length Encoding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Μείωση αριθμών προς κωδικοποίηση</a:t>
            </a:r>
            <a:r>
              <a:rPr lang="en-US" dirty="0" smtClean="0"/>
              <a:t>.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68684"/>
              </p:ext>
            </p:extLst>
          </p:nvPr>
        </p:nvGraphicFramePr>
        <p:xfrm>
          <a:off x="1524000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17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97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16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Ευθύγραμμο βέλος σύνδεσης 10"/>
          <p:cNvCxnSpPr>
            <a:stCxn id="4" idx="2"/>
            <a:endCxn id="5" idx="0"/>
          </p:cNvCxnSpPr>
          <p:nvPr/>
        </p:nvCxnSpPr>
        <p:spPr>
          <a:xfrm>
            <a:off x="4572000" y="2863736"/>
            <a:ext cx="0" cy="193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00736"/>
              </p:ext>
            </p:extLst>
          </p:nvPr>
        </p:nvGraphicFramePr>
        <p:xfrm>
          <a:off x="1524000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0,17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0,8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0,54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3,97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0,5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1,16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5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Ποιότητα Βίντε</a:t>
            </a:r>
            <a:r>
              <a:rPr lang="el-GR" dirty="0"/>
              <a:t>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PSNR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>
                                <a:latin typeface="Cambria Math"/>
                              </a:rPr>
                              <m:t>10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𝑀𝐴𝑋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𝑀𝑆𝐸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𝑆𝑜𝑢𝑟𝑐𝑒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𝑅𝑒𝑐𝑜𝑛𝑠𝑡𝑟𝑢𝑐𝑡𝑒𝑑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𝑀𝐴𝑋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𝑏𝑖𝑡𝑑𝑒𝑝𝑡h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l-GR" dirty="0" smtClean="0"/>
                  <a:t>Υπολογίζεται για κάθε συνιστώσα </a:t>
                </a:r>
                <a:r>
                  <a:rPr lang="en-US" dirty="0" smtClean="0"/>
                  <a:t>YUV </a:t>
                </a:r>
                <a:r>
                  <a:rPr lang="el-GR" dirty="0" smtClean="0"/>
                  <a:t>ξεχωριστά αλλά ως μετρική λαμβάνεται το </a:t>
                </a:r>
                <a:r>
                  <a:rPr lang="en-US" dirty="0" smtClean="0"/>
                  <a:t>PSNR </a:t>
                </a:r>
                <a:r>
                  <a:rPr lang="el-GR" dirty="0" smtClean="0"/>
                  <a:t>του Υ.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Η.264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7" y="1600200"/>
            <a:ext cx="7856285" cy="4525963"/>
          </a:xfrm>
        </p:spPr>
      </p:pic>
    </p:spTree>
    <p:extLst>
      <p:ext uri="{BB962C8B-B14F-4D97-AF65-F5344CB8AC3E}">
        <p14:creationId xmlns:p14="http://schemas.microsoft.com/office/powerpoint/2010/main" val="9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Προβλήματος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Βίντεο συνεπάγεται τεράστιος </a:t>
            </a:r>
            <a:r>
              <a:rPr lang="el-GR" dirty="0"/>
              <a:t>ό</a:t>
            </a:r>
            <a:r>
              <a:rPr lang="el-GR" dirty="0" smtClean="0"/>
              <a:t>γκος </a:t>
            </a:r>
            <a:r>
              <a:rPr lang="el-GR" dirty="0"/>
              <a:t>δ</a:t>
            </a:r>
            <a:r>
              <a:rPr lang="el-GR" dirty="0" smtClean="0"/>
              <a:t>εδομένων.</a:t>
            </a:r>
            <a:endParaRPr lang="en-US" dirty="0" smtClean="0"/>
          </a:p>
          <a:p>
            <a:r>
              <a:rPr lang="el-GR" dirty="0" smtClean="0"/>
              <a:t>Τεχνικές </a:t>
            </a:r>
            <a:r>
              <a:rPr lang="el-GR" dirty="0" smtClean="0"/>
              <a:t>Συμπίεσης.</a:t>
            </a:r>
            <a:endParaRPr lang="el-GR" dirty="0" smtClean="0"/>
          </a:p>
          <a:p>
            <a:pPr lvl="1"/>
            <a:r>
              <a:rPr lang="el-GR" b="1" i="1" dirty="0" smtClean="0"/>
              <a:t>Με </a:t>
            </a:r>
            <a:r>
              <a:rPr lang="el-GR" b="1" i="1" dirty="0" smtClean="0"/>
              <a:t>απώλειες.</a:t>
            </a:r>
            <a:endParaRPr lang="el-GR" b="1" i="1" dirty="0" smtClean="0"/>
          </a:p>
          <a:p>
            <a:pPr lvl="1"/>
            <a:r>
              <a:rPr lang="el-GR" dirty="0" smtClean="0"/>
              <a:t>Χωρίς </a:t>
            </a:r>
            <a:r>
              <a:rPr lang="el-GR" dirty="0" smtClean="0"/>
              <a:t>απώλειες.</a:t>
            </a:r>
            <a:endParaRPr lang="en-US" dirty="0" smtClean="0"/>
          </a:p>
          <a:p>
            <a:r>
              <a:rPr lang="en-US" dirty="0" smtClean="0"/>
              <a:t>H </a:t>
            </a:r>
            <a:r>
              <a:rPr lang="el-GR" dirty="0" smtClean="0"/>
              <a:t>ευαισθησία του ανθρώπινου ματιού</a:t>
            </a:r>
            <a:r>
              <a:rPr lang="en-US" dirty="0" smtClean="0"/>
              <a:t> </a:t>
            </a:r>
            <a:r>
              <a:rPr lang="el-GR" dirty="0" smtClean="0"/>
              <a:t>είναι μικρότερη των </a:t>
            </a:r>
            <a:r>
              <a:rPr lang="en-US" dirty="0" smtClean="0"/>
              <a:t>38dB.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l-GR" dirty="0" smtClean="0"/>
              <a:t>Μεγάλη πολυπλοκότητα σημερινών τεχνικών συμπίεσης.</a:t>
            </a:r>
            <a:endParaRPr lang="en-US" dirty="0" smtClean="0"/>
          </a:p>
          <a:p>
            <a:pPr lvl="1"/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673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Θεωρία Πληροφοριών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 smtClean="0"/>
                  <a:t>Εντροπία</a:t>
                </a:r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l-G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l-GR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l-G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l-G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l-GR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πιθανότητα του ενδεχομένου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l-GR" dirty="0" smtClean="0"/>
                  <a:t>Το απόλυτο κάτω όριο που η πληροφορία μίας πηγής μπορεί να συμπιεστεί.</a:t>
                </a:r>
                <a:endParaRPr lang="el-GR" dirty="0"/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Κωδικοποιητές Εντροπίας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</p:spPr>
            <p:txBody>
              <a:bodyPr/>
              <a:lstStyle/>
              <a:p>
                <a:r>
                  <a:rPr lang="el-GR" dirty="0" smtClean="0"/>
                  <a:t>Μέθοδος </a:t>
                </a:r>
                <a:r>
                  <a:rPr lang="en-US" dirty="0" smtClean="0"/>
                  <a:t>Huffman</a:t>
                </a:r>
                <a:endParaRPr lang="el-GR" dirty="0" smtClean="0"/>
              </a:p>
              <a:p>
                <a:pPr lvl="1"/>
                <a:r>
                  <a:rPr lang="el-GR" dirty="0" smtClean="0"/>
                  <a:t>Μικρή πολυπλοκότητα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𝑏𝑖𝑡</m:t>
                    </m:r>
                  </m:oMath>
                </a14:m>
                <a:endParaRPr lang="en-US" dirty="0" smtClean="0"/>
              </a:p>
              <a:p>
                <a:r>
                  <a:rPr lang="el-GR" dirty="0" smtClean="0"/>
                  <a:t>Αριθμητική Κωδικοποίηση</a:t>
                </a:r>
                <a:r>
                  <a:rPr lang="en-US" dirty="0" smtClean="0"/>
                  <a:t>.</a:t>
                </a:r>
                <a:endParaRPr lang="el-GR" dirty="0" smtClean="0"/>
              </a:p>
              <a:p>
                <a:pPr lvl="1"/>
                <a:r>
                  <a:rPr lang="en-US" dirty="0" smtClean="0"/>
                  <a:t>Context Adaptive Binary Arithmetic Encoding (CABAC)</a:t>
                </a:r>
              </a:p>
              <a:p>
                <a:pPr lvl="1"/>
                <a:r>
                  <a:rPr lang="el-GR" dirty="0" smtClean="0"/>
                  <a:t>Μεγάλη πολυπλοκότητα.</a:t>
                </a:r>
              </a:p>
              <a:p>
                <a:pPr lvl="1"/>
                <a:r>
                  <a:rPr lang="el-GR" dirty="0" smtClean="0"/>
                  <a:t>Πλησιάζει </a:t>
                </a:r>
                <a:r>
                  <a:rPr lang="en-US" dirty="0" smtClean="0"/>
                  <a:t>“</a:t>
                </a:r>
                <a:r>
                  <a:rPr lang="el-GR" dirty="0" smtClean="0"/>
                  <a:t>κοντά</a:t>
                </a:r>
                <a:r>
                  <a:rPr lang="en-US" dirty="0" smtClean="0"/>
                  <a:t>”</a:t>
                </a:r>
                <a:r>
                  <a:rPr lang="el-GR" dirty="0" smtClean="0"/>
                  <a:t> στο όριο εντροπίας.</a:t>
                </a:r>
                <a:endParaRPr lang="en-US" dirty="0" smtClean="0"/>
              </a:p>
              <a:p>
                <a:pPr lvl="1"/>
                <a:endParaRPr lang="el-GR" dirty="0"/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892480" cy="4525963"/>
              </a:xfrm>
              <a:blipFill rotWithShape="1">
                <a:blip r:embed="rId3"/>
                <a:stretch>
                  <a:fillRect l="-1508" t="-17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sz="2400" dirty="0" smtClean="0"/>
                  <a:t>Επαναληπτικός αλγόριθμος που χωρίζει </a:t>
                </a:r>
                <a:r>
                  <a:rPr lang="el-GR" sz="2400" dirty="0"/>
                  <a:t>με το </a:t>
                </a:r>
                <a:r>
                  <a:rPr lang="el-GR" sz="2400" dirty="0" smtClean="0"/>
                  <a:t>ελάχιστο σφάλμα </a:t>
                </a:r>
                <a:r>
                  <a:rPr lang="el-GR" sz="2400" i="1" dirty="0"/>
                  <a:t>n </a:t>
                </a:r>
                <a:r>
                  <a:rPr lang="el-GR" sz="2400" dirty="0"/>
                  <a:t>σημεία σε διάσταση χώρου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l-GR" sz="2400" dirty="0" smtClean="0"/>
                  <a:t>σε </a:t>
                </a:r>
                <a:r>
                  <a:rPr lang="el-GR" sz="2400" i="1" dirty="0"/>
                  <a:t>k </a:t>
                </a:r>
                <a:r>
                  <a:rPr lang="el-GR" sz="2400" dirty="0" smtClean="0"/>
                  <a:t>περιοχές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400" dirty="0" smtClean="0"/>
                  <a:t>	</a:t>
                </a:r>
                <a:br>
                  <a:rPr lang="en-US" sz="2400" dirty="0" smtClean="0"/>
                </a:br>
                <a:endParaRPr lang="el-GR" sz="2400" dirty="0"/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43" y="2603004"/>
            <a:ext cx="5426315" cy="42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Αρχικοποίηση </a:t>
            </a:r>
            <a:r>
              <a:rPr lang="en-US" dirty="0" smtClean="0"/>
              <a:t>K-means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l-GR" dirty="0" smtClean="0"/>
              <a:t>η με κάποια στρατηγική.</a:t>
            </a:r>
            <a:endParaRPr lang="en-US" dirty="0" smtClean="0"/>
          </a:p>
          <a:p>
            <a:pPr lvl="1"/>
            <a:r>
              <a:rPr lang="en-US" dirty="0" smtClean="0"/>
              <a:t>n=100000,k=65536,d=16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 </a:t>
            </a:r>
            <a:endParaRPr lang="el-GR" dirty="0"/>
          </a:p>
        </p:txBody>
      </p:sp>
      <p:graphicFrame>
        <p:nvGraphicFramePr>
          <p:cNvPr id="4" name="Γράφημα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689401"/>
              </p:ext>
            </p:extLst>
          </p:nvPr>
        </p:nvGraphicFramePr>
        <p:xfrm>
          <a:off x="0" y="2564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506286"/>
              </p:ext>
            </p:extLst>
          </p:nvPr>
        </p:nvGraphicFramePr>
        <p:xfrm>
          <a:off x="4581500" y="25649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14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Αναζήτηση κοντινότερου </a:t>
            </a:r>
            <a:r>
              <a:rPr lang="en-US" dirty="0" smtClean="0"/>
              <a:t>cluster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</a:t>
            </a:r>
            <a:r>
              <a:rPr lang="en-US" dirty="0"/>
              <a:t>F</a:t>
            </a:r>
            <a:r>
              <a:rPr lang="en-US" dirty="0" smtClean="0"/>
              <a:t>ull </a:t>
            </a:r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l-GR" dirty="0" smtClean="0"/>
              <a:t>η με </a:t>
            </a:r>
            <a:r>
              <a:rPr lang="en-US" dirty="0" smtClean="0"/>
              <a:t>FastNN</a:t>
            </a:r>
            <a:br>
              <a:rPr lang="en-US" dirty="0" smtClean="0"/>
            </a:br>
            <a:endParaRPr lang="el-GR" dirty="0"/>
          </a:p>
        </p:txBody>
      </p:sp>
      <p:graphicFrame>
        <p:nvGraphicFramePr>
          <p:cNvPr id="4" name="Γράφημα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347306"/>
              </p:ext>
            </p:extLst>
          </p:nvPr>
        </p:nvGraphicFramePr>
        <p:xfrm>
          <a:off x="1232756" y="2564904"/>
          <a:ext cx="6678488" cy="42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79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Training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 smtClean="0"/>
                  <a:t>Επιλογή των </a:t>
                </a:r>
                <a:r>
                  <a:rPr lang="en-US" dirty="0" smtClean="0"/>
                  <a:t>residuals </a:t>
                </a:r>
                <a:r>
                  <a:rPr lang="el-GR" dirty="0" smtClean="0"/>
                  <a:t>ως </a:t>
                </a:r>
                <a:r>
                  <a:rPr lang="en-US" dirty="0" smtClean="0"/>
                  <a:t>training set.</a:t>
                </a:r>
                <a:endParaRPr lang="el-GR" dirty="0"/>
              </a:p>
              <a:p>
                <a:r>
                  <a:rPr lang="el-GR" dirty="0" smtClean="0"/>
                  <a:t>Υπάρχουν τόσα </a:t>
                </a:r>
                <a:r>
                  <a:rPr lang="en-US" dirty="0" smtClean="0"/>
                  <a:t>residuals </a:t>
                </a:r>
                <a:r>
                  <a:rPr lang="el-GR" dirty="0" smtClean="0"/>
                  <a:t>όσα και </a:t>
                </a:r>
                <a:r>
                  <a:rPr lang="en-US" dirty="0" smtClean="0"/>
                  <a:t>pixels.</a:t>
                </a:r>
                <a:endParaRPr lang="el-GR" dirty="0" smtClean="0"/>
              </a:p>
              <a:p>
                <a:r>
                  <a:rPr lang="el-GR" dirty="0" smtClean="0"/>
                  <a:t>Διαίρεση των καρέ σε </a:t>
                </a:r>
                <a:r>
                  <a:rPr lang="en-US" dirty="0" err="1" smtClean="0"/>
                  <a:t>dxd</a:t>
                </a:r>
                <a:r>
                  <a:rPr lang="en-US" dirty="0" smtClean="0"/>
                  <a:t> </a:t>
                </a:r>
                <a:r>
                  <a:rPr lang="el-GR" dirty="0" smtClean="0"/>
                  <a:t>κομμάτια, </a:t>
                </a:r>
                <a:r>
                  <a:rPr lang="en-US" dirty="0" smtClean="0"/>
                  <a:t>d=4.</a:t>
                </a:r>
              </a:p>
              <a:p>
                <a:r>
                  <a:rPr lang="el-GR" dirty="0" smtClean="0"/>
                  <a:t>Χρησιμοποιήθηκαν 2600 καρέ από 10 βίντεο  ανάλυσης 720</a:t>
                </a:r>
                <a:r>
                  <a:rPr lang="en-US" dirty="0" smtClean="0"/>
                  <a:t>x480</a:t>
                </a:r>
                <a:r>
                  <a:rPr lang="el-GR" dirty="0" smtClean="0"/>
                  <a:t>. </a:t>
                </a:r>
                <a:endParaRPr lang="en-US" dirty="0" smtClean="0"/>
              </a:p>
              <a:p>
                <a:r>
                  <a:rPr lang="el-GR" dirty="0" smtClean="0"/>
                  <a:t>Παράχθηκαν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/>
                          </a:rPr>
                          <m:t>720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×480×1.5×2600</m:t>
                        </m:r>
                      </m:num>
                      <m:den>
                        <m:r>
                          <a:rPr lang="el-GR" b="0" i="1" smtClean="0">
                            <a:latin typeface="Cambria Math"/>
                          </a:rPr>
                          <m:t>4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×4</m:t>
                        </m:r>
                      </m:den>
                    </m:f>
                    <m:r>
                      <a:rPr lang="el-GR" b="0" i="1" smtClean="0">
                        <a:latin typeface="Cambria Math"/>
                      </a:rPr>
                      <m:t>=84240000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training vectors.</a:t>
                </a:r>
                <a:endParaRPr lang="el-GR" dirty="0" smtClean="0"/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6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Εξαγωγή του </a:t>
            </a:r>
            <a:r>
              <a:rPr lang="en-US" dirty="0" smtClean="0"/>
              <a:t>training set </a:t>
            </a:r>
            <a:r>
              <a:rPr lang="el-GR" dirty="0" smtClean="0"/>
              <a:t>από τον </a:t>
            </a:r>
            <a:r>
              <a:rPr lang="en-US" dirty="0" smtClean="0"/>
              <a:t>H.264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-1" y="1600200"/>
            <a:ext cx="9027495" cy="4525963"/>
          </a:xfrm>
        </p:spPr>
        <p:txBody>
          <a:bodyPr/>
          <a:lstStyle/>
          <a:p>
            <a:r>
              <a:rPr lang="el-GR" dirty="0" smtClean="0"/>
              <a:t>Τροποποίηση </a:t>
            </a:r>
            <a:r>
              <a:rPr lang="en-US" dirty="0" smtClean="0"/>
              <a:t>Decoder</a:t>
            </a:r>
            <a:r>
              <a:rPr lang="el-GR" dirty="0" smtClean="0"/>
              <a:t>.</a:t>
            </a:r>
            <a:endParaRPr lang="en-US" dirty="0"/>
          </a:p>
          <a:p>
            <a:r>
              <a:rPr lang="el-GR" dirty="0" smtClean="0"/>
              <a:t>Βήματα για την εξαγωγή.</a:t>
            </a:r>
          </a:p>
          <a:p>
            <a:pPr lvl="1"/>
            <a:r>
              <a:rPr lang="en-US" dirty="0" smtClean="0"/>
              <a:t>Encoding </a:t>
            </a:r>
            <a:r>
              <a:rPr lang="el-GR" dirty="0" smtClean="0"/>
              <a:t>σε </a:t>
            </a:r>
            <a:r>
              <a:rPr lang="en-US" dirty="0" smtClean="0"/>
              <a:t>lossless mode </a:t>
            </a:r>
            <a:r>
              <a:rPr lang="el-GR" dirty="0" smtClean="0"/>
              <a:t>με δύο διαφορετικά </a:t>
            </a:r>
            <a:r>
              <a:rPr lang="en-US" dirty="0" smtClean="0"/>
              <a:t>GOP.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I-I-I-</a:t>
            </a:r>
            <a:r>
              <a:rPr lang="en-US" dirty="0" smtClean="0"/>
              <a:t>....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I-P-P-B-P-P-B-…</a:t>
            </a:r>
          </a:p>
          <a:p>
            <a:pPr lvl="1"/>
            <a:r>
              <a:rPr lang="en-US" dirty="0" smtClean="0"/>
              <a:t>Decoding.</a:t>
            </a:r>
            <a:endParaRPr lang="el-GR" dirty="0"/>
          </a:p>
          <a:p>
            <a:pPr lvl="2"/>
            <a:r>
              <a:rPr lang="en-US" dirty="0" smtClean="0"/>
              <a:t>KeepI  = 1</a:t>
            </a:r>
            <a:r>
              <a:rPr lang="el-GR" dirty="0" smtClean="0"/>
              <a:t>, </a:t>
            </a:r>
            <a:r>
              <a:rPr lang="en-US" dirty="0" smtClean="0"/>
              <a:t>1</a:t>
            </a:r>
            <a:r>
              <a:rPr lang="el-GR" baseline="30000" dirty="0" smtClean="0"/>
              <a:t>ο</a:t>
            </a:r>
            <a:r>
              <a:rPr lang="en-US" dirty="0" smtClean="0"/>
              <a:t> GOP.</a:t>
            </a:r>
          </a:p>
          <a:p>
            <a:pPr lvl="2"/>
            <a:r>
              <a:rPr lang="en-US" dirty="0" smtClean="0"/>
              <a:t>KeepP = 1</a:t>
            </a:r>
            <a:r>
              <a:rPr lang="el-GR" dirty="0" smtClean="0"/>
              <a:t>, 2</a:t>
            </a:r>
            <a:r>
              <a:rPr lang="el-GR" baseline="30000" dirty="0" smtClean="0"/>
              <a:t>ο</a:t>
            </a:r>
            <a:r>
              <a:rPr lang="el-GR" dirty="0" smtClean="0"/>
              <a:t> </a:t>
            </a:r>
            <a:r>
              <a:rPr lang="en-US" dirty="0" smtClean="0"/>
              <a:t>GOP.</a:t>
            </a:r>
          </a:p>
          <a:p>
            <a:pPr lvl="2"/>
            <a:r>
              <a:rPr lang="en-US" strike="sngStrike" dirty="0" smtClean="0"/>
              <a:t>KeepB = 1</a:t>
            </a:r>
            <a:r>
              <a:rPr lang="el-GR" strike="sngStrike" dirty="0" smtClean="0"/>
              <a:t>, 2</a:t>
            </a:r>
            <a:r>
              <a:rPr lang="el-GR" strike="sngStrike" baseline="30000" dirty="0" smtClean="0"/>
              <a:t>ο</a:t>
            </a:r>
            <a:r>
              <a:rPr lang="el-GR" strike="sngStrike" dirty="0" smtClean="0"/>
              <a:t> </a:t>
            </a:r>
            <a:r>
              <a:rPr lang="en-US" strike="sngStrike" dirty="0" smtClean="0"/>
              <a:t>GOP.</a:t>
            </a:r>
          </a:p>
          <a:p>
            <a:pPr lvl="2"/>
            <a:endParaRPr lang="en-US" dirty="0" smtClean="0"/>
          </a:p>
          <a:p>
            <a:pPr lvl="1"/>
            <a:endParaRPr lang="el-GR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8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Codebooks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Codebooks </a:t>
            </a:r>
            <a:r>
              <a:rPr lang="el-GR" dirty="0" smtClean="0"/>
              <a:t>για </a:t>
            </a:r>
            <a:r>
              <a:rPr lang="en-US" dirty="0" smtClean="0"/>
              <a:t>IntraY,UV </a:t>
            </a:r>
            <a:r>
              <a:rPr lang="el-GR" dirty="0" smtClean="0"/>
              <a:t>και </a:t>
            </a:r>
            <a:r>
              <a:rPr lang="en-US" dirty="0" smtClean="0"/>
              <a:t>InterY,UV.</a:t>
            </a:r>
            <a:br>
              <a:rPr lang="en-US" dirty="0" smtClean="0"/>
            </a:br>
            <a:endParaRPr lang="el-GR" dirty="0"/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4661"/>
              </p:ext>
            </p:extLst>
          </p:nvPr>
        </p:nvGraphicFramePr>
        <p:xfrm>
          <a:off x="108107" y="2213864"/>
          <a:ext cx="8927786" cy="4005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309"/>
                <a:gridCol w="810563"/>
                <a:gridCol w="1528494"/>
                <a:gridCol w="741087"/>
                <a:gridCol w="1111630"/>
                <a:gridCol w="1111630"/>
                <a:gridCol w="1574811"/>
                <a:gridCol w="1094262"/>
              </a:tblGrid>
              <a:tr h="486097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Τύπος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Εντροπία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PSNR(dB)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Επαναλήψεις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 smtClean="0">
                          <a:effectLst/>
                        </a:rPr>
                        <a:t>Διάρκεια</a:t>
                      </a:r>
                      <a:r>
                        <a:rPr lang="en-US" sz="1100" u="none" strike="noStrike" dirty="0" smtClean="0">
                          <a:effectLst/>
                        </a:rPr>
                        <a:t> (minutes)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9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16,000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56160000,000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65536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0,712229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33,6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3249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12154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9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IntraUV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16,000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28080000,000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65536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0,743071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42,1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2697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3119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9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16,000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42117616,000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65536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0,692577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40,5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3270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9120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79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InterUV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16,000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21058808,000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65536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0,707785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48,1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4221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8509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Εντροπία υπό συνθήκη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l-GR" dirty="0" smtClean="0"/>
                  <a:t>Η πληροφορία για μια τυχαία μεταβλητή Υ μπορεί μόνο να μας μειώσει την εντροπία της μεταβλητής </a:t>
                </a:r>
                <a:r>
                  <a:rPr lang="en-US" dirty="0" smtClean="0"/>
                  <a:t>X.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l-GR" dirty="0" smtClean="0"/>
                  <a:t>Δημιουργία 8 </a:t>
                </a:r>
                <a:r>
                  <a:rPr lang="el-GR" dirty="0"/>
                  <a:t>ισοπίθανων </a:t>
                </a:r>
                <a:r>
                  <a:rPr lang="el-GR" dirty="0" smtClean="0"/>
                  <a:t>περιοχών με βάση την ενέργεια των </a:t>
                </a:r>
                <a:r>
                  <a:rPr lang="en-US" dirty="0" smtClean="0"/>
                  <a:t>codewords</a:t>
                </a:r>
                <a:r>
                  <a:rPr lang="el-GR" dirty="0" smtClean="0"/>
                  <a:t>.</a:t>
                </a:r>
                <a:br>
                  <a:rPr lang="el-GR" dirty="0" smtClean="0"/>
                </a:br>
                <a:endParaRPr lang="el-GR" dirty="0" smtClean="0"/>
              </a:p>
              <a:p>
                <a:r>
                  <a:rPr lang="el-GR" dirty="0" smtClean="0"/>
                  <a:t>Παραγωγή στατιστικών των 8 </a:t>
                </a:r>
                <a:r>
                  <a:rPr lang="en-US" dirty="0" smtClean="0"/>
                  <a:t>contexts </a:t>
                </a:r>
                <a:r>
                  <a:rPr lang="el-GR" dirty="0" smtClean="0"/>
                  <a:t>με βάση την ενέργεια των γειτόνων.</a:t>
                </a:r>
              </a:p>
            </p:txBody>
          </p:sp>
        </mc:Choice>
        <mc:Fallback>
          <p:sp>
            <p:nvSpPr>
              <p:cNvPr id="3" name="Θέση περιεχομένου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6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0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</a:t>
            </a:r>
            <a:endParaRPr lang="el-GR" dirty="0"/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95" y="3000857"/>
            <a:ext cx="3866667" cy="3857143"/>
          </a:xfrm>
        </p:spPr>
      </p:pic>
      <p:graphicFrame>
        <p:nvGraphicFramePr>
          <p:cNvPr id="8" name="Πίνακα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79561"/>
              </p:ext>
            </p:extLst>
          </p:nvPr>
        </p:nvGraphicFramePr>
        <p:xfrm>
          <a:off x="1871700" y="1313765"/>
          <a:ext cx="5378097" cy="144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913"/>
                <a:gridCol w="1336842"/>
                <a:gridCol w="1249767"/>
                <a:gridCol w="1577575"/>
              </a:tblGrid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Y entropy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 UV Entropy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 Y Entropy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 UV Entropy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0,5400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0,6434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0,5443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0,6314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Ασυμπίεστη Εικόνα</a:t>
            </a:r>
            <a:endParaRPr lang="el-GR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3678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46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43.07dB</a:t>
            </a: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1987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38.19dB</a:t>
            </a: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008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32.76dB</a:t>
            </a:r>
            <a:endParaRPr lang="el-GR" dirty="0"/>
          </a:p>
        </p:txBody>
      </p:sp>
      <p:pic>
        <p:nvPicPr>
          <p:cNvPr id="8" name="Θέση περιεχομένου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9013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Ψηφιακό Βίντεο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Α</a:t>
            </a:r>
            <a:r>
              <a:rPr lang="el-GR" dirty="0" smtClean="0"/>
              <a:t>ποτελείται </a:t>
            </a:r>
            <a:r>
              <a:rPr lang="el-GR" dirty="0"/>
              <a:t>από μία σειρά καρέ που αναπαράγονται </a:t>
            </a:r>
            <a:r>
              <a:rPr lang="el-GR" dirty="0" smtClean="0"/>
              <a:t>με σταθερό ρυθμό.</a:t>
            </a:r>
          </a:p>
          <a:p>
            <a:r>
              <a:rPr lang="el-GR" dirty="0" smtClean="0"/>
              <a:t>Καρέ είναι μια σειρά από </a:t>
            </a:r>
            <a:r>
              <a:rPr lang="en-US" dirty="0" smtClean="0"/>
              <a:t>pixels </a:t>
            </a:r>
            <a:r>
              <a:rPr lang="el-GR" dirty="0" smtClean="0"/>
              <a:t>οπού οι διαστάσεις του καθορίζουν την ανάλυση του βίντεο.</a:t>
            </a:r>
            <a:r>
              <a:rPr lang="en-US" dirty="0" smtClean="0"/>
              <a:t> </a:t>
            </a:r>
          </a:p>
          <a:p>
            <a:r>
              <a:rPr lang="el-GR" dirty="0" smtClean="0"/>
              <a:t>Κάθε </a:t>
            </a:r>
            <a:r>
              <a:rPr lang="en-US" dirty="0" smtClean="0"/>
              <a:t>pixel </a:t>
            </a:r>
            <a:r>
              <a:rPr lang="el-GR" dirty="0" smtClean="0"/>
              <a:t>έχει ένα βάθος</a:t>
            </a:r>
            <a:r>
              <a:rPr lang="en-US" dirty="0" smtClean="0"/>
              <a:t>.</a:t>
            </a:r>
            <a:endParaRPr lang="el-GR" dirty="0" smtClean="0"/>
          </a:p>
          <a:p>
            <a:r>
              <a:rPr lang="el-GR" dirty="0"/>
              <a:t>Το κάθε καρέ απεικονίζεται σε ένα </a:t>
            </a:r>
            <a:r>
              <a:rPr lang="el-GR" dirty="0" smtClean="0"/>
              <a:t>χώρο χρωμάτων </a:t>
            </a:r>
            <a:r>
              <a:rPr lang="el-GR" dirty="0"/>
              <a:t>που ονομάζεται YUV, οπού το Y είναι η </a:t>
            </a:r>
            <a:r>
              <a:rPr lang="el-GR" dirty="0" smtClean="0"/>
              <a:t>φωτεινότητα </a:t>
            </a:r>
            <a:r>
              <a:rPr lang="el-GR" dirty="0"/>
              <a:t>και το U,V η </a:t>
            </a:r>
            <a:r>
              <a:rPr lang="el-GR" dirty="0" smtClean="0"/>
              <a:t>χρωματικότητα.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5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Συνιστώσες </a:t>
            </a:r>
            <a:r>
              <a:rPr lang="en-US" dirty="0" smtClean="0"/>
              <a:t>YUV</a:t>
            </a:r>
            <a:endParaRPr lang="el-GR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20" y="1600200"/>
            <a:ext cx="6057360" cy="4525963"/>
          </a:xfrm>
        </p:spPr>
      </p:pic>
    </p:spTree>
    <p:extLst>
      <p:ext uri="{BB962C8B-B14F-4D97-AF65-F5344CB8AC3E}">
        <p14:creationId xmlns:p14="http://schemas.microsoft.com/office/powerpoint/2010/main" val="42552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Τύποι </a:t>
            </a:r>
            <a:r>
              <a:rPr lang="en-US" dirty="0" smtClean="0"/>
              <a:t>YUV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/>
              <a:t>Τα </a:t>
            </a:r>
            <a:r>
              <a:rPr lang="en-US" sz="2800" dirty="0"/>
              <a:t>pixel </a:t>
            </a:r>
            <a:r>
              <a:rPr lang="el-GR" sz="2800" dirty="0"/>
              <a:t>έχουν ένα εύρος τιμών (βάθος) και για να δημιουργήσουν ένα καρέ τα τοποθετούμε με διάφορους τρόπους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πχ </a:t>
            </a:r>
            <a:r>
              <a:rPr lang="en-US" sz="2800" dirty="0" smtClean="0"/>
              <a:t>YUV420</a:t>
            </a:r>
            <a:r>
              <a:rPr lang="el-GR" sz="2800" dirty="0"/>
              <a:t>,</a:t>
            </a:r>
            <a:r>
              <a:rPr lang="en-US" sz="2800" dirty="0"/>
              <a:t>YUV444)</a:t>
            </a:r>
            <a:r>
              <a:rPr lang="el-GR" sz="2800" dirty="0" smtClean="0"/>
              <a:t>.</a:t>
            </a:r>
            <a:endParaRPr lang="en-US" sz="2800" dirty="0" smtClean="0"/>
          </a:p>
          <a:p>
            <a:endParaRPr lang="el-GR" sz="28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" y="3102830"/>
            <a:ext cx="9039858" cy="3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775</Words>
  <Application>Microsoft Office PowerPoint</Application>
  <PresentationFormat>Προβολή στην οθόνη (4:3)</PresentationFormat>
  <Paragraphs>208</Paragraphs>
  <Slides>30</Slides>
  <Notes>7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1" baseType="lpstr">
      <vt:lpstr>Θέμα του Office</vt:lpstr>
      <vt:lpstr>Κβαντοποίηση Διανυσμάτων σε Κωδικοποιητές Βίντεο</vt:lpstr>
      <vt:lpstr>Περιγραφή Προβλήματος</vt:lpstr>
      <vt:lpstr>Ασυμπίεστη Εικόνα</vt:lpstr>
      <vt:lpstr>43.07dB</vt:lpstr>
      <vt:lpstr>38.19dB</vt:lpstr>
      <vt:lpstr>32.76dB</vt:lpstr>
      <vt:lpstr>Ψηφιακό Βίντεο</vt:lpstr>
      <vt:lpstr>Συνιστώσες YUV</vt:lpstr>
      <vt:lpstr>Τύποι YUV</vt:lpstr>
      <vt:lpstr>Οργάνωση των pixels</vt:lpstr>
      <vt:lpstr>Οργάνωση των καρέ</vt:lpstr>
      <vt:lpstr>I frames</vt:lpstr>
      <vt:lpstr>Inter frames</vt:lpstr>
      <vt:lpstr>GOP</vt:lpstr>
      <vt:lpstr>Encoding</vt:lpstr>
      <vt:lpstr>Κβαντοποιήση</vt:lpstr>
      <vt:lpstr>Run Length Encoding</vt:lpstr>
      <vt:lpstr>Ποιότητα Βίντεο</vt:lpstr>
      <vt:lpstr>Δομή Η.264</vt:lpstr>
      <vt:lpstr>Θεωρία Πληροφοριών</vt:lpstr>
      <vt:lpstr>Κωδικοποιητές Εντροπίας</vt:lpstr>
      <vt:lpstr>K-means</vt:lpstr>
      <vt:lpstr>Αρχικοποίηση K-means</vt:lpstr>
      <vt:lpstr>Αναζήτηση κοντινότερου cluster</vt:lpstr>
      <vt:lpstr>K-means Training</vt:lpstr>
      <vt:lpstr>Εξαγωγή του training set από τον H.264</vt:lpstr>
      <vt:lpstr>Codebooks</vt:lpstr>
      <vt:lpstr>Εντροπία υπό συνθήκη</vt:lpstr>
      <vt:lpstr>Contexts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Κβαντοποίηση Διανυσμάτων σε Κωδικοποιητές Βίντεο</dc:title>
  <dc:creator>Petros Kalos</dc:creator>
  <cp:lastModifiedBy>Petros Kalos</cp:lastModifiedBy>
  <cp:revision>81</cp:revision>
  <dcterms:created xsi:type="dcterms:W3CDTF">2013-06-25T10:53:41Z</dcterms:created>
  <dcterms:modified xsi:type="dcterms:W3CDTF">2013-06-25T19:14:59Z</dcterms:modified>
</cp:coreProperties>
</file>