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RVR9w5FM9VKTWoGNf2ckKZZoE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E0DA24-195D-4EAC-A96A-9197A99FCF9C}">
  <a:tblStyle styleId="{57E0DA24-195D-4EAC-A96A-9197A99FCF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1c2ec4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171c2ec422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71c2ec42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171c2ec422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94171d0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194171d0a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13184e0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d13184e0b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3.xm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slide" Target="/ppt/slides/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slide" Target="/ppt/slides/slide5.xml"/><Relationship Id="rId10" Type="http://schemas.openxmlformats.org/officeDocument/2006/relationships/image" Target="../media/image5.png"/><Relationship Id="rId9" Type="http://schemas.openxmlformats.org/officeDocument/2006/relationships/slide" Target="/ppt/slides/slide15.xml"/><Relationship Id="rId5" Type="http://schemas.openxmlformats.org/officeDocument/2006/relationships/slide" Target="/ppt/slides/slide6.xml"/><Relationship Id="rId6" Type="http://schemas.openxmlformats.org/officeDocument/2006/relationships/slide" Target="/ppt/slides/slide8.xml"/><Relationship Id="rId7" Type="http://schemas.openxmlformats.org/officeDocument/2006/relationships/slide" Target="/ppt/slides/slide11.xml"/><Relationship Id="rId8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slide" Target="/ppt/slides/slide6.xm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119" y="5878058"/>
            <a:ext cx="338117" cy="338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386200" y="2696772"/>
            <a:ext cx="15374031" cy="4427398"/>
            <a:chOff x="-8" y="76200"/>
            <a:chExt cx="20498708" cy="6094147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76200"/>
              <a:ext cx="20498700" cy="54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FEDERAL GRANTS TO REGIONS AS A POLITICAL TOOL IN RUSSIA</a:t>
              </a:r>
              <a:endParaRPr sz="8000"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-8" y="5640847"/>
              <a:ext cx="204987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FDA71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Research Proposal </a:t>
              </a:r>
              <a:endParaRPr/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7908644" y="7267892"/>
            <a:ext cx="9350656" cy="1990408"/>
            <a:chOff x="0" y="9525"/>
            <a:chExt cx="12467541" cy="2653877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0" y="625108"/>
              <a:ext cx="6706548" cy="54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Ekaterina Petrova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9525"/>
              <a:ext cx="6706548" cy="485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FDA715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PRESENTED BY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2116244"/>
              <a:ext cx="5630351" cy="54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Dmitry Y. Rudenko</a:t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1500661"/>
              <a:ext cx="5630351" cy="485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FDA715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ACADEMIC SUPERVISOR:</a:t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6235052" y="2116244"/>
              <a:ext cx="6232489" cy="54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Svetlana N. Kucherenko</a:t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6235052" y="1500661"/>
              <a:ext cx="6232489" cy="485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FDA715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LANGUAGE SUPERVISOR:</a:t>
              </a:r>
              <a:endParaRPr/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602047" y="353257"/>
            <a:ext cx="16158226" cy="1879633"/>
            <a:chOff x="0" y="0"/>
            <a:chExt cx="21544300" cy="2506177"/>
          </a:xfrm>
        </p:grpSpPr>
        <p:pic>
          <p:nvPicPr>
            <p:cNvPr id="96" name="Google Shape;9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506177" cy="2506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 txBox="1"/>
            <p:nvPr/>
          </p:nvSpPr>
          <p:spPr>
            <a:xfrm>
              <a:off x="2943700" y="955691"/>
              <a:ext cx="186006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NATIONAL RESEARCH UNIVERSITY HIGHER SCHOOL OF ECONOMICS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g2171c2ec422_1_7"/>
          <p:cNvGraphicFramePr/>
          <p:nvPr/>
        </p:nvGraphicFramePr>
        <p:xfrm>
          <a:off x="412375" y="817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{57E0DA24-195D-4EAC-A96A-9197A99FCF9C}</a:tableStyleId>
              </a:tblPr>
              <a:tblGrid>
                <a:gridCol w="4022725"/>
                <a:gridCol w="5292675"/>
                <a:gridCol w="1621225"/>
              </a:tblGrid>
              <a:tr h="7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Author, year</a:t>
                      </a:r>
                      <a:endParaRPr sz="2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Variables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</a:tr>
              <a:tr h="141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Holcombe, R. G. and Zardkoohi, A. (1981)</a:t>
                      </a:r>
                      <a:endParaRPr sz="2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senator serving time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congressman share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membership in the senate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Porto and Sanguinetti (2001)</a:t>
                      </a:r>
                      <a:endParaRPr sz="2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 of deputies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membership in the senate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decades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Grossman, P. J. (1994)</a:t>
                      </a:r>
                      <a:endParaRPr sz="2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 bureaucracy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political capital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party size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union membership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years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Hankins, W. B., Goetzke, F., and Hoover, G. (2019)</a:t>
                      </a:r>
                      <a:endParaRPr sz="2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Republican share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Majority in </a:t>
                      </a: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House/Senate 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urbanization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years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Christenson, D. P., Kriner, D. L., and Reeves, A. (2017)</a:t>
                      </a:r>
                      <a:endParaRPr sz="2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Copartisan senators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House delegation copartisans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Appropriations committee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746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300"/>
                        <a:buFont typeface="Montserrat"/>
                        <a:buChar char="●"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Budget committee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 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years</a:t>
                      </a:r>
                      <a:endParaRPr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8" name="Google Shape;228;g2171c2ec422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789" y="9236393"/>
            <a:ext cx="8757453" cy="7571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171c2ec422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5847085" y="-3676666"/>
            <a:ext cx="7666059" cy="663196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171c2ec422_1_7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/>
          </a:p>
        </p:txBody>
      </p:sp>
      <p:sp>
        <p:nvSpPr>
          <p:cNvPr id="231" name="Google Shape;231;g2171c2ec422_1_7"/>
          <p:cNvSpPr txBox="1"/>
          <p:nvPr/>
        </p:nvSpPr>
        <p:spPr>
          <a:xfrm>
            <a:off x="11349000" y="619700"/>
            <a:ext cx="6939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EMPIRICAL</a:t>
            </a:r>
            <a:r>
              <a:rPr b="1" lang="en-US" sz="80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 PART</a:t>
            </a:r>
            <a:endParaRPr b="1" sz="80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2171c2ec422_1_7"/>
          <p:cNvSpPr/>
          <p:nvPr/>
        </p:nvSpPr>
        <p:spPr>
          <a:xfrm>
            <a:off x="11823475" y="3803188"/>
            <a:ext cx="4286400" cy="243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Control variables used:</a:t>
            </a:r>
            <a:endParaRPr b="1" sz="23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poverty level</a:t>
            </a:r>
            <a:endParaRPr sz="23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income pc</a:t>
            </a:r>
            <a:endParaRPr sz="23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rural population</a:t>
            </a:r>
            <a:endParaRPr sz="23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population number</a:t>
            </a:r>
            <a:endParaRPr/>
          </a:p>
        </p:txBody>
      </p:sp>
      <p:sp>
        <p:nvSpPr>
          <p:cNvPr id="233" name="Google Shape;233;g2171c2ec422_1_7"/>
          <p:cNvSpPr/>
          <p:nvPr/>
        </p:nvSpPr>
        <p:spPr>
          <a:xfrm>
            <a:off x="13527100" y="6519788"/>
            <a:ext cx="4286400" cy="243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b="1"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 used:</a:t>
            </a:r>
            <a:endParaRPr b="1" sz="23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23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log-linear regression</a:t>
            </a:r>
            <a:endParaRPr sz="23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/>
        </p:nvSpPr>
        <p:spPr>
          <a:xfrm>
            <a:off x="1028700" y="808250"/>
            <a:ext cx="12017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cap="none" strike="noStrike">
                <a:solidFill>
                  <a:srgbClr val="E5E5E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METHODS AND DATA</a:t>
            </a:r>
            <a:endParaRPr sz="8000"/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3564" y="9174618"/>
            <a:ext cx="8757453" cy="75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b="1" sz="17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251125" y="3398800"/>
            <a:ext cx="4898700" cy="4714800"/>
          </a:xfrm>
          <a:prstGeom prst="ellipse">
            <a:avLst/>
          </a:prstGeom>
          <a:solidFill>
            <a:srgbClr val="FDA7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METHODS:</a:t>
            </a: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log-linear regression, </a:t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regional and period fixed effects</a:t>
            </a:r>
            <a:endParaRPr>
              <a:solidFill>
                <a:srgbClr val="1B4444"/>
              </a:solidFill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6841588" y="3398800"/>
            <a:ext cx="4898700" cy="4714800"/>
          </a:xfrm>
          <a:prstGeom prst="ellipse">
            <a:avLst/>
          </a:prstGeom>
          <a:solidFill>
            <a:srgbClr val="FDA7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DATA: </a:t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panel for 4 and 5 periods of the years 2003-2019</a:t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 for 89 regions</a:t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3" name="Google Shape;243;p6"/>
          <p:cNvGrpSpPr/>
          <p:nvPr/>
        </p:nvGrpSpPr>
        <p:grpSpPr>
          <a:xfrm>
            <a:off x="10698898" y="3811800"/>
            <a:ext cx="3633010" cy="3888793"/>
            <a:chOff x="10883000" y="4063127"/>
            <a:chExt cx="2449275" cy="3174525"/>
          </a:xfrm>
        </p:grpSpPr>
        <p:sp>
          <p:nvSpPr>
            <p:cNvPr id="244" name="Google Shape;244;p6"/>
            <p:cNvSpPr/>
            <p:nvPr/>
          </p:nvSpPr>
          <p:spPr>
            <a:xfrm rot="5400000">
              <a:off x="11209563" y="5114939"/>
              <a:ext cx="1796150" cy="2449275"/>
            </a:xfrm>
            <a:prstGeom prst="flowChartOnlineStorage">
              <a:avLst/>
            </a:prstGeom>
            <a:solidFill>
              <a:srgbClr val="FDA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rot="-5400000">
              <a:off x="11214350" y="3731777"/>
              <a:ext cx="1786575" cy="2449275"/>
            </a:xfrm>
            <a:prstGeom prst="flowChartOnlineStorage">
              <a:avLst/>
            </a:prstGeom>
            <a:solidFill>
              <a:srgbClr val="FDA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6"/>
          <p:cNvSpPr/>
          <p:nvPr/>
        </p:nvSpPr>
        <p:spPr>
          <a:xfrm>
            <a:off x="11740288" y="3398788"/>
            <a:ext cx="4898700" cy="4714800"/>
          </a:xfrm>
          <a:prstGeom prst="ellipse">
            <a:avLst/>
          </a:prstGeom>
          <a:solidFill>
            <a:srgbClr val="FDA7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SOURCES: </a:t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Federal Treasury,</a:t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The CEC of Russia, </a:t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Federal State Statistics Service</a:t>
            </a:r>
            <a:endParaRPr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71c2ec422_1_57"/>
          <p:cNvSpPr txBox="1"/>
          <p:nvPr/>
        </p:nvSpPr>
        <p:spPr>
          <a:xfrm>
            <a:off x="977050" y="828650"/>
            <a:ext cx="12017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cap="none" strike="noStrike">
                <a:solidFill>
                  <a:srgbClr val="E5E5E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r>
              <a:rPr b="1" lang="en-US" sz="8000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ODEL</a:t>
            </a:r>
            <a:endParaRPr sz="8000">
              <a:solidFill>
                <a:schemeClr val="lt1"/>
              </a:solidFill>
            </a:endParaRPr>
          </a:p>
        </p:txBody>
      </p:sp>
      <p:pic>
        <p:nvPicPr>
          <p:cNvPr id="252" name="Google Shape;252;g2171c2ec422_1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3564" y="9174618"/>
            <a:ext cx="8757453" cy="75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171c2ec422_1_57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/>
          </a:p>
        </p:txBody>
      </p:sp>
      <p:graphicFrame>
        <p:nvGraphicFramePr>
          <p:cNvPr id="254" name="Google Shape;254;g2171c2ec422_1_57"/>
          <p:cNvGraphicFramePr/>
          <p:nvPr/>
        </p:nvGraphicFramePr>
        <p:xfrm>
          <a:off x="1621825" y="4713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{57E0DA24-195D-4EAC-A96A-9197A99FCF9C}</a:tableStyleId>
              </a:tblPr>
              <a:tblGrid>
                <a:gridCol w="2312550"/>
                <a:gridCol w="8569575"/>
                <a:gridCol w="1569625"/>
              </a:tblGrid>
              <a:tr h="58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AVG_</a:t>
                      </a: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GRANT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 </a:t>
                      </a: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grants given p.c in 1 period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PARTY 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voting for the main party in The Russian State Duma 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PRESIDENT 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voting for the President from the main party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SENATOR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state’s senator was chosen by the President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0/1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RURAL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rural population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POVERTY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poverty level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INCOME 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income p.c.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2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g2171c2ec422_1_57"/>
          <p:cNvSpPr txBox="1"/>
          <p:nvPr/>
        </p:nvSpPr>
        <p:spPr>
          <a:xfrm>
            <a:off x="977050" y="2367650"/>
            <a:ext cx="167640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AVG_</a:t>
            </a: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GRANT_it = b0 + b1*</a:t>
            </a:r>
            <a:r>
              <a:rPr b="1" lang="en-US" sz="23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PARTY_it</a:t>
            </a: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+ b2*SENATOR_it + b3*RURAL_it + b4*POVERTY_it + b5*INCOME_it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AVG_GRANT_it  = b0 + b1*</a:t>
            </a:r>
            <a:r>
              <a:rPr b="1" lang="en-US" sz="23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PRESIDENT_it</a:t>
            </a: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b2*SENATOR_it + b3*RURAL _it + b4*POVERTY_it + b5*INCOME _it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- region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 - period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789" y="9236393"/>
            <a:ext cx="8757453" cy="75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/>
          </a:p>
        </p:txBody>
      </p:sp>
      <p:sp>
        <p:nvSpPr>
          <p:cNvPr id="262" name="Google Shape;262;p7"/>
          <p:cNvSpPr txBox="1"/>
          <p:nvPr/>
        </p:nvSpPr>
        <p:spPr>
          <a:xfrm>
            <a:off x="1028700" y="1078706"/>
            <a:ext cx="12892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ANTICIPATED RESULTS</a:t>
            </a:r>
            <a:endParaRPr/>
          </a:p>
        </p:txBody>
      </p:sp>
      <p:pic>
        <p:nvPicPr>
          <p:cNvPr id="263" name="Google Shape;2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877959" y="-4827441"/>
            <a:ext cx="7666059" cy="663196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7"/>
          <p:cNvSpPr/>
          <p:nvPr/>
        </p:nvSpPr>
        <p:spPr>
          <a:xfrm>
            <a:off x="3126925" y="3429000"/>
            <a:ext cx="4464300" cy="2490300"/>
          </a:xfrm>
          <a:prstGeom prst="flowChartConnector">
            <a:avLst/>
          </a:prstGeom>
          <a:solidFill>
            <a:srgbClr val="1B4444"/>
          </a:solidFill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MORE VOTES</a:t>
            </a:r>
            <a:endParaRPr b="1" sz="5000">
              <a:solidFill>
                <a:srgbClr val="FDA71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10439583" y="3429000"/>
            <a:ext cx="4464300" cy="2490300"/>
          </a:xfrm>
          <a:prstGeom prst="flowChartConnector">
            <a:avLst/>
          </a:prstGeom>
          <a:solidFill>
            <a:srgbClr val="1B4444"/>
          </a:solidFill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MORE GRANTS</a:t>
            </a:r>
            <a:endParaRPr>
              <a:solidFill>
                <a:srgbClr val="FDA715"/>
              </a:solidFill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464150" y="6704263"/>
            <a:ext cx="15359700" cy="191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DA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Political capital of a region determines its grants </a:t>
            </a:r>
            <a:r>
              <a:rPr b="1" lang="en-US" sz="50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endParaRPr b="1" sz="50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7107000" y="3964200"/>
            <a:ext cx="3980100" cy="14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>
              <a:alpha val="64709"/>
            </a:srgbClr>
          </a:solidFill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8"/>
          <p:cNvGrpSpPr/>
          <p:nvPr/>
        </p:nvGrpSpPr>
        <p:grpSpPr>
          <a:xfrm>
            <a:off x="0" y="-144661"/>
            <a:ext cx="18287996" cy="3584079"/>
            <a:chOff x="0" y="-38100"/>
            <a:chExt cx="4816592" cy="943955"/>
          </a:xfrm>
        </p:grpSpPr>
        <p:sp>
          <p:nvSpPr>
            <p:cNvPr id="273" name="Google Shape;273;p8"/>
            <p:cNvSpPr/>
            <p:nvPr/>
          </p:nvSpPr>
          <p:spPr>
            <a:xfrm>
              <a:off x="0" y="0"/>
              <a:ext cx="4816592" cy="905855"/>
            </a:xfrm>
            <a:custGeom>
              <a:rect b="b" l="l" r="r" t="t"/>
              <a:pathLst>
                <a:path extrusionOk="0" h="9058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05855"/>
                  </a:lnTo>
                  <a:lnTo>
                    <a:pt x="0" y="905855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274" name="Google Shape;274;p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8"/>
          <p:cNvSpPr txBox="1"/>
          <p:nvPr/>
        </p:nvSpPr>
        <p:spPr>
          <a:xfrm>
            <a:off x="1028700" y="1064419"/>
            <a:ext cx="10965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cap="none" strike="noStrike">
                <a:solidFill>
                  <a:srgbClr val="E5E5E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SUMMARY</a:t>
            </a:r>
            <a:endParaRPr sz="8000"/>
          </a:p>
        </p:txBody>
      </p:sp>
      <p:pic>
        <p:nvPicPr>
          <p:cNvPr id="276" name="Google Shape;2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8789" y="9236393"/>
            <a:ext cx="8757453" cy="75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814325" y="4596975"/>
            <a:ext cx="4312800" cy="3521100"/>
          </a:xfrm>
          <a:prstGeom prst="homePlate">
            <a:avLst>
              <a:gd fmla="val 50000" name="adj"/>
            </a:avLst>
          </a:prstGeom>
          <a:solidFill>
            <a:srgbClr val="FDA715"/>
          </a:solidFill>
          <a:ln cap="flat" cmpd="sng" w="9525">
            <a:solidFill>
              <a:srgbClr val="FDA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Grant system with no </a:t>
            </a: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sustainable economic growth and state dependence of regions</a:t>
            </a:r>
            <a:endParaRPr/>
          </a:p>
        </p:txBody>
      </p:sp>
      <p:sp>
        <p:nvSpPr>
          <p:cNvPr id="279" name="Google Shape;279;p8"/>
          <p:cNvSpPr/>
          <p:nvPr/>
        </p:nvSpPr>
        <p:spPr>
          <a:xfrm>
            <a:off x="3737850" y="4596975"/>
            <a:ext cx="5713200" cy="3521100"/>
          </a:xfrm>
          <a:prstGeom prst="chevron">
            <a:avLst>
              <a:gd fmla="val 50000" name="adj"/>
            </a:avLst>
          </a:prstGeom>
          <a:noFill/>
          <a:ln cap="flat" cmpd="sng" w="38100">
            <a:solidFill>
              <a:srgbClr val="FDA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High level of a political capital in subsidized regions</a:t>
            </a:r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7990100" y="4577375"/>
            <a:ext cx="5431500" cy="3521100"/>
          </a:xfrm>
          <a:prstGeom prst="chevron">
            <a:avLst>
              <a:gd fmla="val 50000" name="adj"/>
            </a:avLst>
          </a:prstGeom>
          <a:solidFill>
            <a:srgbClr val="1B444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og-linear regression model on a panel data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11994625" y="4596975"/>
            <a:ext cx="6113700" cy="3521100"/>
          </a:xfrm>
          <a:prstGeom prst="chevron">
            <a:avLst>
              <a:gd fmla="val 49785" name="adj"/>
            </a:avLst>
          </a:prstGeom>
          <a:noFill/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Anticipate </a:t>
            </a:r>
            <a:r>
              <a:rPr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a positive causal correlation between grant amounts and election results</a:t>
            </a:r>
            <a:endParaRPr>
              <a:solidFill>
                <a:srgbClr val="1B444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9771" y="-9394153"/>
            <a:ext cx="12103097" cy="1047048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9"/>
          <p:cNvSpPr txBox="1"/>
          <p:nvPr/>
        </p:nvSpPr>
        <p:spPr>
          <a:xfrm>
            <a:off x="1028700" y="1076325"/>
            <a:ext cx="6688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cap="none" strike="noStrike">
                <a:solidFill>
                  <a:srgbClr val="E5E5E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671900" y="2480825"/>
            <a:ext cx="16406100" cy="5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Aksentiev, A. (2020)</a:t>
            </a:r>
            <a:r>
              <a:rPr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Subsidies and their role in modern conditions of economic development. 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Journal of Economics, Entrepreneurship Law, 10(7):1955 – 1973.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Christenson, D. P., Kriner, D. L., and Reeves, A. (2017)</a:t>
            </a:r>
            <a:r>
              <a:rPr b="1"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All the president’s senators: Presidential copartisans and the allocation of federal grants. Legislative Studies Quarterly, 42(2):269 – 294.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Grossman, P. J. (1994)</a:t>
            </a:r>
            <a:r>
              <a:rPr b="1"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political theory of intergovernmental grants. Public Choice, 78(3):295–303.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Hankins, W. B., Goetzke, F., and Hoover, G. (2019)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Partisan Determinants of Federal Highway Grants. Review of Regional Studies, 49(3):389–406. Publisher: Southern Regional Science Association Inc.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Holcombe, R. G. and Zardkoohi, A. (1981)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The Determinants of Federal Grants. Southern Economic Journal, 48(2):393–399. Publisher: Southern Economic Association.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Khanova, L. and Khozyainov, D. P. (2020)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Improving approaches to equalisation transfer of the russian federation’s subjects. Journal of Economics, Entrepreneurship Law, 23(10 (6)):1823–1844.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Kolodina, Y. A. (2019).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research of regional leveling policies effectiveness in the russian federation. Regional economy and management: electronic scientific journal, (4(60) Art. 6618.).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2194171d0a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9771" y="-9394153"/>
            <a:ext cx="12103097" cy="1047048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194171d0a8_0_3"/>
          <p:cNvSpPr txBox="1"/>
          <p:nvPr/>
        </p:nvSpPr>
        <p:spPr>
          <a:xfrm>
            <a:off x="1028700" y="1076325"/>
            <a:ext cx="6688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cap="none" strike="noStrike">
                <a:solidFill>
                  <a:srgbClr val="E5E5E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</a:t>
            </a:r>
            <a:endParaRPr/>
          </a:p>
        </p:txBody>
      </p:sp>
      <p:sp>
        <p:nvSpPr>
          <p:cNvPr id="295" name="Google Shape;295;g2194171d0a8_0_3"/>
          <p:cNvSpPr txBox="1"/>
          <p:nvPr/>
        </p:nvSpPr>
        <p:spPr>
          <a:xfrm>
            <a:off x="775375" y="570600"/>
            <a:ext cx="16406100" cy="8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800"/>
              <a:buFont typeface="Roboto"/>
              <a:buAutoNum type="arabicPeriod"/>
            </a:pPr>
            <a:r>
              <a:t/>
            </a:r>
            <a:endParaRPr b="1" sz="18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800"/>
              <a:buFont typeface="Roboto"/>
              <a:buAutoNum type="arabicPeriod"/>
            </a:pPr>
            <a:r>
              <a:t/>
            </a:r>
            <a:endParaRPr b="1" sz="18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800"/>
              <a:buFont typeface="Roboto"/>
              <a:buAutoNum type="arabicPeriod"/>
            </a:pPr>
            <a:r>
              <a:t/>
            </a:r>
            <a:endParaRPr b="1" sz="18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800"/>
              <a:buFont typeface="Roboto"/>
              <a:buAutoNum type="arabicPeriod"/>
            </a:pPr>
            <a:r>
              <a:t/>
            </a:r>
            <a:endParaRPr b="1" sz="18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800"/>
              <a:buFont typeface="Roboto"/>
              <a:buAutoNum type="arabicPeriod"/>
            </a:pPr>
            <a:r>
              <a:t/>
            </a:r>
            <a:endParaRPr b="1" sz="18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800"/>
              <a:buFont typeface="Roboto"/>
              <a:buAutoNum type="arabicPeriod"/>
            </a:pPr>
            <a:r>
              <a:t/>
            </a:r>
            <a:endParaRPr b="1" sz="18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4444"/>
              </a:buClr>
              <a:buSzPts val="1800"/>
              <a:buFont typeface="Roboto"/>
              <a:buAutoNum type="arabicPeriod"/>
            </a:pPr>
            <a:r>
              <a:t/>
            </a:r>
            <a:endParaRPr b="1" sz="18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Mamedov, A., Nazarov, V., and Siluanov, A. (2012).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Issues of Interbudgetary Relations in Russia. Research Paper Series, (159P):188–188.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Panov, P. (2019).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Ethnic groups’ spatial localization as a voting factor in national republics of the Russian Federation. Perm Federal Research Centre Journal, (2):53–62.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Pinskaya, M. (2009).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Implementation of the principle of federalism in the tax system of russia. Finance and Credit, 4(34 (370)):29–32.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Porto, A. and Sanguinetti, P. (2001).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Political Determinants of Intergovernmental Grants: Evidence From Argentina. Economics &amp; Politics, 13(3):237. Publisher:Wiley-Blackwell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Shkel, S., Scherbak, A., and Tkacheva, T. (2022).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anatomy of loyalty: Mechanisms for the formation of an electoral super-majority in the ethnic republics of contemporary russia. The Russian Sociological Review, 21(1):38–70.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Suleymanov, M. (2013)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Problems and prospects for the formation of an effective model of tax federalism in russia. Finance and Credit, 7(25 (553)):65–71.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Zubarevich, N. V. (2017). </a:t>
            </a:r>
            <a:r>
              <a:rPr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Development of the russian space: Barriers and opportunities for regional policy. The world of new economy, 12(2):46–57.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1289068" y="8457499"/>
            <a:ext cx="6614674" cy="5722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2"/>
          <p:cNvGraphicFramePr/>
          <p:nvPr/>
        </p:nvGraphicFramePr>
        <p:xfrm>
          <a:off x="7958853" y="15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{57E0DA24-195D-4EAC-A96A-9197A99FCF9C}</a:tableStyleId>
              </a:tblPr>
              <a:tblGrid>
                <a:gridCol w="1333200"/>
                <a:gridCol w="6782100"/>
              </a:tblGrid>
              <a:tr h="110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cap="none" strike="noStrike">
                          <a:solidFill>
                            <a:srgbClr val="E5E5E5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Background of the Study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cap="none" strike="noStrike">
                          <a:solidFill>
                            <a:srgbClr val="E5E5E5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action="ppaction://hlinksldjump"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Thesis Statement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cap="none" strike="noStrike">
                          <a:solidFill>
                            <a:srgbClr val="E5E5E5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action="ppaction://hlinksldjump"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Literature Review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cap="none" strike="noStrike">
                          <a:solidFill>
                            <a:srgbClr val="E5E5E5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action="ppaction://hlinksldjump"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Methods and Data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cap="none" strike="noStrike">
                          <a:solidFill>
                            <a:srgbClr val="E5E5E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Anticipated Results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cap="none" strike="noStrike">
                          <a:solidFill>
                            <a:srgbClr val="E5E5E5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action="ppaction://hlinksldjump"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Summary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99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 cap="none" strike="noStrike">
                          <a:solidFill>
                            <a:srgbClr val="E5E5E5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action="ppaction://hlinksldjump"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References</a:t>
                      </a:r>
                      <a:endParaRPr sz="1100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CFC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2"/>
          <p:cNvSpPr txBox="1"/>
          <p:nvPr/>
        </p:nvSpPr>
        <p:spPr>
          <a:xfrm>
            <a:off x="1028700" y="4602162"/>
            <a:ext cx="5966751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5E5E5"/>
                </a:solidFill>
                <a:latin typeface="Montserrat"/>
                <a:ea typeface="Montserrat"/>
                <a:cs typeface="Montserrat"/>
                <a:sym typeface="Montserrat"/>
              </a:rPr>
              <a:t>OUTLINE</a:t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2248343" y="-3105897"/>
            <a:ext cx="6252173" cy="540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348535" y="1872790"/>
            <a:ext cx="7666059" cy="663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671481" y="8120929"/>
            <a:ext cx="7666059" cy="663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8789" y="9236393"/>
            <a:ext cx="8757453" cy="75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/>
        </p:nvSpPr>
        <p:spPr>
          <a:xfrm>
            <a:off x="16710989" y="9610567"/>
            <a:ext cx="54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7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575" y="2167800"/>
            <a:ext cx="12036849" cy="744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755200" y="918500"/>
            <a:ext cx="1623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Difference in B</a:t>
            </a:r>
            <a:r>
              <a:rPr b="1"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udget Provision of the Most and the Least Provided Regions 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Before and After Grant Allocation in 2017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2575825" y="9610575"/>
            <a:ext cx="1324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https://budget.gov.ru/%D0%A0%D0%B5%D0%B3%D0%B8%D0%BE%D0%BD%D1%8B/%D0%91%D1%8E%D0%B4%D0%B6%D0%B5%D1%82%D0%BD%D0%B0%D1%8F-%D0%BE%D0%B1%D0%B5%D1%81%D0%BF%D0%B5%D1%87%D0%B5%D0%BD%D0%BD%D0%BE%D1%81%D1%82%D1%8C-%D1%81%D1%83%D0%B1%D1%8A%D0%B5%D0%BA%D1%82%D0%BE%D0%B2-%D0%A0%D0%A4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d13184e0b6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789" y="9236393"/>
            <a:ext cx="8757453" cy="75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d13184e0b6_0_22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pic>
        <p:nvPicPr>
          <p:cNvPr id="123" name="Google Shape;123;g1d13184e0b6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877960" y="-4827441"/>
            <a:ext cx="7666059" cy="663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d13184e0b6_0_22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50" y="1461400"/>
            <a:ext cx="7229874" cy="841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d13184e0b6_0_22"/>
          <p:cNvSpPr txBox="1"/>
          <p:nvPr/>
        </p:nvSpPr>
        <p:spPr>
          <a:xfrm>
            <a:off x="151050" y="850225"/>
            <a:ext cx="884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Number of regions with the different shares of a grant in the budget in 2017</a:t>
            </a:r>
            <a:endParaRPr>
              <a:solidFill>
                <a:srgbClr val="1B4444"/>
              </a:solidFill>
            </a:endParaRPr>
          </a:p>
        </p:txBody>
      </p:sp>
      <p:sp>
        <p:nvSpPr>
          <p:cNvPr id="126" name="Google Shape;126;g1d13184e0b6_0_22"/>
          <p:cNvSpPr txBox="1"/>
          <p:nvPr/>
        </p:nvSpPr>
        <p:spPr>
          <a:xfrm>
            <a:off x="334750" y="9610575"/>
            <a:ext cx="145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Montserrat"/>
                <a:ea typeface="Montserrat"/>
                <a:cs typeface="Montserrat"/>
                <a:sym typeface="Montserrat"/>
              </a:rPr>
              <a:t>The source: </a:t>
            </a:r>
            <a:r>
              <a:rPr lang="en-US" sz="1000">
                <a:latin typeface="Montserrat"/>
                <a:ea typeface="Montserrat"/>
                <a:cs typeface="Montserrat"/>
                <a:sym typeface="Montserrat"/>
              </a:rPr>
              <a:t>https://budget.gov.ru/%D0%A0%D0%B5%D0%B3%D0%B8%D0%BE%D0%BD%D1%8B/%D0%A3%D1%80%D0%BE%D0%B2%D0%B5%D0%BD%D1%8C-%D0%B4%D0%BE%D1%82%D0%B0%D1%86%D0%B8%D0%BE%D0%BD%D0%BD%D0%BE%D1%81%D1%82%D0%B8-%D1%81%D1%83%D0%B1%D1%8A%D0%B5%D0%BA%D1%82%D0%BE%D0%B2-%D0%A0%D0%A4?regionId=45000000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7" name="Google Shape;127;g1d13184e0b6_0_22"/>
          <p:cNvGrpSpPr/>
          <p:nvPr/>
        </p:nvGrpSpPr>
        <p:grpSpPr>
          <a:xfrm>
            <a:off x="8000822" y="2909731"/>
            <a:ext cx="9552030" cy="5221457"/>
            <a:chOff x="6739625" y="2623988"/>
            <a:chExt cx="11123826" cy="6341338"/>
          </a:xfrm>
        </p:grpSpPr>
        <p:pic>
          <p:nvPicPr>
            <p:cNvPr id="128" name="Google Shape;128;g1d13184e0b6_0_22"/>
            <p:cNvPicPr preferRelativeResize="0"/>
            <p:nvPr/>
          </p:nvPicPr>
          <p:blipFill rotWithShape="1">
            <a:blip r:embed="rId6">
              <a:alphaModFix/>
            </a:blip>
            <a:srcRect b="0" l="4708" r="6788" t="0"/>
            <a:stretch/>
          </p:blipFill>
          <p:spPr>
            <a:xfrm>
              <a:off x="6739625" y="2623988"/>
              <a:ext cx="11123826" cy="5039025"/>
            </a:xfrm>
            <a:prstGeom prst="rect">
              <a:avLst/>
            </a:prstGeom>
            <a:noFill/>
            <a:ln cap="flat" cmpd="sng" w="9525">
              <a:solidFill>
                <a:srgbClr val="1B4444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9" name="Google Shape;129;g1d13184e0b6_0_22"/>
            <p:cNvSpPr txBox="1"/>
            <p:nvPr/>
          </p:nvSpPr>
          <p:spPr>
            <a:xfrm>
              <a:off x="6739688" y="7806425"/>
              <a:ext cx="11123700" cy="11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shares of grants in the budgets of the regions on the map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"/>
          <p:cNvGrpSpPr/>
          <p:nvPr/>
        </p:nvGrpSpPr>
        <p:grpSpPr>
          <a:xfrm>
            <a:off x="-142875" y="9610581"/>
            <a:ext cx="15728134" cy="3230782"/>
            <a:chOff x="0" y="-38100"/>
            <a:chExt cx="4142362" cy="850900"/>
          </a:xfrm>
        </p:grpSpPr>
        <p:sp>
          <p:nvSpPr>
            <p:cNvPr id="135" name="Google Shape;135;p3"/>
            <p:cNvSpPr/>
            <p:nvPr/>
          </p:nvSpPr>
          <p:spPr>
            <a:xfrm>
              <a:off x="0" y="0"/>
              <a:ext cx="4142362" cy="276703"/>
            </a:xfrm>
            <a:custGeom>
              <a:rect b="b" l="l" r="r" t="t"/>
              <a:pathLst>
                <a:path extrusionOk="0"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136" name="Google Shape;136;p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789" y="9236393"/>
            <a:ext cx="8757453" cy="7571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04868" y="-6281388"/>
            <a:ext cx="7666059" cy="663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781913" y="1125696"/>
            <a:ext cx="16477609" cy="1231376"/>
            <a:chOff x="-330148" y="1257018"/>
            <a:chExt cx="20272648" cy="6337500"/>
          </a:xfrm>
        </p:grpSpPr>
        <p:sp>
          <p:nvSpPr>
            <p:cNvPr id="141" name="Google Shape;141;p3"/>
            <p:cNvSpPr txBox="1"/>
            <p:nvPr/>
          </p:nvSpPr>
          <p:spPr>
            <a:xfrm>
              <a:off x="0" y="3871221"/>
              <a:ext cx="19942500" cy="11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-330148" y="1257018"/>
              <a:ext cx="19942500" cy="6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BACKGROUN</a:t>
              </a:r>
              <a:r>
                <a:rPr b="1" lang="en-US" sz="8000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 </a:t>
              </a:r>
              <a:r>
                <a:rPr b="1" i="0" lang="en-US" sz="8000" u="none" cap="none" strike="noStrike">
                  <a:solidFill>
                    <a:srgbClr val="1B444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OF THE STUDY</a:t>
              </a:r>
              <a:endParaRPr/>
            </a:p>
          </p:txBody>
        </p:sp>
      </p:grpSp>
      <p:sp>
        <p:nvSpPr>
          <p:cNvPr id="143" name="Google Shape;143;p3"/>
          <p:cNvSpPr txBox="1"/>
          <p:nvPr/>
        </p:nvSpPr>
        <p:spPr>
          <a:xfrm>
            <a:off x="5674175" y="5067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771250" y="3210213"/>
            <a:ext cx="16230600" cy="5933400"/>
          </a:xfrm>
          <a:prstGeom prst="roundRect">
            <a:avLst>
              <a:gd fmla="val 16667" name="adj"/>
            </a:avLst>
          </a:prstGeom>
          <a:solidFill>
            <a:srgbClr val="1B4444">
              <a:alpha val="24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RUSSIAN GRANT SYSTEM </a:t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CHARACTERISTICS:</a:t>
            </a:r>
            <a:endParaRPr/>
          </a:p>
        </p:txBody>
      </p:sp>
      <p:grpSp>
        <p:nvGrpSpPr>
          <p:cNvPr id="145" name="Google Shape;145;p3"/>
          <p:cNvGrpSpPr/>
          <p:nvPr/>
        </p:nvGrpSpPr>
        <p:grpSpPr>
          <a:xfrm>
            <a:off x="8086675" y="3584588"/>
            <a:ext cx="8205375" cy="5184625"/>
            <a:chOff x="8229525" y="3665600"/>
            <a:chExt cx="8205375" cy="5184625"/>
          </a:xfrm>
        </p:grpSpPr>
        <p:sp>
          <p:nvSpPr>
            <p:cNvPr id="146" name="Google Shape;146;p3"/>
            <p:cNvSpPr/>
            <p:nvPr/>
          </p:nvSpPr>
          <p:spPr>
            <a:xfrm>
              <a:off x="8229525" y="5771550"/>
              <a:ext cx="8205300" cy="934800"/>
            </a:xfrm>
            <a:prstGeom prst="roundRect">
              <a:avLst>
                <a:gd fmla="val 16667" name="adj"/>
              </a:avLst>
            </a:prstGeom>
            <a:solidFill>
              <a:srgbClr val="1B4444">
                <a:alpha val="6470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Inefficient tax allocation system</a:t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229525" y="4717375"/>
              <a:ext cx="8205300" cy="934800"/>
            </a:xfrm>
            <a:prstGeom prst="roundRect">
              <a:avLst>
                <a:gd fmla="val 16667" name="adj"/>
              </a:avLst>
            </a:prstGeom>
            <a:solidFill>
              <a:srgbClr val="1B4444">
                <a:alpha val="6470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 difference between poor and rich regions</a:t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229600" y="3665600"/>
              <a:ext cx="8205300" cy="934800"/>
            </a:xfrm>
            <a:prstGeom prst="roundRect">
              <a:avLst>
                <a:gd fmla="val 16667" name="adj"/>
              </a:avLst>
            </a:prstGeom>
            <a:solidFill>
              <a:srgbClr val="1B4444">
                <a:alpha val="6470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Only 15% self-sufficient </a:t>
              </a:r>
              <a:r>
                <a:rPr b="1" lang="en-US" sz="2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regions</a:t>
              </a:r>
              <a:endParaRPr b="1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229525" y="6843475"/>
              <a:ext cx="8205300" cy="934800"/>
            </a:xfrm>
            <a:prstGeom prst="roundRect">
              <a:avLst>
                <a:gd fmla="val 16667" name="adj"/>
              </a:avLst>
            </a:prstGeom>
            <a:solidFill>
              <a:srgbClr val="1B4444">
                <a:alpha val="6470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Unproductive incentives</a:t>
              </a:r>
              <a:endParaRPr b="1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229525" y="7915425"/>
              <a:ext cx="8205300" cy="934800"/>
            </a:xfrm>
            <a:prstGeom prst="roundRect">
              <a:avLst>
                <a:gd fmla="val 16667" name="adj"/>
              </a:avLst>
            </a:prstGeom>
            <a:solidFill>
              <a:srgbClr val="1B4444">
                <a:alpha val="6470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Studies proving political motivation of grants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"/>
          <p:cNvGrpSpPr/>
          <p:nvPr/>
        </p:nvGrpSpPr>
        <p:grpSpPr>
          <a:xfrm>
            <a:off x="0" y="9091732"/>
            <a:ext cx="15728030" cy="3230762"/>
            <a:chOff x="0" y="-38100"/>
            <a:chExt cx="4142362" cy="850900"/>
          </a:xfrm>
        </p:grpSpPr>
        <p:sp>
          <p:nvSpPr>
            <p:cNvPr id="156" name="Google Shape;156;p4"/>
            <p:cNvSpPr/>
            <p:nvPr/>
          </p:nvSpPr>
          <p:spPr>
            <a:xfrm>
              <a:off x="0" y="0"/>
              <a:ext cx="4142362" cy="276703"/>
            </a:xfrm>
            <a:custGeom>
              <a:rect b="b" l="l" r="r" t="t"/>
              <a:pathLst>
                <a:path extrusionOk="0"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157" name="Google Shape;157;p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789" y="9236393"/>
            <a:ext cx="8757453" cy="75718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4"/>
          <p:cNvGraphicFramePr/>
          <p:nvPr/>
        </p:nvGraphicFramePr>
        <p:xfrm>
          <a:off x="1028706" y="2959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{57E0DA24-195D-4EAC-A96A-9197A99FCF9C}</a:tableStyleId>
              </a:tblPr>
              <a:tblGrid>
                <a:gridCol w="4517625"/>
                <a:gridCol w="11712975"/>
              </a:tblGrid>
              <a:tr h="228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Research Question</a:t>
                      </a:r>
                      <a:endParaRPr b="1" sz="2500" u="none" cap="none" strike="noStrike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5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 votes for particular parties of subjects in Russia determine federal grants received by them?</a:t>
                      </a:r>
                      <a:endParaRPr b="1" sz="2500" u="none" cap="none" strike="noStrike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Scope of the study</a:t>
                      </a:r>
                      <a:endParaRPr sz="25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Russian regions in the years 2003-2019</a:t>
                      </a:r>
                      <a:endParaRPr sz="25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Relevance of the study</a:t>
                      </a:r>
                      <a:endParaRPr sz="25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-387350" lvl="0" marL="45720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500"/>
                        <a:buFont typeface="Montserrat"/>
                        <a:buChar char="●"/>
                      </a:pPr>
                      <a:r>
                        <a:rPr lang="en-US" sz="25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deeper understanding of the true grounds of grant allocation</a:t>
                      </a:r>
                      <a:endParaRPr sz="25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87350" lvl="0" marL="45720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2500"/>
                        <a:buFont typeface="Montserrat"/>
                        <a:buChar char="●"/>
                      </a:pPr>
                      <a:r>
                        <a:rPr lang="en-US" sz="25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improving the system of a regional budget structuring</a:t>
                      </a:r>
                      <a:endParaRPr sz="25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4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b="1" sz="17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028700" y="1064419"/>
            <a:ext cx="11849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cap="none" strike="noStrike">
                <a:solidFill>
                  <a:srgbClr val="1B444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THESIS STATEMENT</a:t>
            </a:r>
            <a:endParaRPr sz="8000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2877959" y="-4827441"/>
            <a:ext cx="7666059" cy="66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44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2"/>
          <p:cNvGrpSpPr/>
          <p:nvPr/>
        </p:nvGrpSpPr>
        <p:grpSpPr>
          <a:xfrm>
            <a:off x="2741806" y="2670275"/>
            <a:ext cx="6687934" cy="962180"/>
            <a:chOff x="0" y="-38100"/>
            <a:chExt cx="1226401" cy="469929"/>
          </a:xfrm>
        </p:grpSpPr>
        <p:sp>
          <p:nvSpPr>
            <p:cNvPr id="168" name="Google Shape;168;p12"/>
            <p:cNvSpPr/>
            <p:nvPr/>
          </p:nvSpPr>
          <p:spPr>
            <a:xfrm>
              <a:off x="0" y="0"/>
              <a:ext cx="1226396" cy="431829"/>
            </a:xfrm>
            <a:custGeom>
              <a:rect b="b" l="l" r="r" t="t"/>
              <a:pathLst>
                <a:path extrusionOk="0" h="431829" w="1226396">
                  <a:moveTo>
                    <a:pt x="0" y="0"/>
                  </a:moveTo>
                  <a:lnTo>
                    <a:pt x="1226396" y="0"/>
                  </a:lnTo>
                  <a:lnTo>
                    <a:pt x="1226396" y="431829"/>
                  </a:lnTo>
                  <a:lnTo>
                    <a:pt x="0" y="43182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</p:sp>
        <p:sp>
          <p:nvSpPr>
            <p:cNvPr id="169" name="Google Shape;169;p12"/>
            <p:cNvSpPr txBox="1"/>
            <p:nvPr/>
          </p:nvSpPr>
          <p:spPr>
            <a:xfrm>
              <a:off x="1" y="-38100"/>
              <a:ext cx="12264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500">
                  <a:latin typeface="Montserrat"/>
                  <a:ea typeface="Montserrat"/>
                  <a:cs typeface="Montserrat"/>
                  <a:sym typeface="Montserrat"/>
                </a:rPr>
                <a:t>Theoretical Part</a:t>
              </a:r>
              <a:endParaRPr sz="2500"/>
            </a:p>
          </p:txBody>
        </p:sp>
      </p:grpSp>
      <p:sp>
        <p:nvSpPr>
          <p:cNvPr id="170" name="Google Shape;170;p12"/>
          <p:cNvSpPr/>
          <p:nvPr/>
        </p:nvSpPr>
        <p:spPr>
          <a:xfrm>
            <a:off x="2741800" y="4057189"/>
            <a:ext cx="13042500" cy="1582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1B444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LITERATURE REVIEW</a:t>
            </a:r>
            <a:endParaRPr/>
          </a:p>
        </p:txBody>
      </p:sp>
      <p:grpSp>
        <p:nvGrpSpPr>
          <p:cNvPr id="171" name="Google Shape;171;p12"/>
          <p:cNvGrpSpPr/>
          <p:nvPr/>
        </p:nvGrpSpPr>
        <p:grpSpPr>
          <a:xfrm>
            <a:off x="2741806" y="6064450"/>
            <a:ext cx="6687934" cy="962180"/>
            <a:chOff x="0" y="-38100"/>
            <a:chExt cx="1226401" cy="469929"/>
          </a:xfrm>
        </p:grpSpPr>
        <p:sp>
          <p:nvSpPr>
            <p:cNvPr id="172" name="Google Shape;172;p12"/>
            <p:cNvSpPr/>
            <p:nvPr/>
          </p:nvSpPr>
          <p:spPr>
            <a:xfrm>
              <a:off x="0" y="0"/>
              <a:ext cx="1226396" cy="431829"/>
            </a:xfrm>
            <a:custGeom>
              <a:rect b="b" l="l" r="r" t="t"/>
              <a:pathLst>
                <a:path extrusionOk="0" h="431829" w="1226396">
                  <a:moveTo>
                    <a:pt x="0" y="0"/>
                  </a:moveTo>
                  <a:lnTo>
                    <a:pt x="1226396" y="0"/>
                  </a:lnTo>
                  <a:lnTo>
                    <a:pt x="1226396" y="431829"/>
                  </a:lnTo>
                  <a:lnTo>
                    <a:pt x="0" y="43182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</p:sp>
        <p:sp>
          <p:nvSpPr>
            <p:cNvPr id="173" name="Google Shape;173;p12"/>
            <p:cNvSpPr txBox="1"/>
            <p:nvPr/>
          </p:nvSpPr>
          <p:spPr>
            <a:xfrm>
              <a:off x="1" y="-38100"/>
              <a:ext cx="12264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5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Empir</a:t>
              </a:r>
              <a:r>
                <a:rPr b="1" lang="en-US" sz="25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ical Part</a:t>
              </a:r>
              <a:endParaRPr/>
            </a:p>
          </p:txBody>
        </p:sp>
      </p:grpSp>
      <p:cxnSp>
        <p:nvCxnSpPr>
          <p:cNvPr id="174" name="Google Shape;174;p12"/>
          <p:cNvCxnSpPr>
            <a:stCxn id="169" idx="1"/>
            <a:endCxn id="170" idx="1"/>
          </p:cNvCxnSpPr>
          <p:nvPr/>
        </p:nvCxnSpPr>
        <p:spPr>
          <a:xfrm>
            <a:off x="2741813" y="3112228"/>
            <a:ext cx="600" cy="1736100"/>
          </a:xfrm>
          <a:prstGeom prst="bentConnector3">
            <a:avLst>
              <a:gd fmla="val -39689583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2"/>
          <p:cNvGrpSpPr/>
          <p:nvPr/>
        </p:nvGrpSpPr>
        <p:grpSpPr>
          <a:xfrm>
            <a:off x="10215370" y="2626476"/>
            <a:ext cx="4480111" cy="1049768"/>
            <a:chOff x="0" y="-38101"/>
            <a:chExt cx="1109790" cy="512707"/>
          </a:xfrm>
        </p:grpSpPr>
        <p:sp>
          <p:nvSpPr>
            <p:cNvPr id="176" name="Google Shape;176;p12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7" name="Google Shape;177;p12"/>
            <p:cNvSpPr txBox="1"/>
            <p:nvPr/>
          </p:nvSpPr>
          <p:spPr>
            <a:xfrm>
              <a:off x="4" y="-38101"/>
              <a:ext cx="11097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Russian Voting</a:t>
              </a:r>
              <a:endParaRPr b="1" sz="2500"/>
            </a:p>
          </p:txBody>
        </p:sp>
      </p:grpSp>
      <p:grpSp>
        <p:nvGrpSpPr>
          <p:cNvPr id="178" name="Google Shape;178;p12"/>
          <p:cNvGrpSpPr/>
          <p:nvPr/>
        </p:nvGrpSpPr>
        <p:grpSpPr>
          <a:xfrm>
            <a:off x="10215370" y="1039026"/>
            <a:ext cx="4480111" cy="1049768"/>
            <a:chOff x="0" y="-38101"/>
            <a:chExt cx="1109790" cy="512707"/>
          </a:xfrm>
        </p:grpSpPr>
        <p:sp>
          <p:nvSpPr>
            <p:cNvPr id="179" name="Google Shape;179;p12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0" name="Google Shape;180;p12"/>
            <p:cNvSpPr txBox="1"/>
            <p:nvPr/>
          </p:nvSpPr>
          <p:spPr>
            <a:xfrm>
              <a:off x="4" y="-38101"/>
              <a:ext cx="11097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Grants in Russia</a:t>
              </a:r>
              <a:endParaRPr b="1" sz="2500"/>
            </a:p>
          </p:txBody>
        </p:sp>
      </p:grpSp>
      <p:grpSp>
        <p:nvGrpSpPr>
          <p:cNvPr id="181" name="Google Shape;181;p12"/>
          <p:cNvGrpSpPr/>
          <p:nvPr/>
        </p:nvGrpSpPr>
        <p:grpSpPr>
          <a:xfrm>
            <a:off x="10215370" y="8669451"/>
            <a:ext cx="4480111" cy="1049768"/>
            <a:chOff x="0" y="-38101"/>
            <a:chExt cx="1109790" cy="512707"/>
          </a:xfrm>
        </p:grpSpPr>
        <p:sp>
          <p:nvSpPr>
            <p:cNvPr id="182" name="Google Shape;182;p12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3" name="Google Shape;183;p12"/>
            <p:cNvSpPr txBox="1"/>
            <p:nvPr/>
          </p:nvSpPr>
          <p:spPr>
            <a:xfrm>
              <a:off x="4" y="-38101"/>
              <a:ext cx="11097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Study of</a:t>
              </a:r>
              <a:r>
                <a:rPr b="1" lang="en-US" sz="2500"/>
                <a:t> </a:t>
              </a:r>
              <a:r>
                <a:rPr b="1" lang="en-US" sz="25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Argentina</a:t>
              </a:r>
              <a:endParaRPr b="1" sz="2500"/>
            </a:p>
          </p:txBody>
        </p:sp>
      </p:grpSp>
      <p:grpSp>
        <p:nvGrpSpPr>
          <p:cNvPr id="184" name="Google Shape;184;p12"/>
          <p:cNvGrpSpPr/>
          <p:nvPr/>
        </p:nvGrpSpPr>
        <p:grpSpPr>
          <a:xfrm>
            <a:off x="10215363" y="6154575"/>
            <a:ext cx="4480111" cy="2202071"/>
            <a:chOff x="0" y="-8707"/>
            <a:chExt cx="1109790" cy="483313"/>
          </a:xfrm>
        </p:grpSpPr>
        <p:sp>
          <p:nvSpPr>
            <p:cNvPr id="185" name="Google Shape;185;p12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6" name="Google Shape;186;p12"/>
            <p:cNvSpPr txBox="1"/>
            <p:nvPr/>
          </p:nvSpPr>
          <p:spPr>
            <a:xfrm>
              <a:off x="6" y="-8707"/>
              <a:ext cx="11097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Studies of the USA</a:t>
              </a:r>
              <a:r>
                <a:rPr b="1" lang="en-US" sz="25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sz="2500"/>
            </a:p>
          </p:txBody>
        </p:sp>
      </p:grpSp>
      <p:cxnSp>
        <p:nvCxnSpPr>
          <p:cNvPr id="187" name="Google Shape;187;p12"/>
          <p:cNvCxnSpPr/>
          <p:nvPr/>
        </p:nvCxnSpPr>
        <p:spPr>
          <a:xfrm>
            <a:off x="2741813" y="4848328"/>
            <a:ext cx="600" cy="1736100"/>
          </a:xfrm>
          <a:prstGeom prst="bentConnector3">
            <a:avLst>
              <a:gd fmla="val -39689583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2"/>
          <p:cNvCxnSpPr>
            <a:stCxn id="186" idx="1"/>
            <a:endCxn id="183" idx="1"/>
          </p:cNvCxnSpPr>
          <p:nvPr/>
        </p:nvCxnSpPr>
        <p:spPr>
          <a:xfrm>
            <a:off x="10215387" y="7235761"/>
            <a:ext cx="600" cy="1949700"/>
          </a:xfrm>
          <a:prstGeom prst="bentConnector3">
            <a:avLst>
              <a:gd fmla="val -3968775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2"/>
          <p:cNvCxnSpPr/>
          <p:nvPr/>
        </p:nvCxnSpPr>
        <p:spPr>
          <a:xfrm>
            <a:off x="10215386" y="1572971"/>
            <a:ext cx="600" cy="15873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2"/>
          <p:cNvCxnSpPr>
            <a:endCxn id="169" idx="0"/>
          </p:cNvCxnSpPr>
          <p:nvPr/>
        </p:nvCxnSpPr>
        <p:spPr>
          <a:xfrm flipH="1">
            <a:off x="6085776" y="2339075"/>
            <a:ext cx="3894900" cy="331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2"/>
          <p:cNvCxnSpPr>
            <a:endCxn id="173" idx="2"/>
          </p:cNvCxnSpPr>
          <p:nvPr/>
        </p:nvCxnSpPr>
        <p:spPr>
          <a:xfrm rot="10800000">
            <a:off x="6085776" y="6948356"/>
            <a:ext cx="3915300" cy="13506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5"/>
          <p:cNvGraphicFramePr/>
          <p:nvPr/>
        </p:nvGraphicFramePr>
        <p:xfrm>
          <a:off x="751100" y="2676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{57E0DA24-195D-4EAC-A96A-9197A99FCF9C}</a:tableStyleId>
              </a:tblPr>
              <a:tblGrid>
                <a:gridCol w="10531175"/>
                <a:gridCol w="6168900"/>
              </a:tblGrid>
              <a:tr h="65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Grants in Russia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Russian Voting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715"/>
                    </a:solidFill>
                  </a:tcPr>
                </a:tc>
              </a:tr>
              <a:tr h="5175825">
                <a:tc>
                  <a:txBody>
                    <a:bodyPr/>
                    <a:lstStyle/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3000"/>
                        <a:buFont typeface="Montserrat"/>
                        <a:buChar char="●"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most subsidized subjects are national republics </a:t>
                      </a:r>
                      <a:r>
                        <a:rPr i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(Ref. 1, 6, 14)</a:t>
                      </a:r>
                      <a:endParaRPr i="1" sz="30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3000"/>
                        <a:buFont typeface="Montserrat"/>
                        <a:buChar char="●"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Russian violation of the federal principles, long-term budgetary imbalance and dependence of regions </a:t>
                      </a:r>
                      <a:r>
                        <a:rPr i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(Ref. 7, 10, 13)</a:t>
                      </a:r>
                      <a:endParaRPr i="1" sz="30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3000"/>
                        <a:buFont typeface="Montserrat"/>
                        <a:buChar char="●"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Geopolitical regional policy in Russian investment decision-making </a:t>
                      </a:r>
                      <a:r>
                        <a:rPr i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(Ref. 14)</a:t>
                      </a:r>
                      <a:endParaRPr i="1" sz="30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3000"/>
                        <a:buFont typeface="Montserrat"/>
                        <a:buChar char="●"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Inefficiency of criteria for assessment of a regional needs and the grant amounts </a:t>
                      </a:r>
                      <a:r>
                        <a:rPr i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(Ref. 8)</a:t>
                      </a:r>
                      <a:endParaRPr i="1" sz="2400">
                        <a:solidFill>
                          <a:srgbClr val="4472C4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3000"/>
                        <a:buFont typeface="Montserrat"/>
                        <a:buChar char="●"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Consistently high turnout and the electoral support of </a:t>
                      </a: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national republics</a:t>
                      </a: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for federal incumbents </a:t>
                      </a:r>
                      <a:r>
                        <a:rPr i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(Ref. 9)</a:t>
                      </a:r>
                      <a:endParaRPr i="1" sz="30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4444"/>
                        </a:buClr>
                        <a:buSzPts val="3000"/>
                        <a:buFont typeface="Montserrat"/>
                        <a:buChar char="●"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Ruralness and dense social networks </a:t>
                      </a: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 ethnic villages </a:t>
                      </a:r>
                      <a:r>
                        <a:rPr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 electoral mobilization </a:t>
                      </a:r>
                      <a:r>
                        <a:rPr i="1" lang="en-US" sz="3000">
                          <a:solidFill>
                            <a:srgbClr val="1B444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(Ref. 12)</a:t>
                      </a:r>
                      <a:endParaRPr i="1" sz="2300">
                        <a:solidFill>
                          <a:srgbClr val="1B444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A7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7" name="Google Shape;197;p5"/>
          <p:cNvGrpSpPr/>
          <p:nvPr/>
        </p:nvGrpSpPr>
        <p:grpSpPr>
          <a:xfrm>
            <a:off x="0" y="9091732"/>
            <a:ext cx="15728030" cy="3230762"/>
            <a:chOff x="0" y="-38100"/>
            <a:chExt cx="4142362" cy="850900"/>
          </a:xfrm>
        </p:grpSpPr>
        <p:sp>
          <p:nvSpPr>
            <p:cNvPr id="198" name="Google Shape;198;p5"/>
            <p:cNvSpPr/>
            <p:nvPr/>
          </p:nvSpPr>
          <p:spPr>
            <a:xfrm>
              <a:off x="0" y="0"/>
              <a:ext cx="4142362" cy="276703"/>
            </a:xfrm>
            <a:custGeom>
              <a:rect b="b" l="l" r="r" t="t"/>
              <a:pathLst>
                <a:path extrusionOk="0" h="276703" w="4142362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199" name="Google Shape;199;p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789" y="9236393"/>
            <a:ext cx="8757453" cy="75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>
            <a:off x="16710989" y="9610567"/>
            <a:ext cx="54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17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897600" y="933590"/>
            <a:ext cx="1393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THEORETICAL PART</a:t>
            </a:r>
            <a:endParaRPr b="1" sz="80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877959" y="-4827441"/>
            <a:ext cx="7666059" cy="663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56102" y="1021472"/>
            <a:ext cx="1021224" cy="105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1"/>
          <p:cNvGrpSpPr/>
          <p:nvPr/>
        </p:nvGrpSpPr>
        <p:grpSpPr>
          <a:xfrm>
            <a:off x="0" y="-12"/>
            <a:ext cx="8434016" cy="10431728"/>
            <a:chOff x="0" y="-38100"/>
            <a:chExt cx="2221290" cy="2747433"/>
          </a:xfrm>
        </p:grpSpPr>
        <p:sp>
          <p:nvSpPr>
            <p:cNvPr id="210" name="Google Shape;210;p11"/>
            <p:cNvSpPr/>
            <p:nvPr/>
          </p:nvSpPr>
          <p:spPr>
            <a:xfrm>
              <a:off x="0" y="0"/>
              <a:ext cx="2221290" cy="2709333"/>
            </a:xfrm>
            <a:custGeom>
              <a:rect b="b" l="l" r="r" t="t"/>
              <a:pathLst>
                <a:path extrusionOk="0" h="2709333" w="2221290">
                  <a:moveTo>
                    <a:pt x="0" y="0"/>
                  </a:moveTo>
                  <a:lnTo>
                    <a:pt x="2221290" y="0"/>
                  </a:lnTo>
                  <a:lnTo>
                    <a:pt x="22212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4444"/>
            </a:solidFill>
            <a:ln>
              <a:noFill/>
            </a:ln>
          </p:spPr>
        </p:sp>
        <p:sp>
          <p:nvSpPr>
            <p:cNvPr id="211" name="Google Shape;211;p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1"/>
          <p:cNvSpPr txBox="1"/>
          <p:nvPr/>
        </p:nvSpPr>
        <p:spPr>
          <a:xfrm>
            <a:off x="289825" y="4792700"/>
            <a:ext cx="79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DA715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4000">
              <a:solidFill>
                <a:srgbClr val="FDA715"/>
              </a:solidFill>
            </a:endParaRPr>
          </a:p>
        </p:txBody>
      </p:sp>
      <p:grpSp>
        <p:nvGrpSpPr>
          <p:cNvPr id="213" name="Google Shape;213;p11"/>
          <p:cNvGrpSpPr/>
          <p:nvPr/>
        </p:nvGrpSpPr>
        <p:grpSpPr>
          <a:xfrm>
            <a:off x="1130690" y="6741274"/>
            <a:ext cx="6545874" cy="1771967"/>
            <a:chOff x="0" y="-38101"/>
            <a:chExt cx="1109790" cy="512707"/>
          </a:xfrm>
        </p:grpSpPr>
        <p:sp>
          <p:nvSpPr>
            <p:cNvPr id="214" name="Google Shape;214;p11"/>
            <p:cNvSpPr/>
            <p:nvPr/>
          </p:nvSpPr>
          <p:spPr>
            <a:xfrm>
              <a:off x="0" y="0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5" name="Google Shape;215;p11"/>
            <p:cNvSpPr txBox="1"/>
            <p:nvPr/>
          </p:nvSpPr>
          <p:spPr>
            <a:xfrm>
              <a:off x="4" y="-38101"/>
              <a:ext cx="11097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Russian Voting</a:t>
              </a:r>
              <a:endParaRPr b="1" sz="4000"/>
            </a:p>
          </p:txBody>
        </p:sp>
      </p:grpSp>
      <p:grpSp>
        <p:nvGrpSpPr>
          <p:cNvPr id="216" name="Google Shape;216;p11"/>
          <p:cNvGrpSpPr/>
          <p:nvPr/>
        </p:nvGrpSpPr>
        <p:grpSpPr>
          <a:xfrm>
            <a:off x="1130690" y="1659298"/>
            <a:ext cx="6545874" cy="1741874"/>
            <a:chOff x="0" y="-38101"/>
            <a:chExt cx="1109790" cy="504000"/>
          </a:xfrm>
        </p:grpSpPr>
        <p:sp>
          <p:nvSpPr>
            <p:cNvPr id="217" name="Google Shape;217;p11"/>
            <p:cNvSpPr/>
            <p:nvPr/>
          </p:nvSpPr>
          <p:spPr>
            <a:xfrm>
              <a:off x="0" y="-23404"/>
              <a:ext cx="1109790" cy="474606"/>
            </a:xfrm>
            <a:custGeom>
              <a:rect b="b" l="l" r="r" t="t"/>
              <a:pathLst>
                <a:path extrusionOk="0" h="474606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8" name="Google Shape;218;p11"/>
            <p:cNvSpPr txBox="1"/>
            <p:nvPr/>
          </p:nvSpPr>
          <p:spPr>
            <a:xfrm>
              <a:off x="4" y="-38101"/>
              <a:ext cx="11097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E5E5E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Grants in Russia</a:t>
              </a:r>
              <a:endParaRPr b="1" sz="4000"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9025625" y="517688"/>
            <a:ext cx="8572500" cy="40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The critique of the existing grant allocation and taxation systems </a:t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B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High dependence of certain regions on a state subsidies</a:t>
            </a:r>
            <a:endParaRPr>
              <a:solidFill>
                <a:srgbClr val="1B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9025625" y="6401458"/>
            <a:ext cx="8572500" cy="245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B4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B4444"/>
                </a:solidFill>
                <a:latin typeface="Montserrat"/>
                <a:ea typeface="Montserrat"/>
                <a:cs typeface="Montserrat"/>
                <a:sym typeface="Montserrat"/>
              </a:rPr>
              <a:t>High level of the political resources and partisan loyalty of that regions</a:t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7825950" y="2234288"/>
            <a:ext cx="1050300" cy="5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>
              <a:alpha val="64709"/>
            </a:srgbClr>
          </a:solidFill>
          <a:ln cap="flat" cmpd="sng" w="38100">
            <a:solidFill>
              <a:srgbClr val="FDA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7825950" y="7331300"/>
            <a:ext cx="1050300" cy="5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>
              <a:alpha val="64709"/>
            </a:srgbClr>
          </a:solidFill>
          <a:ln cap="flat" cmpd="sng" w="38100">
            <a:solidFill>
              <a:srgbClr val="FDA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