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9" r:id="rId3"/>
    <p:sldId id="389" r:id="rId4"/>
    <p:sldId id="390" r:id="rId5"/>
    <p:sldId id="385" r:id="rId6"/>
    <p:sldId id="391" r:id="rId7"/>
    <p:sldId id="392" r:id="rId8"/>
    <p:sldId id="393" r:id="rId9"/>
    <p:sldId id="394" r:id="rId10"/>
    <p:sldId id="395" r:id="rId11"/>
    <p:sldId id="386" r:id="rId12"/>
    <p:sldId id="388" r:id="rId13"/>
    <p:sldId id="396" r:id="rId14"/>
    <p:sldId id="400" r:id="rId15"/>
    <p:sldId id="401" r:id="rId16"/>
    <p:sldId id="397" r:id="rId17"/>
    <p:sldId id="399" r:id="rId18"/>
    <p:sldId id="402" r:id="rId19"/>
    <p:sldId id="403" r:id="rId20"/>
    <p:sldId id="384" r:id="rId21"/>
    <p:sldId id="302" r:id="rId22"/>
  </p:sldIdLst>
  <p:sldSz cx="12192000" cy="6858000"/>
  <p:notesSz cx="6797675" cy="992663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840" userDrawn="1">
          <p15:clr>
            <a:srgbClr val="A4A3A4"/>
          </p15:clr>
        </p15:guide>
        <p15:guide id="3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33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80392" autoAdjust="0"/>
  </p:normalViewPr>
  <p:slideViewPr>
    <p:cSldViewPr snapToGrid="0">
      <p:cViewPr varScale="1">
        <p:scale>
          <a:sx n="101" d="100"/>
          <a:sy n="101" d="100"/>
        </p:scale>
        <p:origin x="150" y="264"/>
      </p:cViewPr>
      <p:guideLst>
        <p:guide pos="840"/>
        <p:guide orient="horz" pos="2040"/>
      </p:guideLst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86" y="-61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0F62E3-41A1-495D-A4AB-E79E21815B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A2F4F-99D3-459F-8D77-C00791FE82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A2639-1874-4B3D-8074-2AE8AD91B08D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8564D-45CE-4DE8-AD0E-1733D92B82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0D49-7DAF-4866-B053-27FD41A6E2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9B570-9545-4CE4-90E2-7BC80CEA18C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7084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F9E2D-ABE8-4715-ACEE-3A21AD335CA9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2786B-7EAB-4796-A3C3-3241E5BD8F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58542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Hi, my name is Petr Keil and this is my project Biodiversity dynamics across a continuum of space, time, and their scales</a:t>
            </a:r>
            <a:r>
              <a:rPr lang="cs-CZ" dirty="0"/>
              <a:t>. </a:t>
            </a:r>
            <a:endParaRPr lang="en-US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28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OK, so here we are moving to the outer space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Spaceborne satellite sensors such as MODIS or Landsat can classify landscape to spectral species, and can measure spectral diversity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Unlike taxonomic data, spectral data suffer no sampling bias and are available over any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WP4 I will seek parallels between dynamics of taxonomic and spectral diversity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630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 am qualified to deliver all this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2926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this is what I will address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grand objective is to figure out…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Specifically, BEAST will ………………………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will do this in 5 work packages.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950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this is what I will address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grand objective is to figure out…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Specifically, BEAST will ………………………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will do this in 5 work packages.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2672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this is what I will address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grand objective is to figure out…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Specifically, BEAST will ………………………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will do this in 5 work packages.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5341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this is what I will address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grand objective is to figure out…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Specifically, BEAST will ………………………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will do this in 5 work packages.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5369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this is what I will address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grand objective is to figure out…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Specifically, BEAST will ………………………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will do this in 5 work packages.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6513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this is what I will address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grand objective is to figure out…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Specifically, BEAST will ………………………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will do this in 5 work packages.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59175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this is what I will address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grand objective is to figure out…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Specifically, BEAST will ………………………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will do this in 5 work packages.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6378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this is what I will address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grand objective is to figure out…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Specifically, BEAST will ………………………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will do this in 5 work packages.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147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 am qualified to deliver all this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0624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OK, so here we are moving to the outer space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Spaceborne satellite sensors such as MODIS or Landsat can classify landscape to spectral species, and can measure spectral diversity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Unlike taxonomic data, spectral data suffer no sampling bias and are available over any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WP4 I will seek parallels between dynamics of taxonomic and spectral diversity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191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7251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this is what I will address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grand objective is to figure out…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Specifically, BEAST will ………………………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will do this in 5 work packages.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355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OK, so here we are moving to the outer space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Spaceborne satellite sensors such as MODIS or Landsat can classify landscape to spectral species, and can measure spectral diversity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Unlike taxonomic data, spectral data suffer no sampling bias and are available over any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WP4 I will seek parallels between dynamics of taxonomic and spectral diversity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16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 am qualified to deliver all this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08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this is what I will address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grand objective is to figure out…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Specifically, BEAST will ………………………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will do this in 5 work packages.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075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OK, so here we are moving to the outer space</a:t>
            </a:r>
          </a:p>
          <a:p>
            <a:pPr marL="171450" indent="-171450">
              <a:buFontTx/>
              <a:buChar char="-"/>
            </a:pPr>
            <a:r>
              <a:rPr lang="en-US" dirty="0"/>
              <a:t>Spaceborne satellite sensors such as MODIS or Landsat can classify landscape to spectral species, and can measure spectral diversity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Unlike taxonomic data, spectral data suffer no sampling bias and are available over any scale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WP4 I will seek parallels between dynamics of taxonomic and spectral diversity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1978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 am qualified to deliver all this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19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And this is what I will address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grand objective is to figure out…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Specifically, BEAST will ………………………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will do this in 5 work packages.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2786B-7EAB-4796-A3C3-3241E5BD8FC9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724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A343-F8CD-4B91-80D5-8F976A5F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384" y="491372"/>
            <a:ext cx="9144000" cy="1817877"/>
          </a:xfrm>
        </p:spPr>
        <p:txBody>
          <a:bodyPr anchor="b">
            <a:normAutofit/>
          </a:bodyPr>
          <a:lstStyle>
            <a:lvl1pPr algn="l">
              <a:lnSpc>
                <a:spcPct val="12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CF820-8C15-4B2C-8A98-0F7C6D2B5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84" y="2679285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cs-CZ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D62E281-3647-4F0D-A47A-4C1A246E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9448800" cy="3048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2743200" algn="l">
              <a:defRPr sz="1400">
                <a:solidFill>
                  <a:schemeClr val="tx1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50E99B9-1540-41C4-ACB1-BA6B9877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53200"/>
            <a:ext cx="2743200" cy="3048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613B397D-D41F-492E-ABE2-B3390F7386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4394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28" userDrawn="1">
          <p15:clr>
            <a:srgbClr val="FBAE40"/>
          </p15:clr>
        </p15:guide>
        <p15:guide id="2" pos="595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C36F-FB40-46CF-BA4E-D7BFB0AB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487564" cy="6810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274320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F4F2-E764-49C1-B617-A9D8BD31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189"/>
            <a:ext cx="10515600" cy="4351338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9BB4-1FF4-4FE1-ACFD-B24B7C1D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578082"/>
            <a:ext cx="9448800" cy="27991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2743200" algn="l">
              <a:defRPr sz="1400">
                <a:solidFill>
                  <a:schemeClr val="tx1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74CB-2F32-4865-8731-CCEF1DE7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8082"/>
            <a:ext cx="2743200" cy="27991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613B397D-D41F-492E-ABE2-B3390F7386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119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A487-18A5-4BE2-BB06-FC58A621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400" baseline="0"/>
            </a:lvl1pPr>
          </a:lstStyle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DC456-583F-4996-A362-D4B2CEC45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D7CA-4D29-4535-8BFA-A4B25906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613B397D-D41F-492E-ABE2-B3390F73867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B189797-3953-4F5D-877B-7A93E60C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578082"/>
            <a:ext cx="9448800" cy="27991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2743200" algn="l">
              <a:defRPr>
                <a:solidFill>
                  <a:schemeClr val="tx1"/>
                </a:solidFill>
              </a:defRPr>
            </a:lvl1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745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utro">
    <p:bg>
      <p:bgPr>
        <a:solidFill>
          <a:srgbClr val="233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1AA8-01C8-4783-AFEE-64DCA4FE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3794125"/>
            <a:ext cx="10515600" cy="1325563"/>
          </a:xfrm>
          <a:solidFill>
            <a:srgbClr val="23373B"/>
          </a:solidFill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cs-C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3AB4D-DC5C-41FB-81BF-8BC570B1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68751"/>
            <a:ext cx="2743199" cy="28924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fld id="{613B397D-D41F-492E-ABE2-B3390F73867D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391CD50-3AE7-435F-B3BF-0B4F9FA5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578082"/>
            <a:ext cx="9448800" cy="27991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2743200" algn="l">
              <a:defRPr sz="1400">
                <a:solidFill>
                  <a:schemeClr val="tx1"/>
                </a:solidFill>
              </a:defRPr>
            </a:lvl1pPr>
          </a:lstStyle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3169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3612D-5967-4E8B-ABFF-DDFED3A1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6D671-F42C-420C-B33C-94E87A088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7D913-A7C6-4243-A0B7-06586CD13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68751"/>
            <a:ext cx="9448800" cy="289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261C-335C-4084-B845-909AAB17F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568751"/>
            <a:ext cx="2743200" cy="289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B397D-D41F-492E-ABE2-B3390F73867D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820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EF1B-03B5-4BEB-84ED-1DE8303A9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413" y="383268"/>
            <a:ext cx="8745416" cy="1817877"/>
          </a:xfrm>
        </p:spPr>
        <p:txBody>
          <a:bodyPr>
            <a:normAutofit/>
          </a:bodyPr>
          <a:lstStyle/>
          <a:p>
            <a:r>
              <a:rPr lang="en-US" sz="2800" b="1" dirty="0"/>
              <a:t>Species ranges II – applied issues, dynamics</a:t>
            </a:r>
            <a:br>
              <a:rPr lang="en-US" sz="2800" b="1" dirty="0"/>
            </a:br>
            <a:r>
              <a:rPr lang="en-US" sz="2800" b="1" dirty="0"/>
              <a:t>(+ intro to metapopulations)</a:t>
            </a:r>
            <a:endParaRPr lang="cs-CZ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CC8FF-9181-4D87-9E04-8C3A7E8D8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413" y="2628265"/>
            <a:ext cx="2229002" cy="449101"/>
          </a:xfrm>
        </p:spPr>
        <p:txBody>
          <a:bodyPr>
            <a:normAutofit/>
          </a:bodyPr>
          <a:lstStyle/>
          <a:p>
            <a:r>
              <a:rPr lang="en-US" sz="2400" dirty="0"/>
              <a:t>Petr Keil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FB1F63-3AAC-4310-934E-A4A753AF4C86}"/>
              </a:ext>
            </a:extLst>
          </p:cNvPr>
          <p:cNvCxnSpPr>
            <a:cxnSpLocks/>
          </p:cNvCxnSpPr>
          <p:nvPr/>
        </p:nvCxnSpPr>
        <p:spPr>
          <a:xfrm>
            <a:off x="1354153" y="2393005"/>
            <a:ext cx="1157591" cy="0"/>
          </a:xfrm>
          <a:prstGeom prst="line">
            <a:avLst/>
          </a:prstGeom>
          <a:ln w="12700">
            <a:solidFill>
              <a:srgbClr val="2337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96E7C3A-0332-4F09-993A-47180DC9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78082"/>
            <a:ext cx="2743200" cy="279918"/>
          </a:xfrm>
        </p:spPr>
        <p:txBody>
          <a:bodyPr/>
          <a:lstStyle/>
          <a:p>
            <a:fld id="{613B397D-D41F-492E-ABE2-B3390F73867D}" type="slidenum">
              <a:rPr lang="cs-CZ" smtClean="0"/>
              <a:t>1</a:t>
            </a:fld>
            <a:endParaRPr lang="cs-CZ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C7787912-A4E1-4F60-A84F-A391EC45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578082"/>
            <a:ext cx="9448800" cy="279918"/>
          </a:xfrm>
        </p:spPr>
        <p:txBody>
          <a:bodyPr/>
          <a:lstStyle/>
          <a:p>
            <a:endParaRPr lang="cs-CZ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28905D-5962-40B2-9A18-12AB2A27B250}"/>
              </a:ext>
            </a:extLst>
          </p:cNvPr>
          <p:cNvGrpSpPr/>
          <p:nvPr/>
        </p:nvGrpSpPr>
        <p:grpSpPr>
          <a:xfrm>
            <a:off x="1115292" y="3567816"/>
            <a:ext cx="9448800" cy="2627582"/>
            <a:chOff x="-2607013" y="1709738"/>
            <a:chExt cx="13492265" cy="375201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0726D1-CE17-4958-AC97-7FBA89E04E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89"/>
            <a:stretch/>
          </p:blipFill>
          <p:spPr>
            <a:xfrm>
              <a:off x="-2607013" y="1709738"/>
              <a:ext cx="13492265" cy="3752014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8D3E722-E158-46B3-BA86-C088C3D587B3}"/>
                </a:ext>
              </a:extLst>
            </p:cNvPr>
            <p:cNvSpPr/>
            <p:nvPr/>
          </p:nvSpPr>
          <p:spPr>
            <a:xfrm>
              <a:off x="4381574" y="1924337"/>
              <a:ext cx="3118251" cy="3116966"/>
            </a:xfrm>
            <a:prstGeom prst="ellipse">
              <a:avLst/>
            </a:prstGeom>
            <a:noFill/>
            <a:ln w="19050">
              <a:solidFill>
                <a:srgbClr val="233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3AB7B6-CCC4-4639-894A-BFB17097C5DE}"/>
                </a:ext>
              </a:extLst>
            </p:cNvPr>
            <p:cNvSpPr/>
            <p:nvPr/>
          </p:nvSpPr>
          <p:spPr>
            <a:xfrm>
              <a:off x="7767001" y="1957365"/>
              <a:ext cx="3118251" cy="3116969"/>
            </a:xfrm>
            <a:prstGeom prst="ellipse">
              <a:avLst/>
            </a:prstGeom>
            <a:noFill/>
            <a:ln w="38100">
              <a:solidFill>
                <a:srgbClr val="233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592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DD1-7F45-40AE-B93C-AEDCE19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You should know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0F2-A78D-4625-A9DF-EB397EF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10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0126-51C6-4293-9E9D-CCF4709B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22B9-93EF-B9AD-DF87-C01D7D0B1C05}"/>
              </a:ext>
            </a:extLst>
          </p:cNvPr>
          <p:cNvSpPr txBox="1"/>
          <p:nvPr/>
        </p:nvSpPr>
        <p:spPr>
          <a:xfrm>
            <a:off x="1247775" y="996202"/>
            <a:ext cx="78581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xxx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3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0A84D8-F729-49E1-9F6B-E8BFF94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736" y="1869392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Zooming in – spatial structure of populations</a:t>
            </a:r>
            <a:endParaRPr lang="cs-CZ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548302-3C3A-4C6D-9306-5FF371F5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65" y="4734603"/>
            <a:ext cx="10515600" cy="1500187"/>
          </a:xfrm>
        </p:spPr>
        <p:txBody>
          <a:bodyPr/>
          <a:lstStyle/>
          <a:p>
            <a:r>
              <a:rPr lang="en-US" dirty="0"/>
              <a:t>An intro to metapopulation ecology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A364E-7C9E-44C9-91A2-1589F1B5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11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EC327-EB9B-4067-BC78-129CEBB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8751"/>
            <a:ext cx="9448800" cy="289249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5078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DD1-7F45-40AE-B93C-AEDCE19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“The world is patchy”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0F2-A78D-4625-A9DF-EB397EF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12</a:t>
            </a:fld>
            <a:endParaRPr lang="cs-C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9C1E4-1DBE-48C0-AAFA-5483A52E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18F4F-592B-66EA-B708-F8DE6D0B1307}"/>
              </a:ext>
            </a:extLst>
          </p:cNvPr>
          <p:cNvSpPr txBox="1"/>
          <p:nvPr/>
        </p:nvSpPr>
        <p:spPr>
          <a:xfrm>
            <a:off x="294642" y="5938574"/>
            <a:ext cx="4247634" cy="3268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en-US" sz="1600" b="0" i="0" u="none" strike="noStrike" kern="1200" cap="none" dirty="0">
                <a:ln>
                  <a:noFill/>
                </a:ln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</a:t>
            </a:r>
            <a:endParaRPr lang="en-US" sz="1600" b="0" i="1" u="none" strike="noStrike" kern="1200" cap="none" dirty="0">
              <a:ln>
                <a:noFill/>
              </a:ln>
              <a:solidFill>
                <a:srgbClr val="23373B"/>
              </a:solidFill>
              <a:latin typeface="Arial" panose="020B0604020202020204" pitchFamily="34" charset="0"/>
              <a:ea typeface="Droid Sans Fallback" pitchFamily="2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FA665E-78A2-4A18-D3E0-5847C6AEC563}"/>
              </a:ext>
            </a:extLst>
          </p:cNvPr>
          <p:cNvCxnSpPr>
            <a:cxnSpLocks/>
          </p:cNvCxnSpPr>
          <p:nvPr/>
        </p:nvCxnSpPr>
        <p:spPr>
          <a:xfrm>
            <a:off x="381000" y="5909999"/>
            <a:ext cx="4161276" cy="0"/>
          </a:xfrm>
          <a:prstGeom prst="line">
            <a:avLst/>
          </a:prstGeom>
          <a:ln w="12700">
            <a:solidFill>
              <a:srgbClr val="2337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84">
            <a:extLst>
              <a:ext uri="{FF2B5EF4-FFF2-40B4-BE49-F238E27FC236}">
                <a16:creationId xmlns:a16="http://schemas.microsoft.com/office/drawing/2014/main" id="{FCDBF07C-EF00-7D54-6A53-3D90B0FA4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19175"/>
            <a:ext cx="33242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7">
            <a:extLst>
              <a:ext uri="{FF2B5EF4-FFF2-40B4-BE49-F238E27FC236}">
                <a16:creationId xmlns:a16="http://schemas.microsoft.com/office/drawing/2014/main" id="{2DDCD572-BCFF-61A0-88CB-D2E3B33A9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52" y="1019176"/>
            <a:ext cx="3624677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4AC22A-69BA-73E1-B751-D6ADD1078B88}"/>
              </a:ext>
            </a:extLst>
          </p:cNvPr>
          <p:cNvSpPr txBox="1"/>
          <p:nvPr/>
        </p:nvSpPr>
        <p:spPr>
          <a:xfrm>
            <a:off x="294641" y="5938574"/>
            <a:ext cx="4972683" cy="562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en-US" sz="1600" b="0" i="0" u="none" strike="noStrike" kern="1200" cap="none" dirty="0" err="1">
                <a:ln>
                  <a:noFill/>
                </a:ln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Hanski</a:t>
            </a:r>
            <a:r>
              <a:rPr lang="en-US" sz="1600" b="0" i="0" u="none" strike="noStrike" kern="1200" cap="none" dirty="0">
                <a:ln>
                  <a:noFill/>
                </a:ln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(1999) </a:t>
            </a:r>
            <a:r>
              <a:rPr lang="en-US" sz="1600" b="0" i="1" u="none" strike="noStrike" kern="1200" cap="none" dirty="0">
                <a:ln>
                  <a:noFill/>
                </a:ln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Metapopulation Ecology</a:t>
            </a:r>
            <a:endParaRPr lang="cs-CZ" sz="1600" b="0" i="1" u="none" strike="noStrike" kern="1200" cap="none" dirty="0">
              <a:ln>
                <a:noFill/>
              </a:ln>
              <a:solidFill>
                <a:srgbClr val="23373B"/>
              </a:solidFill>
              <a:latin typeface="Arial" panose="020B0604020202020204" pitchFamily="34" charset="0"/>
              <a:ea typeface="Droid Sans Fallback" pitchFamily="2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en-US" sz="1600" dirty="0" err="1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Hanski</a:t>
            </a:r>
            <a:r>
              <a:rPr lang="en-US" sz="1600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</a:t>
            </a:r>
            <a:r>
              <a:rPr lang="cs-CZ" sz="1600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(</a:t>
            </a:r>
            <a:r>
              <a:rPr lang="en-US" sz="1600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2011</a:t>
            </a:r>
            <a:r>
              <a:rPr lang="cs-CZ" sz="1600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) </a:t>
            </a:r>
            <a:r>
              <a:rPr lang="en-US" sz="1600" i="1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PNAS</a:t>
            </a:r>
            <a:endParaRPr lang="en-US" sz="1600" b="0" i="1" u="none" strike="noStrike" kern="1200" cap="none" dirty="0">
              <a:ln>
                <a:noFill/>
              </a:ln>
              <a:solidFill>
                <a:srgbClr val="23373B"/>
              </a:solidFill>
              <a:latin typeface="Arial" panose="020B0604020202020204" pitchFamily="34" charset="0"/>
              <a:ea typeface="Droid Sans Fallback" pitchFamily="2"/>
              <a:cs typeface="Arial" panose="020B0604020202020204" pitchFamily="34" charset="0"/>
            </a:endParaRPr>
          </a:p>
        </p:txBody>
      </p:sp>
      <p:pic>
        <p:nvPicPr>
          <p:cNvPr id="14" name="Picture 84">
            <a:extLst>
              <a:ext uri="{FF2B5EF4-FFF2-40B4-BE49-F238E27FC236}">
                <a16:creationId xmlns:a16="http://schemas.microsoft.com/office/drawing/2014/main" id="{F7BB168B-ED07-65B2-C59A-C963C9C39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19175"/>
            <a:ext cx="33242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8">
            <a:extLst>
              <a:ext uri="{FF2B5EF4-FFF2-40B4-BE49-F238E27FC236}">
                <a16:creationId xmlns:a16="http://schemas.microsoft.com/office/drawing/2014/main" id="{3A6679BA-A748-FB1B-ECB8-E85E2D7B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065" y="1019175"/>
            <a:ext cx="1872848" cy="221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1B8F5B-076D-ADCF-CE51-65F31AE12A97}"/>
              </a:ext>
            </a:extLst>
          </p:cNvPr>
          <p:cNvSpPr txBox="1"/>
          <p:nvPr/>
        </p:nvSpPr>
        <p:spPr>
          <a:xfrm>
            <a:off x="4703145" y="3228000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Melitaea</a:t>
            </a:r>
            <a:r>
              <a:rPr lang="en-US" i="1" dirty="0"/>
              <a:t> </a:t>
            </a:r>
            <a:r>
              <a:rPr lang="en-US" i="1" dirty="0" err="1"/>
              <a:t>cinxia</a:t>
            </a:r>
            <a:r>
              <a:rPr lang="en-US" i="1" dirty="0"/>
              <a:t> 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hn</a:t>
            </a:r>
            <a:r>
              <a:rPr lang="cs-CZ" dirty="0" err="1"/>
              <a:t>ědásek</a:t>
            </a:r>
            <a:r>
              <a:rPr lang="cs-CZ" dirty="0"/>
              <a:t> kostkovaný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3876D-0A6B-1F23-E15F-F34F4E607144}"/>
              </a:ext>
            </a:extLst>
          </p:cNvPr>
          <p:cNvSpPr txBox="1"/>
          <p:nvPr/>
        </p:nvSpPr>
        <p:spPr>
          <a:xfrm>
            <a:off x="2281314" y="325016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Ilkka</a:t>
            </a:r>
            <a:r>
              <a:rPr lang="en-US" i="1" dirty="0"/>
              <a:t> </a:t>
            </a:r>
            <a:r>
              <a:rPr lang="en-US" i="1" dirty="0" err="1"/>
              <a:t>Hanski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6209FA-3995-625C-3645-2DC05F1E60F6}"/>
              </a:ext>
            </a:extLst>
          </p:cNvPr>
          <p:cNvSpPr txBox="1"/>
          <p:nvPr/>
        </p:nvSpPr>
        <p:spPr>
          <a:xfrm>
            <a:off x="7700714" y="5191631"/>
            <a:ext cx="3005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Åland</a:t>
            </a:r>
            <a:r>
              <a:rPr lang="en-US" dirty="0"/>
              <a:t> archipelago (Finland)</a:t>
            </a:r>
          </a:p>
          <a:p>
            <a:pPr algn="ctr"/>
            <a:r>
              <a:rPr lang="en-US" dirty="0"/>
              <a:t>4000 patches</a:t>
            </a:r>
          </a:p>
          <a:p>
            <a:pPr algn="ctr"/>
            <a:r>
              <a:rPr lang="en-US" dirty="0"/>
              <a:t>400 of them occupied</a:t>
            </a:r>
          </a:p>
        </p:txBody>
      </p:sp>
    </p:spTree>
    <p:extLst>
      <p:ext uri="{BB962C8B-B14F-4D97-AF65-F5344CB8AC3E}">
        <p14:creationId xmlns:p14="http://schemas.microsoft.com/office/powerpoint/2010/main" val="244778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DD1-7F45-40AE-B93C-AEDCE19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Metapopulace</a:t>
            </a:r>
            <a:r>
              <a:rPr lang="cs-CZ" dirty="0">
                <a:solidFill>
                  <a:schemeClr val="tx1"/>
                </a:solidFill>
              </a:rPr>
              <a:t> = populace populací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0F2-A78D-4625-A9DF-EB397EF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13</a:t>
            </a:fld>
            <a:endParaRPr lang="cs-C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9C1E4-1DBE-48C0-AAFA-5483A52E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66D859A0-F7EE-0010-E1EF-807ABF99D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702" y="3876129"/>
            <a:ext cx="457200" cy="4572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57EE1A4E-DE6D-412F-A163-F0452262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7502" y="3647529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5">
            <a:extLst>
              <a:ext uri="{FF2B5EF4-FFF2-40B4-BE49-F238E27FC236}">
                <a16:creationId xmlns:a16="http://schemas.microsoft.com/office/drawing/2014/main" id="{6B4FB654-5F48-D5B2-6A32-F0D9BED8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102" y="1599919"/>
            <a:ext cx="1981200" cy="204761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6">
            <a:extLst>
              <a:ext uri="{FF2B5EF4-FFF2-40B4-BE49-F238E27FC236}">
                <a16:creationId xmlns:a16="http://schemas.microsoft.com/office/drawing/2014/main" id="{6EDCDF5B-A9FE-0E71-3036-ACB130FD3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302" y="4942929"/>
            <a:ext cx="457200" cy="4572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7">
            <a:extLst>
              <a:ext uri="{FF2B5EF4-FFF2-40B4-BE49-F238E27FC236}">
                <a16:creationId xmlns:a16="http://schemas.microsoft.com/office/drawing/2014/main" id="{C8B94271-EC2B-3BE3-B232-8A6C064B3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102" y="2885529"/>
            <a:ext cx="457200" cy="4572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D7206FE4-11B4-3AE1-971B-69ED4C89E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102" y="5019129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C6EAEA94-DA3D-269A-AF49-7F1A3F75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502" y="4409529"/>
            <a:ext cx="457200" cy="4572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0">
            <a:extLst>
              <a:ext uri="{FF2B5EF4-FFF2-40B4-BE49-F238E27FC236}">
                <a16:creationId xmlns:a16="http://schemas.microsoft.com/office/drawing/2014/main" id="{40010189-1E93-0030-D3CB-B257F07E3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702" y="2961729"/>
            <a:ext cx="1219200" cy="12192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1">
            <a:extLst>
              <a:ext uri="{FF2B5EF4-FFF2-40B4-BE49-F238E27FC236}">
                <a16:creationId xmlns:a16="http://schemas.microsoft.com/office/drawing/2014/main" id="{6620135E-D558-3E97-C671-837B6C24B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206" y="1437729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DF196E3D-453B-10A1-FE37-57666A05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702" y="364752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13">
            <a:extLst>
              <a:ext uri="{FF2B5EF4-FFF2-40B4-BE49-F238E27FC236}">
                <a16:creationId xmlns:a16="http://schemas.microsoft.com/office/drawing/2014/main" id="{9C48C6E4-5F52-5583-36FF-033B3820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302" y="349512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>
            <a:extLst>
              <a:ext uri="{FF2B5EF4-FFF2-40B4-BE49-F238E27FC236}">
                <a16:creationId xmlns:a16="http://schemas.microsoft.com/office/drawing/2014/main" id="{33FB505C-5C82-9749-4DE8-159211F3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6902" y="4133172"/>
            <a:ext cx="1981200" cy="2028826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>
            <a:extLst>
              <a:ext uri="{FF2B5EF4-FFF2-40B4-BE49-F238E27FC236}">
                <a16:creationId xmlns:a16="http://schemas.microsoft.com/office/drawing/2014/main" id="{1734D2D9-3D20-CE89-FB1F-1DA6EE520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502" y="2047329"/>
            <a:ext cx="762000" cy="7620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>
            <a:extLst>
              <a:ext uri="{FF2B5EF4-FFF2-40B4-BE49-F238E27FC236}">
                <a16:creationId xmlns:a16="http://schemas.microsoft.com/office/drawing/2014/main" id="{0CA68011-D044-301A-630D-097105AC6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7502" y="5476329"/>
            <a:ext cx="7620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>
            <a:extLst>
              <a:ext uri="{FF2B5EF4-FFF2-40B4-BE49-F238E27FC236}">
                <a16:creationId xmlns:a16="http://schemas.microsoft.com/office/drawing/2014/main" id="{D64E3A05-54C8-4A69-0486-FDFE24E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702" y="1437729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F286EB5C-B87F-F88A-8B3D-D5E90F97E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9902" y="3647529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9">
            <a:extLst>
              <a:ext uri="{FF2B5EF4-FFF2-40B4-BE49-F238E27FC236}">
                <a16:creationId xmlns:a16="http://schemas.microsoft.com/office/drawing/2014/main" id="{9DF01843-7CD1-EA92-23BD-BE5C6A60C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302" y="2504529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0">
            <a:extLst>
              <a:ext uri="{FF2B5EF4-FFF2-40B4-BE49-F238E27FC236}">
                <a16:creationId xmlns:a16="http://schemas.microsoft.com/office/drawing/2014/main" id="{FBE5FCB3-E0F6-6DC9-32E2-F75EC760A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881" y="1064727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0" name="Picture 21">
            <a:extLst>
              <a:ext uri="{FF2B5EF4-FFF2-40B4-BE49-F238E27FC236}">
                <a16:creationId xmlns:a16="http://schemas.microsoft.com/office/drawing/2014/main" id="{9B9BA262-392B-182F-45ED-B8CDBE19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146103"/>
            <a:ext cx="12858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07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DD1-7F45-40AE-B93C-AEDCE19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Metapopulace</a:t>
            </a:r>
            <a:r>
              <a:rPr lang="cs-CZ" dirty="0">
                <a:solidFill>
                  <a:schemeClr val="tx1"/>
                </a:solidFill>
              </a:rPr>
              <a:t> = populace populací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0F2-A78D-4625-A9DF-EB397EF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14</a:t>
            </a:fld>
            <a:endParaRPr lang="cs-C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9C1E4-1DBE-48C0-AAFA-5483A52E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66D859A0-F7EE-0010-E1EF-807ABF99D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702" y="387612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57EE1A4E-DE6D-412F-A163-F0452262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7502" y="3647529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5">
            <a:extLst>
              <a:ext uri="{FF2B5EF4-FFF2-40B4-BE49-F238E27FC236}">
                <a16:creationId xmlns:a16="http://schemas.microsoft.com/office/drawing/2014/main" id="{6B4FB654-5F48-D5B2-6A32-F0D9BED8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102" y="1599919"/>
            <a:ext cx="1981200" cy="204761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6">
            <a:extLst>
              <a:ext uri="{FF2B5EF4-FFF2-40B4-BE49-F238E27FC236}">
                <a16:creationId xmlns:a16="http://schemas.microsoft.com/office/drawing/2014/main" id="{6EDCDF5B-A9FE-0E71-3036-ACB130FD3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302" y="4942929"/>
            <a:ext cx="457200" cy="4572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7">
            <a:extLst>
              <a:ext uri="{FF2B5EF4-FFF2-40B4-BE49-F238E27FC236}">
                <a16:creationId xmlns:a16="http://schemas.microsoft.com/office/drawing/2014/main" id="{C8B94271-EC2B-3BE3-B232-8A6C064B3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102" y="288552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D7206FE4-11B4-3AE1-971B-69ED4C89E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102" y="5019129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C6EAEA94-DA3D-269A-AF49-7F1A3F75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502" y="4409529"/>
            <a:ext cx="457200" cy="4572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0">
            <a:extLst>
              <a:ext uri="{FF2B5EF4-FFF2-40B4-BE49-F238E27FC236}">
                <a16:creationId xmlns:a16="http://schemas.microsoft.com/office/drawing/2014/main" id="{40010189-1E93-0030-D3CB-B257F07E3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702" y="2961729"/>
            <a:ext cx="1219200" cy="12192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1">
            <a:extLst>
              <a:ext uri="{FF2B5EF4-FFF2-40B4-BE49-F238E27FC236}">
                <a16:creationId xmlns:a16="http://schemas.microsoft.com/office/drawing/2014/main" id="{6620135E-D558-3E97-C671-837B6C24B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206" y="1437729"/>
            <a:ext cx="1219200" cy="12192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DF196E3D-453B-10A1-FE37-57666A05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702" y="364752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13">
            <a:extLst>
              <a:ext uri="{FF2B5EF4-FFF2-40B4-BE49-F238E27FC236}">
                <a16:creationId xmlns:a16="http://schemas.microsoft.com/office/drawing/2014/main" id="{9C48C6E4-5F52-5583-36FF-033B3820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302" y="349512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>
            <a:extLst>
              <a:ext uri="{FF2B5EF4-FFF2-40B4-BE49-F238E27FC236}">
                <a16:creationId xmlns:a16="http://schemas.microsoft.com/office/drawing/2014/main" id="{33FB505C-5C82-9749-4DE8-159211F3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6902" y="4133172"/>
            <a:ext cx="1981200" cy="2028826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>
            <a:extLst>
              <a:ext uri="{FF2B5EF4-FFF2-40B4-BE49-F238E27FC236}">
                <a16:creationId xmlns:a16="http://schemas.microsoft.com/office/drawing/2014/main" id="{1734D2D9-3D20-CE89-FB1F-1DA6EE520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502" y="2047329"/>
            <a:ext cx="7620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>
            <a:extLst>
              <a:ext uri="{FF2B5EF4-FFF2-40B4-BE49-F238E27FC236}">
                <a16:creationId xmlns:a16="http://schemas.microsoft.com/office/drawing/2014/main" id="{0CA68011-D044-301A-630D-097105AC6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7502" y="5476329"/>
            <a:ext cx="7620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>
            <a:extLst>
              <a:ext uri="{FF2B5EF4-FFF2-40B4-BE49-F238E27FC236}">
                <a16:creationId xmlns:a16="http://schemas.microsoft.com/office/drawing/2014/main" id="{D64E3A05-54C8-4A69-0486-FDFE24E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702" y="1437729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F286EB5C-B87F-F88A-8B3D-D5E90F97E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9902" y="3647529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9">
            <a:extLst>
              <a:ext uri="{FF2B5EF4-FFF2-40B4-BE49-F238E27FC236}">
                <a16:creationId xmlns:a16="http://schemas.microsoft.com/office/drawing/2014/main" id="{9DF01843-7CD1-EA92-23BD-BE5C6A60C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302" y="2504529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0">
            <a:extLst>
              <a:ext uri="{FF2B5EF4-FFF2-40B4-BE49-F238E27FC236}">
                <a16:creationId xmlns:a16="http://schemas.microsoft.com/office/drawing/2014/main" id="{FBE5FCB3-E0F6-6DC9-32E2-F75EC760A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881" y="1064727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0" name="Picture 21">
            <a:extLst>
              <a:ext uri="{FF2B5EF4-FFF2-40B4-BE49-F238E27FC236}">
                <a16:creationId xmlns:a16="http://schemas.microsoft.com/office/drawing/2014/main" id="{9B9BA262-392B-182F-45ED-B8CDBE19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146103"/>
            <a:ext cx="12858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538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DD1-7F45-40AE-B93C-AEDCE19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Metapopulace</a:t>
            </a:r>
            <a:r>
              <a:rPr lang="cs-CZ" dirty="0">
                <a:solidFill>
                  <a:schemeClr val="tx1"/>
                </a:solidFill>
              </a:rPr>
              <a:t> = populace populací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0F2-A78D-4625-A9DF-EB397EF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15</a:t>
            </a:fld>
            <a:endParaRPr lang="cs-C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9C1E4-1DBE-48C0-AAFA-5483A52E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66D859A0-F7EE-0010-E1EF-807ABF99D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702" y="3876129"/>
            <a:ext cx="457200" cy="4572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57EE1A4E-DE6D-412F-A163-F0452262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7502" y="3647529"/>
            <a:ext cx="1219200" cy="12192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5">
            <a:extLst>
              <a:ext uri="{FF2B5EF4-FFF2-40B4-BE49-F238E27FC236}">
                <a16:creationId xmlns:a16="http://schemas.microsoft.com/office/drawing/2014/main" id="{6B4FB654-5F48-D5B2-6A32-F0D9BED8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102" y="1599919"/>
            <a:ext cx="1981200" cy="204761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6">
            <a:extLst>
              <a:ext uri="{FF2B5EF4-FFF2-40B4-BE49-F238E27FC236}">
                <a16:creationId xmlns:a16="http://schemas.microsoft.com/office/drawing/2014/main" id="{6EDCDF5B-A9FE-0E71-3036-ACB130FD3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302" y="494292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7">
            <a:extLst>
              <a:ext uri="{FF2B5EF4-FFF2-40B4-BE49-F238E27FC236}">
                <a16:creationId xmlns:a16="http://schemas.microsoft.com/office/drawing/2014/main" id="{C8B94271-EC2B-3BE3-B232-8A6C064B3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102" y="2885529"/>
            <a:ext cx="457200" cy="4572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D7206FE4-11B4-3AE1-971B-69ED4C89E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102" y="5019129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C6EAEA94-DA3D-269A-AF49-7F1A3F75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502" y="4409529"/>
            <a:ext cx="457200" cy="4572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0">
            <a:extLst>
              <a:ext uri="{FF2B5EF4-FFF2-40B4-BE49-F238E27FC236}">
                <a16:creationId xmlns:a16="http://schemas.microsoft.com/office/drawing/2014/main" id="{40010189-1E93-0030-D3CB-B257F07E3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702" y="2961729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1">
            <a:extLst>
              <a:ext uri="{FF2B5EF4-FFF2-40B4-BE49-F238E27FC236}">
                <a16:creationId xmlns:a16="http://schemas.microsoft.com/office/drawing/2014/main" id="{6620135E-D558-3E97-C671-837B6C24B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206" y="1437729"/>
            <a:ext cx="1219200" cy="12192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DF196E3D-453B-10A1-FE37-57666A05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702" y="364752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13">
            <a:extLst>
              <a:ext uri="{FF2B5EF4-FFF2-40B4-BE49-F238E27FC236}">
                <a16:creationId xmlns:a16="http://schemas.microsoft.com/office/drawing/2014/main" id="{9C48C6E4-5F52-5583-36FF-033B3820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302" y="349512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4">
            <a:extLst>
              <a:ext uri="{FF2B5EF4-FFF2-40B4-BE49-F238E27FC236}">
                <a16:creationId xmlns:a16="http://schemas.microsoft.com/office/drawing/2014/main" id="{33FB505C-5C82-9749-4DE8-159211F3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6902" y="4133172"/>
            <a:ext cx="1981200" cy="202882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15">
            <a:extLst>
              <a:ext uri="{FF2B5EF4-FFF2-40B4-BE49-F238E27FC236}">
                <a16:creationId xmlns:a16="http://schemas.microsoft.com/office/drawing/2014/main" id="{1734D2D9-3D20-CE89-FB1F-1DA6EE520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502" y="2047329"/>
            <a:ext cx="7620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>
            <a:extLst>
              <a:ext uri="{FF2B5EF4-FFF2-40B4-BE49-F238E27FC236}">
                <a16:creationId xmlns:a16="http://schemas.microsoft.com/office/drawing/2014/main" id="{0CA68011-D044-301A-630D-097105AC6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7502" y="5476329"/>
            <a:ext cx="762000" cy="7620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>
            <a:extLst>
              <a:ext uri="{FF2B5EF4-FFF2-40B4-BE49-F238E27FC236}">
                <a16:creationId xmlns:a16="http://schemas.microsoft.com/office/drawing/2014/main" id="{D64E3A05-54C8-4A69-0486-FDFE24E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702" y="1437729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F286EB5C-B87F-F88A-8B3D-D5E90F97E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9902" y="3647529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9">
            <a:extLst>
              <a:ext uri="{FF2B5EF4-FFF2-40B4-BE49-F238E27FC236}">
                <a16:creationId xmlns:a16="http://schemas.microsoft.com/office/drawing/2014/main" id="{9DF01843-7CD1-EA92-23BD-BE5C6A60C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302" y="2504529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0">
            <a:extLst>
              <a:ext uri="{FF2B5EF4-FFF2-40B4-BE49-F238E27FC236}">
                <a16:creationId xmlns:a16="http://schemas.microsoft.com/office/drawing/2014/main" id="{FBE5FCB3-E0F6-6DC9-32E2-F75EC760A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881" y="1064727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0" name="Picture 21">
            <a:extLst>
              <a:ext uri="{FF2B5EF4-FFF2-40B4-BE49-F238E27FC236}">
                <a16:creationId xmlns:a16="http://schemas.microsoft.com/office/drawing/2014/main" id="{9B9BA262-392B-182F-45ED-B8CDBE19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146103"/>
            <a:ext cx="12858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86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DD1-7F45-40AE-B93C-AEDCE19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Metapopulace</a:t>
            </a:r>
            <a:r>
              <a:rPr lang="cs-CZ" dirty="0">
                <a:solidFill>
                  <a:schemeClr val="tx1"/>
                </a:solidFill>
              </a:rPr>
              <a:t> = populace populací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0F2-A78D-4625-A9DF-EB397EF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16</a:t>
            </a:fld>
            <a:endParaRPr lang="cs-C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9C1E4-1DBE-48C0-AAFA-5483A52E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66D859A0-F7EE-0010-E1EF-807ABF99D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702" y="3876129"/>
            <a:ext cx="457200" cy="4572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57EE1A4E-DE6D-412F-A163-F0452262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7502" y="3647529"/>
            <a:ext cx="1219200" cy="1219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5">
            <a:extLst>
              <a:ext uri="{FF2B5EF4-FFF2-40B4-BE49-F238E27FC236}">
                <a16:creationId xmlns:a16="http://schemas.microsoft.com/office/drawing/2014/main" id="{6B4FB654-5F48-D5B2-6A32-F0D9BED8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102" y="1599919"/>
            <a:ext cx="1981200" cy="204761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D7206FE4-11B4-3AE1-971B-69ED4C89E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102" y="5019129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C6EAEA94-DA3D-269A-AF49-7F1A3F75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502" y="4409529"/>
            <a:ext cx="457200" cy="4572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2">
            <a:extLst>
              <a:ext uri="{FF2B5EF4-FFF2-40B4-BE49-F238E27FC236}">
                <a16:creationId xmlns:a16="http://schemas.microsoft.com/office/drawing/2014/main" id="{DF196E3D-453B-10A1-FE37-57666A05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702" y="364752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13">
            <a:extLst>
              <a:ext uri="{FF2B5EF4-FFF2-40B4-BE49-F238E27FC236}">
                <a16:creationId xmlns:a16="http://schemas.microsoft.com/office/drawing/2014/main" id="{9C48C6E4-5F52-5583-36FF-033B3820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302" y="349512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6">
            <a:extLst>
              <a:ext uri="{FF2B5EF4-FFF2-40B4-BE49-F238E27FC236}">
                <a16:creationId xmlns:a16="http://schemas.microsoft.com/office/drawing/2014/main" id="{0CA68011-D044-301A-630D-097105AC6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7502" y="5476329"/>
            <a:ext cx="762000" cy="76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17">
            <a:extLst>
              <a:ext uri="{FF2B5EF4-FFF2-40B4-BE49-F238E27FC236}">
                <a16:creationId xmlns:a16="http://schemas.microsoft.com/office/drawing/2014/main" id="{D64E3A05-54C8-4A69-0486-FDFE24E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702" y="1437729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F286EB5C-B87F-F88A-8B3D-D5E90F97E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9902" y="3647529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19">
            <a:extLst>
              <a:ext uri="{FF2B5EF4-FFF2-40B4-BE49-F238E27FC236}">
                <a16:creationId xmlns:a16="http://schemas.microsoft.com/office/drawing/2014/main" id="{9DF01843-7CD1-EA92-23BD-BE5C6A60C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302" y="2504529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20">
            <a:extLst>
              <a:ext uri="{FF2B5EF4-FFF2-40B4-BE49-F238E27FC236}">
                <a16:creationId xmlns:a16="http://schemas.microsoft.com/office/drawing/2014/main" id="{FBE5FCB3-E0F6-6DC9-32E2-F75EC760A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1881" y="1064727"/>
            <a:ext cx="304800" cy="304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0" name="Picture 21">
            <a:extLst>
              <a:ext uri="{FF2B5EF4-FFF2-40B4-BE49-F238E27FC236}">
                <a16:creationId xmlns:a16="http://schemas.microsoft.com/office/drawing/2014/main" id="{9B9BA262-392B-182F-45ED-B8CDBE19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146103"/>
            <a:ext cx="12858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44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DD1-7F45-40AE-B93C-AEDCE19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Metapopulace</a:t>
            </a:r>
            <a:r>
              <a:rPr lang="cs-CZ" dirty="0">
                <a:solidFill>
                  <a:schemeClr val="tx1"/>
                </a:solidFill>
              </a:rPr>
              <a:t> = populace populací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0F2-A78D-4625-A9DF-EB397EF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17</a:t>
            </a:fld>
            <a:endParaRPr lang="cs-C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9C1E4-1DBE-48C0-AAFA-5483A52E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FA665E-78A2-4A18-D3E0-5847C6AEC563}"/>
              </a:ext>
            </a:extLst>
          </p:cNvPr>
          <p:cNvCxnSpPr>
            <a:cxnSpLocks/>
          </p:cNvCxnSpPr>
          <p:nvPr/>
        </p:nvCxnSpPr>
        <p:spPr>
          <a:xfrm>
            <a:off x="381000" y="5909999"/>
            <a:ext cx="4161276" cy="0"/>
          </a:xfrm>
          <a:prstGeom prst="line">
            <a:avLst/>
          </a:prstGeom>
          <a:ln w="12700">
            <a:solidFill>
              <a:srgbClr val="2337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1">
            <a:extLst>
              <a:ext uri="{FF2B5EF4-FFF2-40B4-BE49-F238E27FC236}">
                <a16:creationId xmlns:a16="http://schemas.microsoft.com/office/drawing/2014/main" id="{9B9BA262-392B-182F-45ED-B8CDBE19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146103"/>
            <a:ext cx="12858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6F342B-AAE3-F12D-B558-440FCEBB4C8C}"/>
              </a:ext>
            </a:extLst>
          </p:cNvPr>
          <p:cNvSpPr txBox="1"/>
          <p:nvPr/>
        </p:nvSpPr>
        <p:spPr>
          <a:xfrm>
            <a:off x="3046521" y="1058610"/>
            <a:ext cx="60989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metapopulation is a population of populations distributed in discrete habitat patches that are linked by occasional </a:t>
            </a:r>
            <a:r>
              <a:rPr lang="en-US" b="1" dirty="0"/>
              <a:t>dispersal</a:t>
            </a:r>
            <a:r>
              <a:rPr lang="en-US" dirty="0"/>
              <a:t>. </a:t>
            </a:r>
            <a:endParaRPr lang="cs-CZ" dirty="0"/>
          </a:p>
          <a:p>
            <a:endParaRPr lang="cs-CZ" dirty="0"/>
          </a:p>
          <a:p>
            <a:r>
              <a:rPr lang="en-US" dirty="0"/>
              <a:t>Rather than track individual organisms through time, a metapopulation approach tracks the </a:t>
            </a:r>
            <a:r>
              <a:rPr lang="en-US" b="1" dirty="0"/>
              <a:t>occupancy of habitat patches</a:t>
            </a:r>
            <a:r>
              <a:rPr lang="en-US" dirty="0"/>
              <a:t> through time. </a:t>
            </a:r>
            <a:endParaRPr lang="cs-CZ" dirty="0"/>
          </a:p>
          <a:p>
            <a:endParaRPr lang="cs-CZ" dirty="0"/>
          </a:p>
          <a:p>
            <a:r>
              <a:rPr lang="en-US" dirty="0"/>
              <a:t>Metapopulation models can be used to examine factors that cause patch </a:t>
            </a:r>
            <a:r>
              <a:rPr lang="en-US" b="1" dirty="0" err="1"/>
              <a:t>colonizations</a:t>
            </a:r>
            <a:r>
              <a:rPr lang="en-US" dirty="0"/>
              <a:t> or patch </a:t>
            </a:r>
            <a:r>
              <a:rPr lang="en-US" b="1" dirty="0"/>
              <a:t>extinctions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2622E-AAE8-C19E-CB0A-6A14526E41B9}"/>
              </a:ext>
            </a:extLst>
          </p:cNvPr>
          <p:cNvSpPr txBox="1"/>
          <p:nvPr/>
        </p:nvSpPr>
        <p:spPr>
          <a:xfrm>
            <a:off x="294641" y="5938574"/>
            <a:ext cx="4972683" cy="562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en-US" sz="1600" b="0" i="0" u="none" strike="noStrike" kern="1200" cap="none" dirty="0" err="1">
                <a:ln>
                  <a:noFill/>
                </a:ln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Hanski</a:t>
            </a:r>
            <a:r>
              <a:rPr lang="en-US" sz="1600" b="0" i="0" u="none" strike="noStrike" kern="1200" cap="none" dirty="0">
                <a:ln>
                  <a:noFill/>
                </a:ln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(1999) </a:t>
            </a:r>
            <a:r>
              <a:rPr lang="en-US" sz="1600" b="0" i="1" u="none" strike="noStrike" kern="1200" cap="none" dirty="0">
                <a:ln>
                  <a:noFill/>
                </a:ln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Metapopulation Ecology</a:t>
            </a:r>
            <a:endParaRPr lang="cs-CZ" sz="1600" b="0" i="1" u="none" strike="noStrike" kern="1200" cap="none" dirty="0">
              <a:ln>
                <a:noFill/>
              </a:ln>
              <a:solidFill>
                <a:srgbClr val="23373B"/>
              </a:solidFill>
              <a:latin typeface="Arial" panose="020B0604020202020204" pitchFamily="34" charset="0"/>
              <a:ea typeface="Droid Sans Fallback" pitchFamily="2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cs-CZ" sz="1600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Van </a:t>
            </a:r>
            <a:r>
              <a:rPr lang="cs-CZ" sz="1600" dirty="0" err="1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Nouhuys</a:t>
            </a:r>
            <a:r>
              <a:rPr lang="cs-CZ" sz="1600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(2016) </a:t>
            </a:r>
            <a:r>
              <a:rPr lang="cs-CZ" sz="1600" i="1" dirty="0" err="1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Metapopulation</a:t>
            </a:r>
            <a:r>
              <a:rPr lang="cs-CZ" sz="1600" i="1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</a:t>
            </a:r>
            <a:r>
              <a:rPr lang="cs-CZ" sz="1600" i="1" dirty="0" err="1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Ecology</a:t>
            </a:r>
            <a:r>
              <a:rPr lang="en-US" sz="1600" b="0" i="1" u="none" strike="noStrike" kern="1200" cap="none" dirty="0">
                <a:ln>
                  <a:noFill/>
                </a:ln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7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DD1-7F45-40AE-B93C-AEDCE19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How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 err="1">
                <a:solidFill>
                  <a:schemeClr val="tx1"/>
                </a:solidFill>
              </a:rPr>
              <a:t>common</a:t>
            </a:r>
            <a:r>
              <a:rPr lang="cs-CZ" dirty="0">
                <a:solidFill>
                  <a:schemeClr val="tx1"/>
                </a:solidFill>
              </a:rPr>
              <a:t> are </a:t>
            </a:r>
            <a:r>
              <a:rPr lang="cs-CZ" dirty="0" err="1">
                <a:solidFill>
                  <a:schemeClr val="tx1"/>
                </a:solidFill>
              </a:rPr>
              <a:t>metapopulation</a:t>
            </a:r>
            <a:r>
              <a:rPr lang="cs-CZ" dirty="0" err="1"/>
              <a:t>s</a:t>
            </a:r>
            <a:r>
              <a:rPr lang="cs-CZ" dirty="0"/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0F2-A78D-4625-A9DF-EB397EF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18</a:t>
            </a:fld>
            <a:endParaRPr lang="cs-C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9C1E4-1DBE-48C0-AAFA-5483A52E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A5499-6873-9C42-6ADE-896B379E6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81" y="1432364"/>
            <a:ext cx="6127874" cy="46696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698C4-BE9A-891E-EB5B-A89F10BA1DF6}"/>
              </a:ext>
            </a:extLst>
          </p:cNvPr>
          <p:cNvCxnSpPr>
            <a:cxnSpLocks/>
          </p:cNvCxnSpPr>
          <p:nvPr/>
        </p:nvCxnSpPr>
        <p:spPr>
          <a:xfrm>
            <a:off x="381000" y="5909999"/>
            <a:ext cx="4161276" cy="0"/>
          </a:xfrm>
          <a:prstGeom prst="line">
            <a:avLst/>
          </a:prstGeom>
          <a:ln w="12700">
            <a:solidFill>
              <a:srgbClr val="2337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9873EF-6551-77F3-0FC8-FA888BDE80B7}"/>
              </a:ext>
            </a:extLst>
          </p:cNvPr>
          <p:cNvSpPr txBox="1"/>
          <p:nvPr/>
        </p:nvSpPr>
        <p:spPr>
          <a:xfrm>
            <a:off x="294641" y="5938574"/>
            <a:ext cx="4972683" cy="3268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cs-CZ" sz="1600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Van </a:t>
            </a:r>
            <a:r>
              <a:rPr lang="cs-CZ" sz="1600" dirty="0" err="1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Nouhuys</a:t>
            </a:r>
            <a:r>
              <a:rPr lang="cs-CZ" sz="1600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(2016) </a:t>
            </a:r>
            <a:r>
              <a:rPr lang="cs-CZ" sz="1600" i="1" dirty="0" err="1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Metapopulation</a:t>
            </a:r>
            <a:r>
              <a:rPr lang="cs-CZ" sz="1600" i="1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</a:t>
            </a:r>
            <a:r>
              <a:rPr lang="cs-CZ" sz="1600" i="1" dirty="0" err="1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Ecology</a:t>
            </a:r>
            <a:r>
              <a:rPr lang="en-US" sz="1600" b="0" i="1" u="none" strike="noStrike" kern="1200" cap="none" dirty="0">
                <a:ln>
                  <a:noFill/>
                </a:ln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B71E6-F712-1422-C825-255AD728BE2B}"/>
              </a:ext>
            </a:extLst>
          </p:cNvPr>
          <p:cNvSpPr txBox="1"/>
          <p:nvPr/>
        </p:nvSpPr>
        <p:spPr>
          <a:xfrm>
            <a:off x="1234960" y="1003337"/>
            <a:ext cx="4003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 err="1"/>
              <a:t>Probably</a:t>
            </a:r>
            <a:r>
              <a:rPr lang="cs-CZ" dirty="0"/>
              <a:t> </a:t>
            </a:r>
            <a:r>
              <a:rPr lang="cs-CZ" b="1" dirty="0" err="1"/>
              <a:t>uncommon</a:t>
            </a:r>
            <a:r>
              <a:rPr lang="cs-CZ" dirty="0"/>
              <a:t>, but </a:t>
            </a:r>
            <a:r>
              <a:rPr lang="cs-CZ" dirty="0" err="1"/>
              <a:t>metapopulation</a:t>
            </a:r>
            <a:r>
              <a:rPr lang="cs-CZ" dirty="0"/>
              <a:t> </a:t>
            </a:r>
            <a:r>
              <a:rPr lang="cs-CZ" dirty="0" err="1"/>
              <a:t>processes</a:t>
            </a:r>
            <a:r>
              <a:rPr lang="cs-CZ" dirty="0"/>
              <a:t> </a:t>
            </a:r>
            <a:r>
              <a:rPr lang="cs-CZ" dirty="0" err="1"/>
              <a:t>likely</a:t>
            </a:r>
            <a:r>
              <a:rPr lang="cs-CZ" dirty="0"/>
              <a:t> </a:t>
            </a:r>
            <a:r>
              <a:rPr lang="cs-CZ" dirty="0" err="1"/>
              <a:t>have</a:t>
            </a:r>
            <a:r>
              <a:rPr lang="cs-CZ" dirty="0"/>
              <a:t> </a:t>
            </a:r>
            <a:r>
              <a:rPr lang="cs-CZ" dirty="0" err="1"/>
              <a:t>significant</a:t>
            </a:r>
            <a:r>
              <a:rPr lang="cs-CZ" dirty="0"/>
              <a:t> role in many species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DD1-7F45-40AE-B93C-AEDCE19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Levin</a:t>
            </a:r>
            <a:r>
              <a:rPr lang="cs-CZ" dirty="0" err="1"/>
              <a:t>s</a:t>
            </a:r>
            <a:r>
              <a:rPr lang="en-US" dirty="0"/>
              <a:t>’ model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0F2-A78D-4625-A9DF-EB397EF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19</a:t>
            </a:fld>
            <a:endParaRPr lang="cs-C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9C1E4-1DBE-48C0-AAFA-5483A52E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698C4-BE9A-891E-EB5B-A89F10BA1DF6}"/>
              </a:ext>
            </a:extLst>
          </p:cNvPr>
          <p:cNvCxnSpPr>
            <a:cxnSpLocks/>
          </p:cNvCxnSpPr>
          <p:nvPr/>
        </p:nvCxnSpPr>
        <p:spPr>
          <a:xfrm>
            <a:off x="381000" y="5909999"/>
            <a:ext cx="4161276" cy="0"/>
          </a:xfrm>
          <a:prstGeom prst="line">
            <a:avLst/>
          </a:prstGeom>
          <a:ln w="12700">
            <a:solidFill>
              <a:srgbClr val="2337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9873EF-6551-77F3-0FC8-FA888BDE80B7}"/>
              </a:ext>
            </a:extLst>
          </p:cNvPr>
          <p:cNvSpPr txBox="1"/>
          <p:nvPr/>
        </p:nvSpPr>
        <p:spPr>
          <a:xfrm>
            <a:off x="294641" y="5938574"/>
            <a:ext cx="4972683" cy="56280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cs-CZ" sz="1600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Van </a:t>
            </a:r>
            <a:r>
              <a:rPr lang="cs-CZ" sz="1600" dirty="0" err="1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Nouhuys</a:t>
            </a:r>
            <a:r>
              <a:rPr lang="cs-CZ" sz="1600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(2016) </a:t>
            </a:r>
            <a:r>
              <a:rPr lang="cs-CZ" sz="1600" i="1" dirty="0" err="1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Metapopulation</a:t>
            </a:r>
            <a:r>
              <a:rPr lang="cs-CZ" sz="1600" i="1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</a:t>
            </a:r>
            <a:r>
              <a:rPr lang="cs-CZ" sz="1600" i="1" dirty="0" err="1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Ecology</a:t>
            </a:r>
            <a:endParaRPr lang="en-US" sz="1600" i="1" dirty="0">
              <a:solidFill>
                <a:srgbClr val="23373B"/>
              </a:solidFill>
              <a:latin typeface="Arial" panose="020B0604020202020204" pitchFamily="34" charset="0"/>
              <a:ea typeface="Droid Sans Fallback" pitchFamily="2"/>
              <a:cs typeface="Arial" panose="020B0604020202020204" pitchFamily="34" charset="0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en-US" sz="1600" dirty="0" err="1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Levins</a:t>
            </a:r>
            <a:r>
              <a:rPr lang="en-US" sz="1600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(1969) </a:t>
            </a:r>
            <a:r>
              <a:rPr lang="en-US" sz="1600" i="1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Bull. </a:t>
            </a:r>
            <a:r>
              <a:rPr lang="en-US" sz="1600" i="1" dirty="0" err="1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Entomol</a:t>
            </a:r>
            <a:r>
              <a:rPr lang="en-US" sz="1600" i="1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. Soc. Amer.</a:t>
            </a:r>
            <a:r>
              <a:rPr lang="en-US" sz="1600" b="0" i="1" u="none" strike="noStrike" kern="1200" cap="none" dirty="0">
                <a:ln>
                  <a:noFill/>
                </a:ln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D53F1E-472D-4DA0-4C01-1E07A39B2D21}"/>
                  </a:ext>
                </a:extLst>
              </p:cNvPr>
              <p:cNvSpPr txBox="1"/>
              <p:nvPr/>
            </p:nvSpPr>
            <p:spPr>
              <a:xfrm>
                <a:off x="1314764" y="3238385"/>
                <a:ext cx="2285241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D53F1E-472D-4DA0-4C01-1E07A39B2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64" y="3238385"/>
                <a:ext cx="2285241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B59B9-2FFA-A089-B738-6E31D0C603B0}"/>
                  </a:ext>
                </a:extLst>
              </p:cNvPr>
              <p:cNvSpPr txBox="1"/>
              <p:nvPr/>
            </p:nvSpPr>
            <p:spPr>
              <a:xfrm>
                <a:off x="1333500" y="3942556"/>
                <a:ext cx="1057212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B59B9-2FFA-A089-B738-6E31D0C60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3942556"/>
                <a:ext cx="1057212" cy="474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84A86C8-CC03-014A-CB53-A12F904BEB5C}"/>
              </a:ext>
            </a:extLst>
          </p:cNvPr>
          <p:cNvSpPr txBox="1"/>
          <p:nvPr/>
        </p:nvSpPr>
        <p:spPr>
          <a:xfrm>
            <a:off x="1297574" y="1261656"/>
            <a:ext cx="3467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… proportion of occupied sites</a:t>
            </a:r>
          </a:p>
          <a:p>
            <a:r>
              <a:rPr lang="en-US" i="1" dirty="0"/>
              <a:t>c</a:t>
            </a:r>
            <a:r>
              <a:rPr lang="en-US" dirty="0"/>
              <a:t>… colonization probability</a:t>
            </a:r>
          </a:p>
          <a:p>
            <a:r>
              <a:rPr lang="en-US" i="1" dirty="0"/>
              <a:t>e</a:t>
            </a:r>
            <a:r>
              <a:rPr lang="en-US" dirty="0"/>
              <a:t>… extinction probability</a:t>
            </a:r>
          </a:p>
          <a:p>
            <a:r>
              <a:rPr lang="en-US" i="1" dirty="0"/>
              <a:t>t</a:t>
            </a:r>
            <a:r>
              <a:rPr lang="en-US" dirty="0"/>
              <a:t>… time</a:t>
            </a:r>
          </a:p>
          <a:p>
            <a:r>
              <a:rPr lang="en-US" i="1" dirty="0"/>
              <a:t>K</a:t>
            </a:r>
            <a:r>
              <a:rPr lang="en-US" dirty="0"/>
              <a:t>… carrying capacity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453953-B826-9B63-A7DA-188AFD660253}"/>
              </a:ext>
            </a:extLst>
          </p:cNvPr>
          <p:cNvGrpSpPr/>
          <p:nvPr/>
        </p:nvGrpSpPr>
        <p:grpSpPr>
          <a:xfrm>
            <a:off x="5267324" y="1786733"/>
            <a:ext cx="3689368" cy="2903304"/>
            <a:chOff x="5239796" y="2221251"/>
            <a:chExt cx="3689368" cy="290330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765C273-1768-A535-4D43-CF3892DB08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9" t="21051" r="12376" b="4974"/>
            <a:stretch/>
          </p:blipFill>
          <p:spPr bwMode="auto">
            <a:xfrm>
              <a:off x="5534024" y="2294206"/>
              <a:ext cx="3181351" cy="2830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275365-CEBA-2031-ECF2-6D412E6D4AFF}"/>
                </a:ext>
              </a:extLst>
            </p:cNvPr>
            <p:cNvSpPr txBox="1"/>
            <p:nvPr/>
          </p:nvSpPr>
          <p:spPr>
            <a:xfrm>
              <a:off x="5239796" y="333865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2B866E-CA85-9E0D-0956-A87A685163E5}"/>
                </a:ext>
              </a:extLst>
            </p:cNvPr>
            <p:cNvSpPr txBox="1"/>
            <p:nvPr/>
          </p:nvSpPr>
          <p:spPr>
            <a:xfrm>
              <a:off x="8577786" y="222125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K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B4BF2E1-D24F-58E5-F411-3B1D0D4CEB2E}"/>
              </a:ext>
            </a:extLst>
          </p:cNvPr>
          <p:cNvSpPr txBox="1"/>
          <p:nvPr/>
        </p:nvSpPr>
        <p:spPr>
          <a:xfrm>
            <a:off x="1266066" y="5185701"/>
            <a:ext cx="95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 equilibrium, therefore,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some fraction of the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patches can constantly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 unoccupied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0A84D8-F729-49E1-9F6B-E8BFF94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736" y="1869392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Geographic range vs conservation status</a:t>
            </a:r>
            <a:endParaRPr lang="cs-CZ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548302-3C3A-4C6D-9306-5FF371F5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65" y="4734603"/>
            <a:ext cx="10515600" cy="1500187"/>
          </a:xfrm>
        </p:spPr>
        <p:txBody>
          <a:bodyPr/>
          <a:lstStyle/>
          <a:p>
            <a:r>
              <a:rPr lang="en-US" dirty="0"/>
              <a:t>How small ranges make species vulnerable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A364E-7C9E-44C9-91A2-1589F1B5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EC327-EB9B-4067-BC78-129CEBB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8751"/>
            <a:ext cx="9448800" cy="289249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8204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DD1-7F45-40AE-B93C-AEDCE19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Extensions of </a:t>
            </a:r>
            <a:r>
              <a:rPr lang="en-US" dirty="0" err="1"/>
              <a:t>Levins</a:t>
            </a:r>
            <a:r>
              <a:rPr lang="en-US" dirty="0"/>
              <a:t>’ model include: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0F2-A78D-4625-A9DF-EB397EF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20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0126-51C6-4293-9E9D-CCF4709B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22B9-93EF-B9AD-DF87-C01D7D0B1C05}"/>
              </a:ext>
            </a:extLst>
          </p:cNvPr>
          <p:cNvSpPr txBox="1"/>
          <p:nvPr/>
        </p:nvSpPr>
        <p:spPr>
          <a:xfrm>
            <a:off x="1247775" y="996202"/>
            <a:ext cx="844867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Rescue effect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– extinction rates are low in systems with high 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N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Hanski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1985)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Larger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populations are less likely to go extinct (Hastings &amp; Wolin 1989)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Larger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empty patches are more likely to be colonized (Hastings &amp; Wolin 1989)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Species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interactions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(Nee &amp; May 1992)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Colonization is determined by </a:t>
            </a: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connectivity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(connected patches are more likely to be colonized;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Hanski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1994)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Source &amp; sink populations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958E70-04AE-43CE-AEF6-9C720AC8871F}"/>
              </a:ext>
            </a:extLst>
          </p:cNvPr>
          <p:cNvCxnSpPr>
            <a:cxnSpLocks/>
          </p:cNvCxnSpPr>
          <p:nvPr/>
        </p:nvCxnSpPr>
        <p:spPr>
          <a:xfrm>
            <a:off x="381000" y="5909999"/>
            <a:ext cx="4161276" cy="0"/>
          </a:xfrm>
          <a:prstGeom prst="line">
            <a:avLst/>
          </a:prstGeom>
          <a:ln w="12700">
            <a:solidFill>
              <a:srgbClr val="2337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A365F1-B865-7B34-F6DB-72F6DE0F44EA}"/>
              </a:ext>
            </a:extLst>
          </p:cNvPr>
          <p:cNvSpPr txBox="1"/>
          <p:nvPr/>
        </p:nvSpPr>
        <p:spPr>
          <a:xfrm>
            <a:off x="294641" y="5938574"/>
            <a:ext cx="4972683" cy="3268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cs-CZ" sz="1600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Van </a:t>
            </a:r>
            <a:r>
              <a:rPr lang="cs-CZ" sz="1600" dirty="0" err="1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Nouhuys</a:t>
            </a:r>
            <a:r>
              <a:rPr lang="cs-CZ" sz="1600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(2016) </a:t>
            </a:r>
            <a:r>
              <a:rPr lang="cs-CZ" sz="1600" i="1" dirty="0" err="1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Metapopulation</a:t>
            </a:r>
            <a:r>
              <a:rPr lang="cs-CZ" sz="1600" i="1" dirty="0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</a:t>
            </a:r>
            <a:r>
              <a:rPr lang="cs-CZ" sz="1600" i="1" dirty="0" err="1"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Ecology</a:t>
            </a:r>
            <a:r>
              <a:rPr lang="en-US" sz="1600" b="0" i="1" u="none" strike="noStrike" kern="1200" cap="none" dirty="0">
                <a:ln>
                  <a:noFill/>
                </a:ln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252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0A84D8-F729-49E1-9F6B-E8BFF94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62" y="1883906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Thank you. Questions?</a:t>
            </a:r>
            <a:endParaRPr lang="cs-CZ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235C96-A898-4D77-AE9C-C2DD96FEB81D}"/>
              </a:ext>
            </a:extLst>
          </p:cNvPr>
          <p:cNvGrpSpPr/>
          <p:nvPr/>
        </p:nvGrpSpPr>
        <p:grpSpPr>
          <a:xfrm>
            <a:off x="4950178" y="1226849"/>
            <a:ext cx="3936646" cy="1886688"/>
            <a:chOff x="3254916" y="3536004"/>
            <a:chExt cx="5145323" cy="24659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0CE002C-9D2C-412A-ABB0-977E8378A8F7}"/>
                </a:ext>
              </a:extLst>
            </p:cNvPr>
            <p:cNvSpPr/>
            <p:nvPr/>
          </p:nvSpPr>
          <p:spPr>
            <a:xfrm>
              <a:off x="3254916" y="3536005"/>
              <a:ext cx="2466975" cy="2465961"/>
            </a:xfrm>
            <a:prstGeom prst="ellipse">
              <a:avLst/>
            </a:prstGeom>
            <a:noFill/>
            <a:ln w="19050">
              <a:solidFill>
                <a:srgbClr val="233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FCB392-E977-4C32-B0DA-34F313A93C2A}"/>
                </a:ext>
              </a:extLst>
            </p:cNvPr>
            <p:cNvSpPr/>
            <p:nvPr/>
          </p:nvSpPr>
          <p:spPr>
            <a:xfrm>
              <a:off x="5933264" y="3536004"/>
              <a:ext cx="2466975" cy="2465961"/>
            </a:xfrm>
            <a:prstGeom prst="ellipse">
              <a:avLst/>
            </a:prstGeom>
            <a:noFill/>
            <a:ln w="38100">
              <a:solidFill>
                <a:srgbClr val="2337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80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DD1-7F45-40AE-B93C-AEDCE19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xxx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0F2-A78D-4625-A9DF-EB397EF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3</a:t>
            </a:fld>
            <a:endParaRPr lang="cs-C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9C1E4-1DBE-48C0-AAFA-5483A52E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18F4F-592B-66EA-B708-F8DE6D0B1307}"/>
              </a:ext>
            </a:extLst>
          </p:cNvPr>
          <p:cNvSpPr txBox="1"/>
          <p:nvPr/>
        </p:nvSpPr>
        <p:spPr>
          <a:xfrm>
            <a:off x="294642" y="5938574"/>
            <a:ext cx="4247634" cy="3268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en-US" sz="1600" b="0" i="0" u="none" strike="noStrike" kern="1200" cap="none" dirty="0">
                <a:ln>
                  <a:noFill/>
                </a:ln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refs</a:t>
            </a:r>
            <a:endParaRPr lang="en-US" sz="1600" b="0" i="1" u="none" strike="noStrike" kern="1200" cap="none" dirty="0">
              <a:ln>
                <a:noFill/>
              </a:ln>
              <a:solidFill>
                <a:srgbClr val="23373B"/>
              </a:solidFill>
              <a:latin typeface="Arial" panose="020B0604020202020204" pitchFamily="34" charset="0"/>
              <a:ea typeface="Droid Sans Fallback" pitchFamily="2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FA665E-78A2-4A18-D3E0-5847C6AEC563}"/>
              </a:ext>
            </a:extLst>
          </p:cNvPr>
          <p:cNvCxnSpPr>
            <a:cxnSpLocks/>
          </p:cNvCxnSpPr>
          <p:nvPr/>
        </p:nvCxnSpPr>
        <p:spPr>
          <a:xfrm>
            <a:off x="381000" y="5909999"/>
            <a:ext cx="4161276" cy="0"/>
          </a:xfrm>
          <a:prstGeom prst="line">
            <a:avLst/>
          </a:prstGeom>
          <a:ln w="12700">
            <a:solidFill>
              <a:srgbClr val="2337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4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DD1-7F45-40AE-B93C-AEDCE19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You should know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0F2-A78D-4625-A9DF-EB397EF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0126-51C6-4293-9E9D-CCF4709B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22B9-93EF-B9AD-DF87-C01D7D0B1C05}"/>
              </a:ext>
            </a:extLst>
          </p:cNvPr>
          <p:cNvSpPr txBox="1"/>
          <p:nvPr/>
        </p:nvSpPr>
        <p:spPr>
          <a:xfrm>
            <a:off x="1247775" y="996202"/>
            <a:ext cx="78581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xxx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3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0A84D8-F729-49E1-9F6B-E8BFF94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736" y="1869392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Range collapses</a:t>
            </a:r>
            <a:endParaRPr lang="cs-CZ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548302-3C3A-4C6D-9306-5FF371F5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65" y="4734603"/>
            <a:ext cx="10515600" cy="1500187"/>
          </a:xfrm>
        </p:spPr>
        <p:txBody>
          <a:bodyPr/>
          <a:lstStyle/>
          <a:p>
            <a:r>
              <a:rPr lang="en-US" dirty="0"/>
              <a:t>How species go extinct?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A364E-7C9E-44C9-91A2-1589F1B5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5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EC327-EB9B-4067-BC78-129CEBB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8751"/>
            <a:ext cx="9448800" cy="289249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959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DD1-7F45-40AE-B93C-AEDCE19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xxx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0F2-A78D-4625-A9DF-EB397EF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6</a:t>
            </a:fld>
            <a:endParaRPr lang="cs-C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9C1E4-1DBE-48C0-AAFA-5483A52E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18F4F-592B-66EA-B708-F8DE6D0B1307}"/>
              </a:ext>
            </a:extLst>
          </p:cNvPr>
          <p:cNvSpPr txBox="1"/>
          <p:nvPr/>
        </p:nvSpPr>
        <p:spPr>
          <a:xfrm>
            <a:off x="294642" y="5938574"/>
            <a:ext cx="11106784" cy="3268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en-US" sz="1600" b="0" i="0" u="none" strike="noStrike" kern="1200" cap="none" dirty="0">
                <a:ln>
                  <a:noFill/>
                </a:ln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refs</a:t>
            </a:r>
            <a:endParaRPr lang="en-US" sz="1600" b="0" i="1" u="none" strike="noStrike" kern="1200" cap="none" dirty="0">
              <a:ln>
                <a:noFill/>
              </a:ln>
              <a:solidFill>
                <a:srgbClr val="23373B"/>
              </a:solidFill>
              <a:latin typeface="Arial" panose="020B0604020202020204" pitchFamily="34" charset="0"/>
              <a:ea typeface="Droid Sans Fallback" pitchFamily="2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FA665E-78A2-4A18-D3E0-5847C6AEC563}"/>
              </a:ext>
            </a:extLst>
          </p:cNvPr>
          <p:cNvCxnSpPr>
            <a:cxnSpLocks/>
          </p:cNvCxnSpPr>
          <p:nvPr/>
        </p:nvCxnSpPr>
        <p:spPr>
          <a:xfrm>
            <a:off x="381000" y="5909999"/>
            <a:ext cx="4161276" cy="0"/>
          </a:xfrm>
          <a:prstGeom prst="line">
            <a:avLst/>
          </a:prstGeom>
          <a:ln w="12700">
            <a:solidFill>
              <a:srgbClr val="2337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5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DD1-7F45-40AE-B93C-AEDCE19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You should know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0F2-A78D-4625-A9DF-EB397EF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7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0126-51C6-4293-9E9D-CCF4709B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B22B9-93EF-B9AD-DF87-C01D7D0B1C05}"/>
              </a:ext>
            </a:extLst>
          </p:cNvPr>
          <p:cNvSpPr txBox="1"/>
          <p:nvPr/>
        </p:nvSpPr>
        <p:spPr>
          <a:xfrm>
            <a:off x="1247775" y="996202"/>
            <a:ext cx="785812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xxx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5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7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0A84D8-F729-49E1-9F6B-E8BFF941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736" y="1869392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Range expansions</a:t>
            </a:r>
            <a:endParaRPr lang="cs-CZ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548302-3C3A-4C6D-9306-5FF371F5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765" y="4734603"/>
            <a:ext cx="10515600" cy="1500187"/>
          </a:xfrm>
        </p:spPr>
        <p:txBody>
          <a:bodyPr/>
          <a:lstStyle/>
          <a:p>
            <a:r>
              <a:rPr lang="en-US" dirty="0"/>
              <a:t>Intro to invasion biology on few slides</a:t>
            </a:r>
            <a:endParaRPr lang="cs-C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A364E-7C9E-44C9-91A2-1589F1B5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8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EC327-EB9B-4067-BC78-129CEBB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68751"/>
            <a:ext cx="9448800" cy="289249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897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DD1-7F45-40AE-B93C-AEDCE199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681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xxx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0F2-A78D-4625-A9DF-EB397EFB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B397D-D41F-492E-ABE2-B3390F73867D}" type="slidenum">
              <a:rPr lang="cs-CZ" smtClean="0"/>
              <a:t>9</a:t>
            </a:fld>
            <a:endParaRPr lang="cs-C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9C1E4-1DBE-48C0-AAFA-5483A52E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18F4F-592B-66EA-B708-F8DE6D0B1307}"/>
              </a:ext>
            </a:extLst>
          </p:cNvPr>
          <p:cNvSpPr txBox="1"/>
          <p:nvPr/>
        </p:nvSpPr>
        <p:spPr>
          <a:xfrm>
            <a:off x="294642" y="5938574"/>
            <a:ext cx="4247634" cy="3268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en-US" sz="1600" b="0" i="0" u="none" strike="noStrike" kern="1200" cap="none" dirty="0">
                <a:ln>
                  <a:noFill/>
                </a:ln>
                <a:solidFill>
                  <a:srgbClr val="23373B"/>
                </a:solidFill>
                <a:latin typeface="Arial" panose="020B0604020202020204" pitchFamily="34" charset="0"/>
                <a:ea typeface="Droid Sans Fallback" pitchFamily="2"/>
                <a:cs typeface="Arial" panose="020B0604020202020204" pitchFamily="34" charset="0"/>
              </a:rPr>
              <a:t>refs</a:t>
            </a:r>
            <a:endParaRPr lang="en-US" sz="1600" b="0" i="1" u="none" strike="noStrike" kern="1200" cap="none" dirty="0">
              <a:ln>
                <a:noFill/>
              </a:ln>
              <a:solidFill>
                <a:srgbClr val="23373B"/>
              </a:solidFill>
              <a:latin typeface="Arial" panose="020B0604020202020204" pitchFamily="34" charset="0"/>
              <a:ea typeface="Droid Sans Fallback" pitchFamily="2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FA665E-78A2-4A18-D3E0-5847C6AEC563}"/>
              </a:ext>
            </a:extLst>
          </p:cNvPr>
          <p:cNvCxnSpPr>
            <a:cxnSpLocks/>
          </p:cNvCxnSpPr>
          <p:nvPr/>
        </p:nvCxnSpPr>
        <p:spPr>
          <a:xfrm>
            <a:off x="381000" y="5909999"/>
            <a:ext cx="4161276" cy="0"/>
          </a:xfrm>
          <a:prstGeom prst="line">
            <a:avLst/>
          </a:prstGeom>
          <a:ln w="12700">
            <a:solidFill>
              <a:srgbClr val="2337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86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1043</Words>
  <Application>Microsoft Office PowerPoint</Application>
  <PresentationFormat>Widescreen</PresentationFormat>
  <Paragraphs>175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Species ranges II – applied issues, dynamics (+ intro to metapopulations)</vt:lpstr>
      <vt:lpstr>Geographic range vs conservation status</vt:lpstr>
      <vt:lpstr>xxx</vt:lpstr>
      <vt:lpstr>You should know</vt:lpstr>
      <vt:lpstr>Range collapses</vt:lpstr>
      <vt:lpstr>xxx</vt:lpstr>
      <vt:lpstr>You should know</vt:lpstr>
      <vt:lpstr>Range expansions</vt:lpstr>
      <vt:lpstr>xxx</vt:lpstr>
      <vt:lpstr>You should know</vt:lpstr>
      <vt:lpstr>Zooming in – spatial structure of populations</vt:lpstr>
      <vt:lpstr>“The world is patchy”</vt:lpstr>
      <vt:lpstr>Metapopulace = populace populací</vt:lpstr>
      <vt:lpstr>Metapopulace = populace populací</vt:lpstr>
      <vt:lpstr>Metapopulace = populace populací</vt:lpstr>
      <vt:lpstr>Metapopulace = populace populací</vt:lpstr>
      <vt:lpstr>Metapopulace = populace populací</vt:lpstr>
      <vt:lpstr>How common are metapopulations?</vt:lpstr>
      <vt:lpstr>Levins’ model</vt:lpstr>
      <vt:lpstr>Extensions of Levins’ model include:</vt:lpstr>
      <vt:lpstr>Thank you.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dynamics across a continuum of space, time, and their scales</dc:title>
  <dc:creator>Keil Petr</dc:creator>
  <cp:lastModifiedBy>Keil Petr</cp:lastModifiedBy>
  <cp:revision>544</cp:revision>
  <cp:lastPrinted>2022-01-20T14:55:36Z</cp:lastPrinted>
  <dcterms:created xsi:type="dcterms:W3CDTF">2021-11-22T08:31:33Z</dcterms:created>
  <dcterms:modified xsi:type="dcterms:W3CDTF">2022-10-13T14:00:05Z</dcterms:modified>
</cp:coreProperties>
</file>