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 Mono SemiBold"/>
      <p:regular r:id="rId15"/>
      <p:bold r:id="rId16"/>
      <p:italic r:id="rId17"/>
      <p:boldItalic r:id="rId18"/>
    </p:embeddedFont>
    <p:embeddedFont>
      <p:font typeface="Roboto Mon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-bold.fntdata"/><Relationship Id="rId11" Type="http://schemas.openxmlformats.org/officeDocument/2006/relationships/slide" Target="slides/slide6.xml"/><Relationship Id="rId22" Type="http://schemas.openxmlformats.org/officeDocument/2006/relationships/font" Target="fonts/RobotoMono-boldItalic.fntdata"/><Relationship Id="rId10" Type="http://schemas.openxmlformats.org/officeDocument/2006/relationships/slide" Target="slides/slide5.xml"/><Relationship Id="rId21" Type="http://schemas.openxmlformats.org/officeDocument/2006/relationships/font" Target="fonts/RobotoMon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MonoSemiBold-regular.fntdata"/><Relationship Id="rId14" Type="http://schemas.openxmlformats.org/officeDocument/2006/relationships/slide" Target="slides/slide9.xml"/><Relationship Id="rId17" Type="http://schemas.openxmlformats.org/officeDocument/2006/relationships/font" Target="fonts/RobotoMonoSemiBold-italic.fntdata"/><Relationship Id="rId16" Type="http://schemas.openxmlformats.org/officeDocument/2006/relationships/font" Target="fonts/RobotoMonoSemiBold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Mono-regular.fntdata"/><Relationship Id="rId6" Type="http://schemas.openxmlformats.org/officeDocument/2006/relationships/slide" Target="slides/slide1.xml"/><Relationship Id="rId18" Type="http://schemas.openxmlformats.org/officeDocument/2006/relationships/font" Target="fonts/RobotoMonoSemiBold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b729cd050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b729cd050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b729cd050c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b729cd050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b729cd050c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b729cd050c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b729cd050c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b729cd050c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b729cd050c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b729cd050c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cs">
                <a:solidFill>
                  <a:schemeClr val="dk1"/>
                </a:solidFill>
              </a:rPr>
              <a:t>zkreslení měřených nároků v IDS běžícími procesy (Petr P.)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b729cd050c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b729cd050c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b729cd050c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b729cd050c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b729cd050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b729cd050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672125" y="744575"/>
            <a:ext cx="81603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3500">
                <a:solidFill>
                  <a:srgbClr val="000000"/>
                </a:solidFill>
                <a:highlight>
                  <a:srgbClr val="FFD966"/>
                </a:highlight>
                <a:latin typeface="Roboto Mono"/>
                <a:ea typeface="Roboto Mono"/>
                <a:cs typeface="Roboto Mono"/>
                <a:sym typeface="Roboto Mono"/>
              </a:rPr>
              <a:t>Závěrečný report</a:t>
            </a:r>
            <a:endParaRPr b="1" sz="3500">
              <a:solidFill>
                <a:srgbClr val="000000"/>
              </a:solidFill>
              <a:highlight>
                <a:srgbClr val="FFD966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672000" y="2834125"/>
            <a:ext cx="81603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cs" sz="1581">
                <a:solidFill>
                  <a:schemeClr val="dk1"/>
                </a:solidFill>
                <a:highlight>
                  <a:srgbClr val="D9D9D9"/>
                </a:highlight>
                <a:latin typeface="Roboto Mono"/>
                <a:ea typeface="Roboto Mono"/>
                <a:cs typeface="Roboto Mono"/>
                <a:sym typeface="Roboto Mono"/>
              </a:rPr>
              <a:t>Komunikační technologie pro IoT</a:t>
            </a:r>
            <a:r>
              <a:rPr lang="cs" sz="158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(B0B32KTI)</a:t>
            </a:r>
            <a:endParaRPr sz="1581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88"/>
              <a:buNone/>
            </a:pPr>
            <a:br>
              <a:rPr lang="cs" sz="158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endParaRPr sz="1581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581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581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688"/>
              <a:buNone/>
            </a:pPr>
            <a:r>
              <a:rPr lang="cs" sz="1163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Team č. 3 (Petr Procházka, Jan Tonner, Petr Kučera)</a:t>
            </a:r>
            <a:endParaRPr sz="1163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t/>
            </a:r>
            <a:endParaRPr sz="1581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5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672125" y="510200"/>
            <a:ext cx="3000000" cy="3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600"/>
              </a:spcAft>
              <a:buNone/>
            </a:pPr>
            <a:r>
              <a:rPr b="1" lang="cs" sz="1263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2022</a:t>
            </a:r>
            <a:endParaRPr b="1" sz="1263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>
                <a:latin typeface="Roboto Mono"/>
                <a:ea typeface="Roboto Mono"/>
                <a:cs typeface="Roboto Mono"/>
                <a:sym typeface="Roboto Mono"/>
              </a:rPr>
              <a:t>‹#›</a:t>
            </a:fld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cs" sz="2720">
                <a:highlight>
                  <a:srgbClr val="FFD966"/>
                </a:highlight>
                <a:latin typeface="Roboto Mono"/>
                <a:ea typeface="Roboto Mono"/>
                <a:cs typeface="Roboto Mono"/>
                <a:sym typeface="Roboto Mono"/>
              </a:rPr>
              <a:t>Plán spolupráce</a:t>
            </a:r>
            <a:endParaRPr b="1" sz="2720">
              <a:highlight>
                <a:srgbClr val="FFD966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Mono SemiBold"/>
              <a:buChar char="●"/>
            </a:pPr>
            <a:r>
              <a:rPr lang="cs" sz="1200">
                <a:solidFill>
                  <a:schemeClr val="dk1"/>
                </a:solidFill>
                <a:latin typeface="Roboto Mono SemiBold"/>
                <a:ea typeface="Roboto Mono SemiBold"/>
                <a:cs typeface="Roboto Mono SemiBold"/>
                <a:sym typeface="Roboto Mono SemiBold"/>
              </a:rPr>
              <a:t>Role</a:t>
            </a:r>
            <a:endParaRPr sz="1200">
              <a:solidFill>
                <a:schemeClr val="dk1"/>
              </a:solidFill>
              <a:latin typeface="Roboto Mono SemiBold"/>
              <a:ea typeface="Roboto Mono SemiBold"/>
              <a:cs typeface="Roboto Mono SemiBold"/>
              <a:sym typeface="Roboto Mono SemiBold"/>
            </a:endParaRPr>
          </a:p>
          <a:p>
            <a:pPr indent="-3048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Mono"/>
              <a:buChar char="○"/>
            </a:pPr>
            <a:r>
              <a:rPr lang="cs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Jan Tonner - datový analytik, programátor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048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Mono"/>
              <a:buChar char="○"/>
            </a:pPr>
            <a:r>
              <a:rPr lang="cs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Petr Procházka - technický specialista, vizualizace měření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048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Mono"/>
              <a:buChar char="○"/>
            </a:pPr>
            <a:r>
              <a:rPr lang="cs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Petr Kučera - datový analytik, koordinátor projektu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Mono SemiBold"/>
              <a:buChar char="●"/>
            </a:pPr>
            <a:r>
              <a:rPr lang="cs" sz="1200">
                <a:solidFill>
                  <a:schemeClr val="dk1"/>
                </a:solidFill>
                <a:latin typeface="Roboto Mono SemiBold"/>
                <a:ea typeface="Roboto Mono SemiBold"/>
                <a:cs typeface="Roboto Mono SemiBold"/>
                <a:sym typeface="Roboto Mono SemiBold"/>
              </a:rPr>
              <a:t>Zodpovědnosti</a:t>
            </a:r>
            <a:endParaRPr sz="1200">
              <a:solidFill>
                <a:schemeClr val="dk1"/>
              </a:solidFill>
              <a:latin typeface="Roboto Mono SemiBold"/>
              <a:ea typeface="Roboto Mono SemiBold"/>
              <a:cs typeface="Roboto Mono SemiBold"/>
              <a:sym typeface="Roboto Mono SemiBold"/>
            </a:endParaRPr>
          </a:p>
          <a:p>
            <a:pPr indent="-3048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Mono"/>
              <a:buChar char="○"/>
            </a:pPr>
            <a:r>
              <a:rPr lang="cs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plánování práce a koordinace práce na projektu [</a:t>
            </a:r>
            <a:r>
              <a:rPr lang="cs" sz="1200">
                <a:solidFill>
                  <a:schemeClr val="dk1"/>
                </a:solidFill>
                <a:highlight>
                  <a:srgbClr val="B6D7A8"/>
                </a:highlight>
                <a:latin typeface="Roboto Mono"/>
                <a:ea typeface="Roboto Mono"/>
                <a:cs typeface="Roboto Mono"/>
                <a:sym typeface="Roboto Mono"/>
              </a:rPr>
              <a:t>Petr K.</a:t>
            </a:r>
            <a:r>
              <a:rPr lang="cs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]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048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Mono"/>
              <a:buChar char="○"/>
            </a:pPr>
            <a:r>
              <a:rPr lang="cs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reporty a protokoly [</a:t>
            </a:r>
            <a:r>
              <a:rPr lang="cs" sz="1200">
                <a:solidFill>
                  <a:schemeClr val="dk1"/>
                </a:solidFill>
                <a:highlight>
                  <a:srgbClr val="B6D7A8"/>
                </a:highlight>
                <a:latin typeface="Roboto Mono"/>
                <a:ea typeface="Roboto Mono"/>
                <a:cs typeface="Roboto Mono"/>
                <a:sym typeface="Roboto Mono"/>
              </a:rPr>
              <a:t>Petr K.</a:t>
            </a:r>
            <a:r>
              <a:rPr lang="cs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]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048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Mono"/>
              <a:buChar char="○"/>
            </a:pPr>
            <a:r>
              <a:rPr lang="cs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technická práce se sondou [</a:t>
            </a:r>
            <a:r>
              <a:rPr lang="cs" sz="1200">
                <a:solidFill>
                  <a:schemeClr val="dk1"/>
                </a:solidFill>
                <a:highlight>
                  <a:srgbClr val="A4C2F4"/>
                </a:highlight>
                <a:latin typeface="Roboto Mono"/>
                <a:ea typeface="Roboto Mono"/>
                <a:cs typeface="Roboto Mono"/>
                <a:sym typeface="Roboto Mono"/>
              </a:rPr>
              <a:t>Petr P.</a:t>
            </a:r>
            <a:r>
              <a:rPr lang="cs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]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048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Mono"/>
              <a:buChar char="○"/>
            </a:pPr>
            <a:r>
              <a:rPr lang="cs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zpracování naměřených dat  [</a:t>
            </a:r>
            <a:r>
              <a:rPr lang="cs" sz="1200">
                <a:solidFill>
                  <a:schemeClr val="dk1"/>
                </a:solidFill>
                <a:highlight>
                  <a:srgbClr val="D5A6BD"/>
                </a:highlight>
                <a:latin typeface="Roboto Mono"/>
                <a:ea typeface="Roboto Mono"/>
                <a:cs typeface="Roboto Mono"/>
                <a:sym typeface="Roboto Mono"/>
              </a:rPr>
              <a:t>Jan T.</a:t>
            </a:r>
            <a:r>
              <a:rPr lang="cs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]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Mono SemiBold"/>
              <a:buChar char="●"/>
            </a:pPr>
            <a:r>
              <a:rPr lang="cs" sz="1200">
                <a:solidFill>
                  <a:schemeClr val="dk1"/>
                </a:solidFill>
                <a:latin typeface="Roboto Mono SemiBold"/>
                <a:ea typeface="Roboto Mono SemiBold"/>
                <a:cs typeface="Roboto Mono SemiBold"/>
                <a:sym typeface="Roboto Mono SemiBold"/>
              </a:rPr>
              <a:t>Časový plán</a:t>
            </a:r>
            <a:endParaRPr sz="1200">
              <a:solidFill>
                <a:schemeClr val="dk1"/>
              </a:solidFill>
              <a:latin typeface="Roboto Mono SemiBold"/>
              <a:ea typeface="Roboto Mono SemiBold"/>
              <a:cs typeface="Roboto Mono SemiBold"/>
              <a:sym typeface="Roboto Mono SemiBold"/>
            </a:endParaRPr>
          </a:p>
          <a:p>
            <a:pPr indent="-3048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Mono"/>
              <a:buChar char="○"/>
            </a:pPr>
            <a:r>
              <a:rPr lang="cs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fáze č. 1 - úloha 1 a 2 v režimu IPS </a:t>
            </a:r>
            <a:r>
              <a:rPr i="1" lang="cs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i="1" lang="cs" sz="1200">
                <a:solidFill>
                  <a:schemeClr val="dk1"/>
                </a:solidFill>
                <a:highlight>
                  <a:srgbClr val="D9D9D9"/>
                </a:highlight>
                <a:latin typeface="Roboto Mono"/>
                <a:ea typeface="Roboto Mono"/>
                <a:cs typeface="Roboto Mono"/>
                <a:sym typeface="Roboto Mono"/>
              </a:rPr>
              <a:t>týden 3</a:t>
            </a:r>
            <a:r>
              <a:rPr i="1" lang="cs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]</a:t>
            </a:r>
            <a:endParaRPr i="1"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048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Mono"/>
              <a:buChar char="○"/>
            </a:pPr>
            <a:r>
              <a:rPr lang="cs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fáze č. 2 - úloha 3 Penetrační testování (nezávislost na režimu) </a:t>
            </a:r>
            <a:r>
              <a:rPr i="1" lang="cs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i="1" lang="cs" sz="1200">
                <a:solidFill>
                  <a:schemeClr val="dk1"/>
                </a:solidFill>
                <a:highlight>
                  <a:srgbClr val="D9D9D9"/>
                </a:highlight>
                <a:latin typeface="Roboto Mono"/>
                <a:ea typeface="Roboto Mono"/>
                <a:cs typeface="Roboto Mono"/>
                <a:sym typeface="Roboto Mono"/>
              </a:rPr>
              <a:t>týden 6</a:t>
            </a:r>
            <a:r>
              <a:rPr i="1" lang="cs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]</a:t>
            </a:r>
            <a:endParaRPr i="1"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048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Mono"/>
              <a:buChar char="○"/>
            </a:pPr>
            <a:r>
              <a:rPr lang="cs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fáze</a:t>
            </a:r>
            <a:r>
              <a:rPr lang="cs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č. 3 - úloha 4 a 5 (nezávislost na režimu) </a:t>
            </a:r>
            <a:r>
              <a:rPr i="1" lang="cs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i="1" lang="cs" sz="1200">
                <a:solidFill>
                  <a:schemeClr val="dk1"/>
                </a:solidFill>
                <a:highlight>
                  <a:srgbClr val="D9D9D9"/>
                </a:highlight>
                <a:latin typeface="Roboto Mono"/>
                <a:ea typeface="Roboto Mono"/>
                <a:cs typeface="Roboto Mono"/>
                <a:sym typeface="Roboto Mono"/>
              </a:rPr>
              <a:t>týden 7</a:t>
            </a:r>
            <a:r>
              <a:rPr i="1" lang="cs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]</a:t>
            </a:r>
            <a:endParaRPr i="1"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048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Mono"/>
              <a:buChar char="○"/>
            </a:pPr>
            <a:r>
              <a:rPr lang="cs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fáze</a:t>
            </a:r>
            <a:r>
              <a:rPr lang="cs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č. 4 - úloha 1 a 2 v režimu IDS </a:t>
            </a:r>
            <a:r>
              <a:rPr i="1" lang="cs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i="1" lang="cs" sz="1200">
                <a:solidFill>
                  <a:schemeClr val="dk1"/>
                </a:solidFill>
                <a:highlight>
                  <a:srgbClr val="D9D9D9"/>
                </a:highlight>
                <a:latin typeface="Roboto Mono"/>
                <a:ea typeface="Roboto Mono"/>
                <a:cs typeface="Roboto Mono"/>
                <a:sym typeface="Roboto Mono"/>
              </a:rPr>
              <a:t>týden 9</a:t>
            </a:r>
            <a:r>
              <a:rPr i="1" lang="cs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]</a:t>
            </a:r>
            <a:endParaRPr i="1"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4" name="Google Shape;6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311700" y="4690675"/>
            <a:ext cx="7732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Závěrečný report - </a:t>
            </a:r>
            <a:r>
              <a:rPr lang="cs"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Komunikační technologie pro IoT (B0B32KTI)</a:t>
            </a:r>
            <a:endParaRPr sz="10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cs" sz="2920">
                <a:highlight>
                  <a:srgbClr val="FFD966"/>
                </a:highlight>
                <a:latin typeface="Roboto Mono"/>
                <a:ea typeface="Roboto Mono"/>
                <a:cs typeface="Roboto Mono"/>
                <a:sym typeface="Roboto Mono"/>
              </a:rPr>
              <a:t>Blok 1</a:t>
            </a:r>
            <a:endParaRPr b="1" sz="2920">
              <a:highlight>
                <a:srgbClr val="FFD966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55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Testování síťové propustnosti sondy a hardwarových nároků IPS + IDS</a:t>
            </a:r>
            <a:endParaRPr b="1" sz="14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●"/>
            </a:pPr>
            <a:r>
              <a:rPr lang="cs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v prvním projektu byly změřeny HW nároky sondy při nulovém síťovém provozu a při provozu 20 Mbit/s</a:t>
            </a:r>
            <a:endParaRPr sz="14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●"/>
            </a:pPr>
            <a:r>
              <a:rPr lang="cs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měření bylo nejprve provedeno v režimu IPS a následně v režimu IDS</a:t>
            </a:r>
            <a:endParaRPr sz="14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●"/>
            </a:pPr>
            <a:r>
              <a:rPr lang="cs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zřejmý rozdíl mezi režimem IPS a IDS, při nulovém síťovém provozu hodnoty téměř shodné</a:t>
            </a:r>
            <a:endParaRPr sz="14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●"/>
            </a:pPr>
            <a:r>
              <a:rPr lang="cs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naproti tomu při provozu 20 Mbit/s v režimu IPS, kdy má sonda možnost nežádoucí pakety zahazovat, vytížení CPU v průměru 35 %, zatímco v režimu IDS v průměru 10 %</a:t>
            </a:r>
            <a:endParaRPr sz="14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●"/>
            </a:pPr>
            <a:r>
              <a:rPr lang="cs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v druhém projektu byla navíc měřena maximální síťová propustnost</a:t>
            </a:r>
            <a:endParaRPr sz="14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●"/>
            </a:pPr>
            <a:r>
              <a:rPr lang="cs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maximální síťová propustnost sondy v režimu IPS je v průměru 80 Mbit/s, v režimu IDS je tato hodnota téměř 900 Mbit/s</a:t>
            </a:r>
            <a:endParaRPr sz="14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●"/>
            </a:pPr>
            <a:r>
              <a:rPr lang="cs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režim IPS kladl na CPU sondy výrazně větší nároky než režim IDS, vytížení síťového rozhraní v režimu IDS v průměru 10 %, v režimu IPS 100 %</a:t>
            </a:r>
            <a:endParaRPr sz="14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2" name="Google Shape;7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>
                <a:latin typeface="Roboto Mono"/>
                <a:ea typeface="Roboto Mono"/>
                <a:cs typeface="Roboto Mono"/>
                <a:sym typeface="Roboto Mono"/>
              </a:rPr>
              <a:t>‹#›</a:t>
            </a:fld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311700" y="4690675"/>
            <a:ext cx="7732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Závěrečný report - Komunikační technologie pro IoT (B0B32KTI)</a:t>
            </a:r>
            <a:endParaRPr sz="10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cs" sz="2920">
                <a:highlight>
                  <a:srgbClr val="FFD966"/>
                </a:highlight>
                <a:latin typeface="Roboto Mono"/>
                <a:ea typeface="Roboto Mono"/>
                <a:cs typeface="Roboto Mono"/>
                <a:sym typeface="Roboto Mono"/>
              </a:rPr>
              <a:t>Blok 2</a:t>
            </a:r>
            <a:endParaRPr b="1" sz="2920">
              <a:highlight>
                <a:srgbClr val="FFD966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</a:t>
            </a:r>
            <a:r>
              <a:rPr b="1" lang="cs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enetrační testování</a:t>
            </a:r>
            <a:endParaRPr b="1" sz="14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●"/>
            </a:pPr>
            <a:r>
              <a:rPr lang="cs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seznámení se s problematikou bezpečnosti a penetračního testování</a:t>
            </a:r>
            <a:endParaRPr sz="14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●"/>
            </a:pPr>
            <a:r>
              <a:rPr lang="cs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zmapování technologií na sodě </a:t>
            </a:r>
            <a:r>
              <a:rPr i="1" lang="cs" sz="1400">
                <a:solidFill>
                  <a:schemeClr val="dk1"/>
                </a:solidFill>
                <a:highlight>
                  <a:srgbClr val="D9D9D9"/>
                </a:highlight>
                <a:latin typeface="Roboto Mono"/>
                <a:ea typeface="Roboto Mono"/>
                <a:cs typeface="Roboto Mono"/>
                <a:sym typeface="Roboto Mono"/>
              </a:rPr>
              <a:t>nmap</a:t>
            </a:r>
            <a:endParaRPr sz="14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●"/>
            </a:pPr>
            <a:r>
              <a:rPr lang="cs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openSSH </a:t>
            </a:r>
            <a:r>
              <a:rPr i="1" lang="cs" sz="1400">
                <a:solidFill>
                  <a:schemeClr val="dk1"/>
                </a:solidFill>
                <a:highlight>
                  <a:srgbClr val="D9D9D9"/>
                </a:highlight>
                <a:latin typeface="Roboto Mono"/>
                <a:ea typeface="Roboto Mono"/>
                <a:cs typeface="Roboto Mono"/>
                <a:sym typeface="Roboto Mono"/>
              </a:rPr>
              <a:t>hydra</a:t>
            </a:r>
            <a:r>
              <a:rPr i="1" lang="cs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i="1" lang="cs" sz="1400">
                <a:solidFill>
                  <a:schemeClr val="dk1"/>
                </a:solidFill>
                <a:highlight>
                  <a:srgbClr val="D9D9D9"/>
                </a:highlight>
                <a:latin typeface="Roboto Mono"/>
                <a:ea typeface="Roboto Mono"/>
                <a:cs typeface="Roboto Mono"/>
                <a:sym typeface="Roboto Mono"/>
              </a:rPr>
              <a:t>metasploit</a:t>
            </a:r>
            <a:endParaRPr sz="14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●"/>
            </a:pPr>
            <a:r>
              <a:rPr lang="cs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HTTPS (mongoose)</a:t>
            </a:r>
            <a:endParaRPr sz="14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●"/>
            </a:pPr>
            <a:r>
              <a:rPr lang="cs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zmapování zařízení v síti</a:t>
            </a:r>
            <a:endParaRPr sz="14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0" name="Google Shape;80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>
                <a:latin typeface="Roboto Mono"/>
                <a:ea typeface="Roboto Mono"/>
                <a:cs typeface="Roboto Mono"/>
                <a:sym typeface="Roboto Mono"/>
              </a:rPr>
              <a:t>‹#›</a:t>
            </a:fld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311700" y="4690675"/>
            <a:ext cx="7732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Závěrečný report - Komunikační technologie pro IoT (B0B32KTI)</a:t>
            </a:r>
            <a:endParaRPr sz="10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cs" sz="2920">
                <a:highlight>
                  <a:srgbClr val="FFD966"/>
                </a:highlight>
                <a:latin typeface="Roboto Mono"/>
                <a:ea typeface="Roboto Mono"/>
                <a:cs typeface="Roboto Mono"/>
                <a:sym typeface="Roboto Mono"/>
              </a:rPr>
              <a:t>Blok 3</a:t>
            </a:r>
            <a:endParaRPr b="1" sz="2920">
              <a:highlight>
                <a:srgbClr val="FFD966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L</a:t>
            </a:r>
            <a:r>
              <a:rPr b="1" lang="cs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ogování a vizualizace naměřených dat, alerty</a:t>
            </a:r>
            <a:endParaRPr b="1" sz="14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●"/>
            </a:pPr>
            <a:r>
              <a:rPr lang="cs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seznámení se s problematikou monitorovacích nástrojů</a:t>
            </a:r>
            <a:br>
              <a:rPr lang="cs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i="1" lang="cs" sz="1400">
                <a:solidFill>
                  <a:schemeClr val="dk1"/>
                </a:solidFill>
                <a:highlight>
                  <a:srgbClr val="D9D9D9"/>
                </a:highlight>
                <a:latin typeface="Roboto Mono"/>
                <a:ea typeface="Roboto Mono"/>
                <a:cs typeface="Roboto Mono"/>
                <a:sym typeface="Roboto Mono"/>
              </a:rPr>
              <a:t>Elastic Stack</a:t>
            </a:r>
            <a:r>
              <a:rPr i="1" lang="cs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i="1" lang="cs" sz="1400">
                <a:solidFill>
                  <a:schemeClr val="dk1"/>
                </a:solidFill>
                <a:highlight>
                  <a:srgbClr val="D9D9D9"/>
                </a:highlight>
                <a:latin typeface="Roboto Mono"/>
                <a:ea typeface="Roboto Mono"/>
                <a:cs typeface="Roboto Mono"/>
                <a:sym typeface="Roboto Mono"/>
              </a:rPr>
              <a:t>Microsoft</a:t>
            </a:r>
            <a:r>
              <a:rPr i="1" lang="cs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i="1" lang="cs" sz="1400">
                <a:solidFill>
                  <a:schemeClr val="dk1"/>
                </a:solidFill>
                <a:highlight>
                  <a:srgbClr val="D9D9D9"/>
                </a:highlight>
                <a:latin typeface="Roboto Mono"/>
                <a:ea typeface="Roboto Mono"/>
                <a:cs typeface="Roboto Mono"/>
                <a:sym typeface="Roboto Mono"/>
              </a:rPr>
              <a:t>TIG Stack</a:t>
            </a:r>
            <a:endParaRPr i="1" sz="14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●"/>
            </a:pPr>
            <a:r>
              <a:rPr lang="cs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problematické chování sondy, časté chyby, nemožnost se připojit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88" name="Google Shape;88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>
                <a:latin typeface="Roboto Mono"/>
                <a:ea typeface="Roboto Mono"/>
                <a:cs typeface="Roboto Mono"/>
                <a:sym typeface="Roboto Mono"/>
              </a:rPr>
              <a:t>‹#›</a:t>
            </a:fld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89" name="Google Shape;89;p17"/>
          <p:cNvPicPr preferRelativeResize="0"/>
          <p:nvPr/>
        </p:nvPicPr>
        <p:blipFill rotWithShape="1">
          <a:blip r:embed="rId3">
            <a:alphaModFix/>
          </a:blip>
          <a:srcRect b="20401" l="0" r="0" t="18570"/>
          <a:stretch/>
        </p:blipFill>
        <p:spPr>
          <a:xfrm>
            <a:off x="1866900" y="2711625"/>
            <a:ext cx="5410200" cy="1857249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7"/>
          <p:cNvSpPr txBox="1"/>
          <p:nvPr/>
        </p:nvSpPr>
        <p:spPr>
          <a:xfrm>
            <a:off x="311700" y="4690675"/>
            <a:ext cx="7732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Závěrečný report - Komunikační technologie pro IoT (B0B32KTI)</a:t>
            </a:r>
            <a:endParaRPr sz="10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cs" sz="2720">
                <a:highlight>
                  <a:srgbClr val="FFD966"/>
                </a:highlight>
                <a:latin typeface="Roboto Mono"/>
                <a:ea typeface="Roboto Mono"/>
                <a:cs typeface="Roboto Mono"/>
                <a:sym typeface="Roboto Mono"/>
              </a:rPr>
              <a:t>Poučení</a:t>
            </a:r>
            <a:endParaRPr b="1" sz="2720">
              <a:highlight>
                <a:srgbClr val="FFD966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●"/>
            </a:pPr>
            <a:r>
              <a:rPr lang="cs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zkreslení měřených nároků v IDS běžícími procesy, nesprávně nastavené scénáře v nástroji F-Tester</a:t>
            </a:r>
            <a:endParaRPr sz="14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●"/>
            </a:pPr>
            <a:r>
              <a:rPr lang="cs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nepozornost při čtení zadání (projekt č. 3)</a:t>
            </a:r>
            <a:endParaRPr sz="14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●"/>
            </a:pPr>
            <a:r>
              <a:rPr lang="cs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seznámení se s problematikou vizualizace dat a penetračním testováním</a:t>
            </a:r>
            <a:endParaRPr sz="14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●"/>
            </a:pPr>
            <a:r>
              <a:rPr lang="cs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častá ne</a:t>
            </a:r>
            <a:r>
              <a:rPr lang="cs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funkčnost</a:t>
            </a:r>
            <a:r>
              <a:rPr lang="cs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sondy</a:t>
            </a:r>
            <a:endParaRPr sz="14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7" name="Google Shape;9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  <p:sp>
        <p:nvSpPr>
          <p:cNvPr id="98" name="Google Shape;98;p18"/>
          <p:cNvSpPr txBox="1"/>
          <p:nvPr/>
        </p:nvSpPr>
        <p:spPr>
          <a:xfrm>
            <a:off x="311700" y="4690675"/>
            <a:ext cx="7732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Závěrečný report - Komunikační technologie pro IoT (B0B32KTI)</a:t>
            </a:r>
            <a:endParaRPr sz="10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cs" sz="2720">
                <a:highlight>
                  <a:srgbClr val="FFD966"/>
                </a:highlight>
                <a:latin typeface="Roboto Mono"/>
                <a:ea typeface="Roboto Mono"/>
                <a:cs typeface="Roboto Mono"/>
                <a:sym typeface="Roboto Mono"/>
              </a:rPr>
              <a:t>Zhodnocení spolupráce</a:t>
            </a:r>
            <a:endParaRPr b="1" sz="2720">
              <a:highlight>
                <a:srgbClr val="FFD966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●"/>
            </a:pPr>
            <a:r>
              <a:rPr lang="cs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nedodržení původního časového plánu</a:t>
            </a:r>
            <a:endParaRPr sz="14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●"/>
            </a:pPr>
            <a:r>
              <a:rPr lang="cs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rozdělení rolí a úkolů řešeno operativně</a:t>
            </a:r>
            <a:endParaRPr sz="14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●"/>
            </a:pPr>
            <a:r>
              <a:rPr lang="cs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pravidelnost a kontaktní spolupráce</a:t>
            </a:r>
            <a:endParaRPr sz="14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5" name="Google Shape;10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>
                <a:latin typeface="Roboto Mono"/>
                <a:ea typeface="Roboto Mono"/>
                <a:cs typeface="Roboto Mono"/>
                <a:sym typeface="Roboto Mono"/>
              </a:rPr>
              <a:t>‹#›</a:t>
            </a:fld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6" name="Google Shape;106;p19"/>
          <p:cNvSpPr txBox="1"/>
          <p:nvPr/>
        </p:nvSpPr>
        <p:spPr>
          <a:xfrm>
            <a:off x="311700" y="4690675"/>
            <a:ext cx="7732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Závěrečný report - Komunikační technologie pro IoT (B0B32KTI)</a:t>
            </a:r>
            <a:endParaRPr sz="10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0"/>
          <p:cNvPicPr preferRelativeResize="0"/>
          <p:nvPr/>
        </p:nvPicPr>
        <p:blipFill rotWithShape="1">
          <a:blip r:embed="rId3">
            <a:alphaModFix/>
          </a:blip>
          <a:srcRect b="0" l="25391" r="13009" t="0"/>
          <a:stretch/>
        </p:blipFill>
        <p:spPr>
          <a:xfrm>
            <a:off x="4733150" y="307575"/>
            <a:ext cx="4188375" cy="452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0"/>
          <p:cNvPicPr preferRelativeResize="0"/>
          <p:nvPr/>
        </p:nvPicPr>
        <p:blipFill rotWithShape="1">
          <a:blip r:embed="rId4">
            <a:alphaModFix/>
          </a:blip>
          <a:srcRect b="915" l="22684" r="28542" t="1675"/>
          <a:stretch/>
        </p:blipFill>
        <p:spPr>
          <a:xfrm>
            <a:off x="162725" y="307575"/>
            <a:ext cx="4365249" cy="452837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0"/>
          <p:cNvSpPr txBox="1"/>
          <p:nvPr>
            <p:ph type="title"/>
          </p:nvPr>
        </p:nvSpPr>
        <p:spPr>
          <a:xfrm>
            <a:off x="311700" y="484775"/>
            <a:ext cx="8520600" cy="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2400">
                <a:highlight>
                  <a:srgbClr val="FFD966"/>
                </a:highlight>
                <a:latin typeface="Roboto Mono"/>
                <a:ea typeface="Roboto Mono"/>
                <a:cs typeface="Roboto Mono"/>
                <a:sym typeface="Roboto Mono"/>
              </a:rPr>
              <a:t>Komunikační technologie pro IoT</a:t>
            </a:r>
            <a:endParaRPr b="1" sz="2400">
              <a:highlight>
                <a:srgbClr val="FFD966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4" name="Google Shape;114;p20"/>
          <p:cNvSpPr txBox="1"/>
          <p:nvPr/>
        </p:nvSpPr>
        <p:spPr>
          <a:xfrm>
            <a:off x="311700" y="4340775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2000">
                <a:solidFill>
                  <a:schemeClr val="dk1"/>
                </a:solidFill>
                <a:highlight>
                  <a:srgbClr val="FFD966"/>
                </a:highlight>
                <a:latin typeface="Roboto Mono"/>
                <a:ea typeface="Roboto Mono"/>
                <a:cs typeface="Roboto Mono"/>
                <a:sym typeface="Roboto Mono"/>
              </a:rPr>
              <a:t>Očekávání</a:t>
            </a:r>
            <a:endParaRPr b="1" sz="2000">
              <a:solidFill>
                <a:schemeClr val="dk1"/>
              </a:solidFill>
              <a:highlight>
                <a:srgbClr val="FFD966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5" name="Google Shape;115;p20"/>
          <p:cNvSpPr txBox="1"/>
          <p:nvPr/>
        </p:nvSpPr>
        <p:spPr>
          <a:xfrm>
            <a:off x="5865725" y="4394125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2000">
                <a:solidFill>
                  <a:schemeClr val="dk1"/>
                </a:solidFill>
                <a:highlight>
                  <a:srgbClr val="FFD966"/>
                </a:highlight>
                <a:latin typeface="Roboto Mono"/>
                <a:ea typeface="Roboto Mono"/>
                <a:cs typeface="Roboto Mono"/>
                <a:sym typeface="Roboto Mono"/>
              </a:rPr>
              <a:t>Realita</a:t>
            </a:r>
            <a:endParaRPr b="1" sz="2000">
              <a:solidFill>
                <a:schemeClr val="dk1"/>
              </a:solidFill>
              <a:highlight>
                <a:srgbClr val="FFD966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6" name="Google Shape;116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>
                <a:latin typeface="Roboto Mono"/>
                <a:ea typeface="Roboto Mono"/>
                <a:cs typeface="Roboto Mono"/>
                <a:sym typeface="Roboto Mono"/>
              </a:rPr>
              <a:t>Požadavky na prezentaci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22" name="Google Shape;12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 sz="13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1.slide - Autoři, název, předmět, datum</a:t>
            </a:r>
            <a:endParaRPr sz="13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 sz="13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2.slide - Plan času, rolí, zodpovědnosti</a:t>
            </a:r>
            <a:endParaRPr sz="13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 sz="13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3.slide až cca 5.slide - </a:t>
            </a:r>
            <a:r>
              <a:rPr lang="cs" sz="13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Výsledky</a:t>
            </a:r>
            <a:r>
              <a:rPr lang="cs" sz="13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měření</a:t>
            </a:r>
            <a:endParaRPr sz="13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 sz="13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6.slide - Poznatky z měření, aha momenty</a:t>
            </a:r>
            <a:endParaRPr sz="13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 sz="13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7.slide - Realita plánu času, rolí, zodpovědnosti, aha moment s porovnáním s prvním planem</a:t>
            </a:r>
            <a:endParaRPr sz="13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 sz="13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8.slide - Otazky, závěr (stačí děkuji za pozornost)</a:t>
            </a:r>
            <a:endParaRPr sz="13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 sz="13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Max 10 min na skupinu.</a:t>
            </a:r>
            <a:endParaRPr sz="13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1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23" name="Google Shape;12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