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8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8" r:id="rId33"/>
    <p:sldId id="290" r:id="rId34"/>
    <p:sldId id="289" r:id="rId35"/>
    <p:sldId id="291" r:id="rId36"/>
    <p:sldId id="286" r:id="rId3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445E-AB2A-42ED-97E8-A4C477C6ADFE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5754-9BDF-4AF5-B29F-7EAE18A41F9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E5754-9BDF-4AF5-B29F-7EAE18A41F9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E5754-9BDF-4AF5-B29F-7EAE18A41F9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úhe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úhlý trojúhe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úhe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11" name="Přímá spojovací čár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úhlý trojúhe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286EAC8-3721-47B1-ACE6-D8C51982A871}" type="datetimeFigureOut">
              <a:rPr lang="cs-CZ" smtClean="0"/>
              <a:pPr/>
              <a:t>27.04.2019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6BC1A1-037A-4A31-BAB3-A2FA1E50C78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BEZPEČNOST NA TÁBOŘE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2852936"/>
            <a:ext cx="8062912" cy="3240360"/>
          </a:xfrm>
        </p:spPr>
        <p:txBody>
          <a:bodyPr/>
          <a:lstStyle/>
          <a:p>
            <a:r>
              <a:rPr lang="cs-CZ" b="1" dirty="0"/>
              <a:t>Bezpečnost dětí a pracovníků.</a:t>
            </a:r>
          </a:p>
          <a:p>
            <a:r>
              <a:rPr lang="cs-CZ" b="1" dirty="0"/>
              <a:t>Zodpovědnost na táboře.</a:t>
            </a:r>
          </a:p>
          <a:p>
            <a:r>
              <a:rPr lang="cs-CZ" b="1" dirty="0"/>
              <a:t>Rizika na táboře, krizové řízení.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400" dirty="0"/>
              <a:t>Základy bezpečnosti </a:t>
            </a:r>
            <a:br>
              <a:rPr lang="cs-CZ" sz="4400" dirty="0"/>
            </a:br>
            <a:r>
              <a:rPr lang="cs-CZ" sz="4400" dirty="0"/>
              <a:t>a ochrany zdraví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cs-CZ" dirty="0"/>
              <a:t>Všichni účastníci činnosti na zotavovací akci </a:t>
            </a:r>
            <a:r>
              <a:rPr lang="cs-CZ" b="1" u="sng" dirty="0"/>
              <a:t>musejí být poučeni o základních podmínkách bezpečnosti práce</a:t>
            </a:r>
            <a:r>
              <a:rPr lang="cs-CZ" dirty="0"/>
              <a:t>. Povinnost zajistit toto poučení má provozovatel, který musí vždy </a:t>
            </a:r>
            <a:r>
              <a:rPr lang="cs-CZ" b="1" u="sng" dirty="0"/>
              <a:t>písemně</a:t>
            </a:r>
            <a:r>
              <a:rPr lang="cs-CZ" dirty="0"/>
              <a:t> prokázat, že v potřebném rozsahu provedl školení i nezletilých účastníků pro konkrétní činnost a zařízení.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66526"/>
          </a:xfrm>
        </p:spPr>
        <p:txBody>
          <a:bodyPr>
            <a:normAutofit fontScale="90000"/>
          </a:bodyPr>
          <a:lstStyle/>
          <a:p>
            <a:pPr algn="ctr"/>
            <a:br>
              <a:rPr lang="cs-CZ" cap="all" dirty="0"/>
            </a:br>
            <a:r>
              <a:rPr lang="cs-CZ" cap="all" dirty="0"/>
              <a:t>Zodpovědnost za bezpečnost práce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Plnou odpovědnost za bezpečnost práce určitého kolektivu nese pověřená způsobilá osoba starší 18 let, a to i v případě své nepřítomnosti při dané činnosti</a:t>
            </a:r>
          </a:p>
          <a:p>
            <a:r>
              <a:rPr lang="cs-CZ" sz="2800" dirty="0"/>
              <a:t>Při akcích smějí být činné jen osoby, které jsou k tomu tělesně i duševně způsobilé a podrobily se preventivní lékařské prohlídce s písemným závěrem, že jsou této činnosti schopny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ZPŮSOBILOST PŘENESENÁ</a:t>
            </a:r>
            <a:br>
              <a:rPr lang="cs-CZ" dirty="0"/>
            </a:br>
            <a:r>
              <a:rPr lang="cs-CZ" dirty="0"/>
              <a:t> NA PRAKTIKANTA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cs-CZ" dirty="0"/>
              <a:t>VÝJIMEČNĚ, ZA SPLNĚNÍ PŘEDPOKLADŮ:</a:t>
            </a:r>
          </a:p>
          <a:p>
            <a:pPr>
              <a:buNone/>
            </a:pPr>
            <a:endParaRPr lang="cs-CZ" dirty="0"/>
          </a:p>
          <a:p>
            <a:pPr lvl="0" fontAlgn="ctr"/>
            <a:r>
              <a:rPr lang="cs-CZ" dirty="0"/>
              <a:t>před každou samostatnou činností je zodpovědným vedoucím poučena o možném riziku těchto činností a o bezpečnosti práce při nich;</a:t>
            </a:r>
          </a:p>
          <a:p>
            <a:pPr lvl="0" fontAlgn="ctr"/>
            <a:r>
              <a:rPr lang="cs-CZ" dirty="0"/>
              <a:t>nejedná se o zvláště nebezpečné činnosti (střelba ze vzduchovek, koupání, pohyb po rušných komunikacích apod.);</a:t>
            </a:r>
          </a:p>
          <a:p>
            <a:pPr lvl="0" fontAlgn="ctr"/>
            <a:r>
              <a:rPr lang="cs-CZ" dirty="0"/>
              <a:t>doba samostatné činnosti nepřekročí rozumnou délku;</a:t>
            </a:r>
          </a:p>
          <a:p>
            <a:r>
              <a:rPr lang="cs-CZ" dirty="0"/>
              <a:t>náročnost a riziko činnosti odpovídá jejím zkušenostem a rozumovým možnostem, přičemž odpovědnost nese vždy plnoletý vedoucí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cs-CZ" dirty="0">
                <a:effectLst/>
              </a:rPr>
            </a:br>
            <a:r>
              <a:rPr lang="cs-CZ" dirty="0">
                <a:effectLst/>
              </a:rPr>
              <a:t>POSTUP V PŘÍPADĚ ÚRAZU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ctr"/>
            <a:r>
              <a:rPr lang="cs-CZ" b="1" u="sng" dirty="0"/>
              <a:t>zajistit první pomoc + následnou </a:t>
            </a:r>
            <a:r>
              <a:rPr lang="cs-CZ" b="1" u="sng" dirty="0" err="1"/>
              <a:t>lék.péči</a:t>
            </a:r>
            <a:r>
              <a:rPr lang="cs-CZ" b="1" u="sng" dirty="0"/>
              <a:t> (je – </a:t>
            </a:r>
            <a:r>
              <a:rPr lang="cs-CZ" b="1" u="sng" dirty="0" err="1"/>
              <a:t>li</a:t>
            </a:r>
            <a:r>
              <a:rPr lang="cs-CZ" b="1" u="sng" dirty="0"/>
              <a:t> potřeba)</a:t>
            </a:r>
            <a:endParaRPr lang="cs-CZ" dirty="0"/>
          </a:p>
          <a:p>
            <a:pPr lvl="0" fontAlgn="ctr"/>
            <a:r>
              <a:rPr lang="cs-CZ" b="1" u="sng" dirty="0"/>
              <a:t>odstranit příčiny, zabránit dalšímu ohrožení</a:t>
            </a:r>
            <a:r>
              <a:rPr lang="cs-CZ" dirty="0"/>
              <a:t>;</a:t>
            </a:r>
          </a:p>
          <a:p>
            <a:pPr lvl="0" fontAlgn="ctr"/>
            <a:r>
              <a:rPr lang="cs-CZ" b="1" u="sng" dirty="0"/>
              <a:t>Informovat rodiče</a:t>
            </a:r>
            <a:r>
              <a:rPr lang="cs-CZ" b="1" dirty="0"/>
              <a:t>, </a:t>
            </a:r>
            <a:r>
              <a:rPr lang="cs-CZ" b="1" u="sng" dirty="0"/>
              <a:t>vyrozumět hlavního vedoucího</a:t>
            </a:r>
            <a:endParaRPr lang="cs-CZ" b="1" dirty="0"/>
          </a:p>
          <a:p>
            <a:pPr lvl="0" fontAlgn="ctr"/>
            <a:r>
              <a:rPr lang="cs-CZ" dirty="0"/>
              <a:t>sepsat protokol o události, příp. zajistit svědky a jejich adresy;</a:t>
            </a:r>
          </a:p>
          <a:p>
            <a:pPr lvl="0" fontAlgn="ctr"/>
            <a:r>
              <a:rPr lang="cs-CZ" dirty="0"/>
              <a:t>ohlásit událost podle potřeby lékaři, hygienické službě, hasičům, policii apod.;</a:t>
            </a:r>
          </a:p>
          <a:p>
            <a:pPr lvl="0" fontAlgn="ctr"/>
            <a:r>
              <a:rPr lang="cs-CZ" dirty="0"/>
              <a:t>dojde li k poranění vedoucího, zajišťuje tyto úkoly jeho zástupce, případně nejstarší přítomný účastník akce;</a:t>
            </a:r>
          </a:p>
          <a:p>
            <a:r>
              <a:rPr lang="cs-CZ" dirty="0"/>
              <a:t>v případě úrazu vyplnit se zdravotníkem tiskopis hlášení úrazu pro po­jišťovnu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DOPORUČENÉ POČTY DĚTÍ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cs-CZ" dirty="0"/>
              <a:t>Vedoucí může zodpovídat pouze za úměrný počet dětí. </a:t>
            </a:r>
          </a:p>
          <a:p>
            <a:pPr fontAlgn="ctr"/>
            <a:r>
              <a:rPr lang="cs-CZ" dirty="0"/>
              <a:t>Počet se stanovuje ze specifika činnosti a nutnosti zajistit bezpečnost, věku účastníků, velikosti prostoru činnosti a dalších ukazatelů hodných zřetele. Při standardních činnostech s menší náročností vedoucí může zodpovídat až za 25 dětí.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5319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/>
          <a:lstStyle/>
          <a:p>
            <a:pPr fontAlgn="ctr"/>
            <a:r>
              <a:rPr lang="cs-CZ" dirty="0"/>
              <a:t>Doporučené počty vedoucích vztažené na věk a počty dětí:</a:t>
            </a:r>
          </a:p>
          <a:p>
            <a:pPr lvl="0" fontAlgn="ctr"/>
            <a:r>
              <a:rPr lang="cs-CZ" dirty="0"/>
              <a:t>děti 6 – 10 let: na každých započatých 10 dětí 1 plnoletý vedoucí;</a:t>
            </a:r>
          </a:p>
          <a:p>
            <a:pPr lvl="0" fontAlgn="ctr"/>
            <a:r>
              <a:rPr lang="cs-CZ" dirty="0"/>
              <a:t>děti 11 – 15 let: na každých započatých 15 dětí 1 plnoletý vedoucí;</a:t>
            </a:r>
          </a:p>
          <a:p>
            <a:pPr lvl="0" fontAlgn="ctr"/>
            <a:r>
              <a:rPr lang="cs-CZ" dirty="0"/>
              <a:t>mládež 16 – 18 let: na každých započatých 20 dětí 1 plnoletý vedoucí;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A64808-A2FE-48B6-8234-5C6EB46F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ČINNOSTI SE ZVÝŠENÝM RIZIKEM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E43B4E-2969-457E-AB49-EDCACAAC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Koupání</a:t>
            </a:r>
          </a:p>
          <a:p>
            <a:r>
              <a:rPr lang="cs-CZ" dirty="0"/>
              <a:t>Rozdělávání ohně a pobyt u něj</a:t>
            </a:r>
          </a:p>
          <a:p>
            <a:r>
              <a:rPr lang="cs-CZ" dirty="0"/>
              <a:t>Noční hry</a:t>
            </a:r>
          </a:p>
          <a:p>
            <a:r>
              <a:rPr lang="cs-CZ" dirty="0"/>
              <a:t>Práce s nářadím (nože, pily, sekery)</a:t>
            </a:r>
          </a:p>
          <a:p>
            <a:r>
              <a:rPr lang="cs-CZ" dirty="0"/>
              <a:t>Přesuny po komunikacích</a:t>
            </a:r>
          </a:p>
          <a:p>
            <a:r>
              <a:rPr lang="cs-CZ" dirty="0"/>
              <a:t>střelba</a:t>
            </a:r>
          </a:p>
        </p:txBody>
      </p:sp>
    </p:spTree>
    <p:extLst>
      <p:ext uri="{BB962C8B-B14F-4D97-AF65-F5344CB8AC3E}">
        <p14:creationId xmlns:p14="http://schemas.microsoft.com/office/powerpoint/2010/main" val="138266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/>
              </a:rPr>
              <a:t>BEZPEČNOST V MÍSTNOSTI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/>
          <a:lstStyle/>
          <a:p>
            <a:r>
              <a:rPr lang="cs-CZ" dirty="0"/>
              <a:t>dodržovat vnitřní řád organizace </a:t>
            </a:r>
          </a:p>
          <a:p>
            <a:r>
              <a:rPr lang="cs-CZ" dirty="0"/>
              <a:t>zákaz manipulace s elektrickými zařízeními</a:t>
            </a:r>
          </a:p>
          <a:p>
            <a:r>
              <a:rPr lang="cs-CZ" dirty="0"/>
              <a:t>zákaz vyklánění z oken a manipulace s okny</a:t>
            </a:r>
          </a:p>
          <a:p>
            <a:r>
              <a:rPr lang="cs-CZ" dirty="0"/>
              <a:t>pozor na ostré hrany nábytku, nekryté radiátory, uvolněné podlahové krytiny</a:t>
            </a:r>
          </a:p>
          <a:p>
            <a:r>
              <a:rPr lang="cs-CZ" dirty="0"/>
              <a:t>používat jen bezpečné pomůcky</a:t>
            </a:r>
          </a:p>
          <a:p>
            <a:pPr lvl="0" fontAlgn="ctr"/>
            <a:r>
              <a:rPr lang="cs-CZ" dirty="0"/>
              <a:t>udržovat pořádek v místnosti;</a:t>
            </a:r>
          </a:p>
          <a:p>
            <a:r>
              <a:rPr lang="cs-CZ" dirty="0"/>
              <a:t>během činnosti dodržovat kázeň a klid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/>
              </a:rPr>
              <a:t>BEZPEČNOST V TĚLOCVIČNĚ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 fontScale="92500" lnSpcReduction="20000"/>
          </a:bodyPr>
          <a:lstStyle/>
          <a:p>
            <a:pPr lvl="0" fontAlgn="ctr"/>
            <a:r>
              <a:rPr lang="cs-CZ" dirty="0"/>
              <a:t>dodržovat bezpečnostní ustanovení zveřejněná pro danou tělocvičnu;</a:t>
            </a:r>
          </a:p>
          <a:p>
            <a:pPr lvl="0" fontAlgn="ctr"/>
            <a:r>
              <a:rPr lang="cs-CZ" dirty="0"/>
              <a:t>před každým použitím nářadí vedoucí osobně zkontroluje jeho stav;</a:t>
            </a:r>
          </a:p>
          <a:p>
            <a:pPr lvl="0" fontAlgn="ctr"/>
            <a:r>
              <a:rPr lang="cs-CZ" dirty="0"/>
              <a:t>u každého nářadí musí být podávána záchrana;</a:t>
            </a:r>
          </a:p>
          <a:p>
            <a:pPr lvl="0" fontAlgn="ctr"/>
            <a:r>
              <a:rPr lang="cs-CZ" dirty="0"/>
              <a:t>děti mohou cvičit pouze ve vhodném oblečení a obutí;</a:t>
            </a:r>
          </a:p>
          <a:p>
            <a:pPr lvl="0" fontAlgn="ctr"/>
            <a:r>
              <a:rPr lang="cs-CZ" dirty="0"/>
              <a:t>pro míčové hry v tělocvičně musejí mít všechna okna a světla drátěné kryty;</a:t>
            </a:r>
          </a:p>
          <a:p>
            <a:r>
              <a:rPr lang="cs-CZ" dirty="0"/>
              <a:t>pro náročnější cvičení na nářadí musí mít vedoucí pedagogickou či cvičitelskou kvalifikaci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effectLst/>
              </a:rPr>
              <a:t>BEZPEČNOST PŘI AKCÍCH MIMO TÁBOR– PŘESUNY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při pohybu po komunikacích a v ulicích dodržovat zákon o silničním provozu, s jeho hlavními zásadami před akcí seznámit účastníky</a:t>
            </a:r>
          </a:p>
          <a:p>
            <a:r>
              <a:rPr lang="cs-CZ" dirty="0"/>
              <a:t>před přesunem seznámit účastníky s trasou a prostorem</a:t>
            </a:r>
          </a:p>
          <a:p>
            <a:r>
              <a:rPr lang="cs-CZ" dirty="0"/>
              <a:t>určit místo srazu pro případ, že by se některé dítě při přesunu či při hře ztratilo</a:t>
            </a:r>
          </a:p>
          <a:p>
            <a:pPr lvl="0"/>
            <a:r>
              <a:rPr lang="cs-CZ" dirty="0"/>
              <a:t>před započetím hry vymezit prostor, zkontrolovat osobně, zda nehrozí nebezpečí , zda je prostor přehledný;</a:t>
            </a:r>
          </a:p>
          <a:p>
            <a:pPr lvl="0"/>
            <a:r>
              <a:rPr lang="cs-CZ" dirty="0"/>
              <a:t>při nástupu do prostředků hromadné dopravy dbát na ukázněný nástup</a:t>
            </a:r>
          </a:p>
          <a:p>
            <a:pPr lvl="0"/>
            <a:r>
              <a:rPr lang="cs-CZ" dirty="0"/>
              <a:t>při jízdě dbát na klid ve vozidle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281186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Na táboře za vše zodpovídá hlavní vedoucí!</a:t>
            </a:r>
          </a:p>
          <a:p>
            <a:r>
              <a:rPr lang="cs-CZ" dirty="0"/>
              <a:t>Pokud nepořádá tábor sám (není jeho organizátorem, provozovatelem), v konečném důsledku je zodpovědná organizace, která jej pověřila k výkonu funkce</a:t>
            </a:r>
          </a:p>
          <a:p>
            <a:r>
              <a:rPr lang="cs-CZ" dirty="0"/>
              <a:t>Povinností HV (nebo provozovatele) je seznámit všechny účastníky i pracovníky tábora s předpisy BOZP = bezpečnost a ochrana zdraví při práci – PROKAZATELNĚ!!!</a:t>
            </a:r>
          </a:p>
          <a:p>
            <a:r>
              <a:rPr lang="cs-CZ" dirty="0"/>
              <a:t>Zodpovědnost přenese na další pracovníky pověřením k určité funkci, činnosti – PROKAZATELNĚ!!!!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7210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rmAutofit/>
          </a:bodyPr>
          <a:lstStyle/>
          <a:p>
            <a:pPr lvl="0"/>
            <a:r>
              <a:rPr lang="cs-CZ" sz="2400" dirty="0"/>
              <a:t>pro přechod vozovky používat značené přechody, děti přecházejí hromadně na pokyn vedoucího, pokud přechod není řízen světly, vedoucí zajišťuje případné zastavení vozidel uprostřed vozovky a odchází z ní s posledním dítětem</a:t>
            </a:r>
          </a:p>
          <a:p>
            <a:pPr lvl="0"/>
            <a:r>
              <a:rPr lang="cs-CZ" sz="2400" dirty="0"/>
              <a:t>v případě rozchodu pro nákupy či na samostatnou prohlídku města ur­číme skupiny dětí, které budou chodit stále spolu</a:t>
            </a:r>
          </a:p>
          <a:p>
            <a:pPr lvl="0"/>
            <a:r>
              <a:rPr lang="cs-CZ" sz="2400" dirty="0"/>
              <a:t>samostatný pohyb dětí po setmění není možný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BEZPEČNOST PŘI BOUŘCE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sz="2600" b="1" dirty="0"/>
              <a:t>Hlavní zásada - nevycházet z budovy, zdržovat se nejlépe tam, kde je sucho, ve větší vzdálenosti od kamen a větších kovových předmětů.</a:t>
            </a:r>
          </a:p>
          <a:p>
            <a:pPr>
              <a:buNone/>
            </a:pPr>
            <a:endParaRPr lang="cs-CZ" sz="2600" b="1" dirty="0"/>
          </a:p>
          <a:p>
            <a:pPr>
              <a:buNone/>
            </a:pPr>
            <a:r>
              <a:rPr lang="cs-CZ" sz="2600" u="sng" dirty="0"/>
              <a:t>podle možnosti se ukrýt v budovách v tomto pořadí</a:t>
            </a:r>
          </a:p>
          <a:p>
            <a:r>
              <a:rPr lang="cs-CZ" sz="2600" dirty="0"/>
              <a:t>1. ve velké budově kovové (stavbě s kovovou rámovou konstrukcí),</a:t>
            </a:r>
          </a:p>
          <a:p>
            <a:r>
              <a:rPr lang="cs-CZ" sz="2600" dirty="0"/>
              <a:t>2. v obytné budově (domě nebo stavbě) chráněné hromosvodem,</a:t>
            </a:r>
          </a:p>
          <a:p>
            <a:r>
              <a:rPr lang="cs-CZ" sz="2600" dirty="0"/>
              <a:t>3. ve velké budově nechráněné,</a:t>
            </a:r>
          </a:p>
          <a:p>
            <a:r>
              <a:rPr lang="cs-CZ" sz="2600" dirty="0"/>
              <a:t>4. v malé budově nechráněné,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25202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není-li nablízku budova, ukrýt se v údolí, jeskyni, jámě, v hustém lese, v nejhorším případě si lehnout na zem,</a:t>
            </a:r>
          </a:p>
          <a:p>
            <a:r>
              <a:rPr lang="cs-CZ" dirty="0"/>
              <a:t>- neukrývat se pod osamělými stromy, nezůstat stát na osamělých nezastavěných či nezalesněných místech, zejména na holých kopcích a horských hřebenech,</a:t>
            </a:r>
          </a:p>
          <a:p>
            <a:r>
              <a:rPr lang="cs-CZ" dirty="0"/>
              <a:t>- nezdržovat se v blízkosti svodu hromosvodů, blízko drátěných plotů, větších kovových předmětů, vlhkých stěn,</a:t>
            </a:r>
          </a:p>
          <a:p>
            <a:r>
              <a:rPr lang="cs-CZ" dirty="0"/>
              <a:t>- neukrývat se v malých kůlnách a jiných menších objektech, které jsou vystaveny úderu blesku,</a:t>
            </a:r>
          </a:p>
          <a:p>
            <a:r>
              <a:rPr lang="cs-CZ" dirty="0"/>
              <a:t>- při výjimečně nutném přechodu volným nezastavěným prostorem (nechráněným ani stromy) dělat krátké kroky, nenosit</a:t>
            </a:r>
          </a:p>
          <a:p>
            <a:r>
              <a:rPr lang="cs-CZ" dirty="0"/>
              <a:t>kovové předměty (deštníky), při stání mít nohy pokud možno těsně u sebe,</a:t>
            </a:r>
          </a:p>
          <a:p>
            <a:r>
              <a:rPr lang="cs-CZ" dirty="0"/>
              <a:t>- při jízdě autem jet zvolna, je-li místo zvláště nebezpečné (volný prostor na kopci) zastavit a zůstat uvnitř při zavřených oknech a dveřích</a:t>
            </a:r>
          </a:p>
          <a:p>
            <a:pPr lvl="0" fontAlgn="ctr"/>
            <a:r>
              <a:rPr lang="cs-CZ" dirty="0"/>
              <a:t>nedotýkat se postiženého elektrickým proudem, není li vyproštěn z elek­trického okruhu;</a:t>
            </a:r>
          </a:p>
          <a:p>
            <a:r>
              <a:rPr lang="cs-CZ" dirty="0"/>
              <a:t>každý musí znát poskytování první pomoci při úrazu elektrickým proudem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dirty="0">
                <a:effectLst/>
              </a:rPr>
              <a:t>BEZPEČNOST PŘI OHNI, </a:t>
            </a:r>
            <a:br>
              <a:rPr lang="cs-CZ" dirty="0">
                <a:effectLst/>
              </a:rPr>
            </a:br>
            <a:r>
              <a:rPr lang="cs-CZ" dirty="0">
                <a:effectLst/>
              </a:rPr>
              <a:t>POŽÁRNÍ OCHRANA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oheň se smí rozdělávat pouze na povolených místech </a:t>
            </a:r>
          </a:p>
          <a:p>
            <a:r>
              <a:rPr lang="cs-CZ" dirty="0"/>
              <a:t>ohniště musí být ohraničeno nehořlavým materiálem</a:t>
            </a:r>
          </a:p>
          <a:p>
            <a:r>
              <a:rPr lang="cs-CZ" dirty="0"/>
              <a:t>při rozdělání ohně dávat pozor na vítr, podklad ohně, kameny z potoka</a:t>
            </a:r>
          </a:p>
          <a:p>
            <a:r>
              <a:rPr lang="cs-CZ" dirty="0"/>
              <a:t>nenechat bez dozoru oheň, rozpálená kamna, vařiče a jiné elektrické či žhavé zařízení</a:t>
            </a:r>
          </a:p>
          <a:p>
            <a:r>
              <a:rPr lang="cs-CZ" dirty="0"/>
              <a:t>zákaz manipulace dětí s jakýmikoli hořlavými látkami I. a II. stupně</a:t>
            </a:r>
          </a:p>
          <a:p>
            <a:r>
              <a:rPr lang="cs-CZ" dirty="0"/>
              <a:t>rozdělávání ohně a používání zápalek pouze pod dohledem zodpovědné osoby</a:t>
            </a:r>
          </a:p>
          <a:p>
            <a:r>
              <a:rPr lang="cs-CZ" dirty="0"/>
              <a:t>všichni musejí znát vyhlášení požárního poplachu v místě, způsoby hašení, obsluhu požárních přístrojů</a:t>
            </a:r>
          </a:p>
          <a:p>
            <a:r>
              <a:rPr lang="cs-CZ" dirty="0"/>
              <a:t>povinnost účastnit se likvidace požáru, ohlašovací povinnost požárnímu inspektorátu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435280" cy="1399032"/>
          </a:xfrm>
        </p:spPr>
        <p:txBody>
          <a:bodyPr>
            <a:normAutofit/>
          </a:bodyPr>
          <a:lstStyle/>
          <a:p>
            <a:pPr algn="ctr"/>
            <a:r>
              <a:rPr lang="cs-CZ" sz="3600" dirty="0">
                <a:effectLst/>
              </a:rPr>
              <a:t>BEZPEČNOST PŘI PRÁCI S NÁŘADÍM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cs-CZ" dirty="0"/>
              <a:t>pracovat vždy na určeném mís­tě a podle daných pokynů</a:t>
            </a:r>
          </a:p>
          <a:p>
            <a:pPr lvl="0" fontAlgn="ctr"/>
            <a:r>
              <a:rPr lang="cs-CZ" dirty="0"/>
              <a:t>účastníky poučit o riziku dané pracovní činnosti; dodržení kázně </a:t>
            </a:r>
          </a:p>
          <a:p>
            <a:pPr lvl="0" fontAlgn="ctr"/>
            <a:r>
              <a:rPr lang="cs-CZ" dirty="0"/>
              <a:t>vždy přítomnost odpovědné osoby;</a:t>
            </a:r>
          </a:p>
          <a:p>
            <a:pPr lvl="0" fontAlgn="ctr"/>
            <a:r>
              <a:rPr lang="cs-CZ" dirty="0"/>
              <a:t>připravená lékárnička první pomoci;</a:t>
            </a:r>
          </a:p>
          <a:p>
            <a:pPr lvl="0" fontAlgn="ctr"/>
            <a:r>
              <a:rPr lang="cs-CZ" dirty="0"/>
              <a:t>veškeré nářadí ostré, kvalitní, předem přezkoušet správnou funkci;</a:t>
            </a:r>
          </a:p>
          <a:p>
            <a:r>
              <a:rPr lang="cs-CZ" dirty="0"/>
              <a:t>nepoužívané nářadí a nástroje vždy bezpečně uložit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7170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8136"/>
          </a:xfrm>
        </p:spPr>
        <p:txBody>
          <a:bodyPr>
            <a:normAutofit fontScale="92500" lnSpcReduction="20000"/>
          </a:bodyPr>
          <a:lstStyle/>
          <a:p>
            <a:pPr lvl="0" fontAlgn="ctr"/>
            <a:r>
              <a:rPr lang="cs-CZ" dirty="0"/>
              <a:t>s ostrými nástroji pracovat směrem od těla,</a:t>
            </a:r>
          </a:p>
          <a:p>
            <a:r>
              <a:rPr lang="cs-CZ" dirty="0"/>
              <a:t>při sekání sekerou dbát na čistý a dostatečný manipulační prostor, sekera vždy mimo tělo </a:t>
            </a:r>
          </a:p>
          <a:p>
            <a:r>
              <a:rPr lang="cs-CZ" dirty="0"/>
              <a:t>štípat na pevném dřevěném podkladu (ne na zemi nebo na kameni)</a:t>
            </a:r>
          </a:p>
          <a:p>
            <a:pPr lvl="0" fontAlgn="ctr"/>
            <a:r>
              <a:rPr lang="cs-CZ" dirty="0"/>
              <a:t>nářadí podávat špicí či ostřím k zemi;</a:t>
            </a:r>
          </a:p>
          <a:p>
            <a:r>
              <a:rPr lang="cs-CZ" dirty="0"/>
              <a:t>nenosit nářadí přes rameno (zranění při otáčení)</a:t>
            </a:r>
          </a:p>
          <a:p>
            <a:r>
              <a:rPr lang="cs-CZ" dirty="0"/>
              <a:t>průběžný úklid odpadu na vyhrazené místo (čistý pracovní prostor), například na táborech nejčastější úraz – zabodnutý hřebík v noze z pohozeného prkna</a:t>
            </a:r>
          </a:p>
          <a:p>
            <a:r>
              <a:rPr lang="cs-CZ" dirty="0"/>
              <a:t>vhodné oblečení a obutí vzhledem k dané činnosti  (dlouhé kalhoty, rukavice, …)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KOUPÁNÍ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koupání účastníků akce mladších 18 let je možno pouze se souhlasem a v přítomnosti pověřeného vedoucího staršího 18 let, který je schopen dát záchranu tonoucímu</a:t>
            </a:r>
          </a:p>
          <a:p>
            <a:r>
              <a:rPr lang="cs-CZ" dirty="0"/>
              <a:t>vysoký důraz na kázeň a pořádek</a:t>
            </a:r>
          </a:p>
          <a:p>
            <a:r>
              <a:rPr lang="cs-CZ" dirty="0"/>
              <a:t>koupání je zakázáno 100 m od mostů, přístavišť, vjezdů apod., v požárních bazénech, v chovných rybnících, v nádržích pro odběr pitné vody; u jezů, někdy je vyznačeno znaky</a:t>
            </a:r>
          </a:p>
          <a:p>
            <a:r>
              <a:rPr lang="cs-CZ" dirty="0"/>
              <a:t>nesmí se přibližovat k plavidlům, lézt na plavební znaky </a:t>
            </a:r>
          </a:p>
          <a:p>
            <a:pPr lvl="0" fontAlgn="ctr"/>
            <a:r>
              <a:rPr lang="cs-CZ" dirty="0"/>
              <a:t>pokud má být zařazeno koupání, mělo by být v plánu akce či denním plánu tábora;</a:t>
            </a:r>
          </a:p>
          <a:p>
            <a:r>
              <a:rPr lang="cs-CZ" dirty="0"/>
              <a:t>s dětmi se koupat pouze na známých, ověřených místech, vedoucí jde do vody první a prověří bezpečnost, hloubku, prostor </a:t>
            </a:r>
            <a:r>
              <a:rPr lang="cs-CZ" dirty="0" err="1"/>
              <a:t>apod</a:t>
            </a:r>
            <a:endParaRPr 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/>
              </a:rPr>
              <a:t>DOPORUČENÍ PŘI KOUPÁNÍ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cs-CZ" dirty="0"/>
              <a:t> koupaliště schválené příslušnou hygienickou stanicí,</a:t>
            </a:r>
          </a:p>
          <a:p>
            <a:pPr fontAlgn="ctr"/>
            <a:r>
              <a:rPr lang="cs-CZ" dirty="0"/>
              <a:t>zákaz vstupu do vody minimálně jednu hodinu po intenzívním pohybu či cvičení,</a:t>
            </a:r>
          </a:p>
          <a:p>
            <a:pPr fontAlgn="ctr"/>
            <a:r>
              <a:rPr lang="cs-CZ" dirty="0"/>
              <a:t>zákaz koupání před jídlem a minimálně hodinu po jídle </a:t>
            </a:r>
          </a:p>
          <a:p>
            <a:pPr fontAlgn="ctr"/>
            <a:r>
              <a:rPr lang="cs-CZ" dirty="0"/>
              <a:t>koupání pouze za teplého počasí,</a:t>
            </a:r>
          </a:p>
          <a:p>
            <a:pPr fontAlgn="ctr"/>
            <a:r>
              <a:rPr lang="cs-CZ" dirty="0"/>
              <a:t>koupání ve vodě minimálně 20 °C maximálně 30 minut,</a:t>
            </a:r>
          </a:p>
          <a:p>
            <a:pPr fontAlgn="ctr"/>
            <a:r>
              <a:rPr lang="cs-CZ" dirty="0"/>
              <a:t> pro děti nad 14 let a otužilejší minimálně 18 °C maximálně 10 minut,</a:t>
            </a:r>
          </a:p>
          <a:p>
            <a:pPr fontAlgn="ctr"/>
            <a:r>
              <a:rPr lang="cs-CZ" dirty="0"/>
              <a:t>vedoucí, který sleduje děti ze břehu by měl mít připravenu záchrannou pomůcku, například nafukovací kruh na laně a pod., který může dítěti hodit</a:t>
            </a:r>
          </a:p>
          <a:p>
            <a:pPr fontAlgn="ctr"/>
            <a:r>
              <a:rPr lang="cs-CZ" dirty="0"/>
              <a:t>pro neplavce vždy vyhrazený prostor a vesta (pás)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>
                <a:effectLst/>
              </a:rPr>
              <a:t>STŘELBA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589240"/>
          </a:xfrm>
        </p:spPr>
        <p:txBody>
          <a:bodyPr>
            <a:normAutofit fontScale="70000" lnSpcReduction="20000"/>
          </a:bodyPr>
          <a:lstStyle/>
          <a:p>
            <a:r>
              <a:rPr lang="cs-CZ" u="sng" dirty="0"/>
              <a:t>Poučit účastníky aktivity o bezpečnosti a důsledně dbát na dodržování</a:t>
            </a:r>
          </a:p>
          <a:p>
            <a:r>
              <a:rPr lang="cs-CZ" dirty="0"/>
              <a:t>pro střelbu musí být vymezen prostor, v němž se nesmí nikdo (ani náhodní chodci) pohybovat</a:t>
            </a:r>
          </a:p>
          <a:p>
            <a:r>
              <a:rPr lang="cs-CZ" dirty="0"/>
              <a:t>u vzduchovky se počítá s dostřelem 250 m</a:t>
            </a:r>
          </a:p>
          <a:p>
            <a:r>
              <a:rPr lang="cs-CZ" dirty="0"/>
              <a:t>z malorážky lze střílet jen na schválené střelnici</a:t>
            </a:r>
          </a:p>
          <a:p>
            <a:r>
              <a:rPr lang="cs-CZ" dirty="0"/>
              <a:t>pro umístění terčů musí být vhodné pozadí, aby nedošlo k odražení střely (lapače, vysoká stráň, pytle s pískem, špalek dřeva terč na řeznou plochu, aj.)</a:t>
            </a:r>
          </a:p>
          <a:p>
            <a:r>
              <a:rPr lang="cs-CZ" dirty="0"/>
              <a:t>zákaz manipulace se zbraní dětmi (i nenabitou)</a:t>
            </a:r>
          </a:p>
          <a:p>
            <a:r>
              <a:rPr lang="cs-CZ" dirty="0"/>
              <a:t>zbraň se nabíjí na povel vedoucího střelby, a to na určeném místě v poloze ke střelbě (hlaveň se míří do stanoveného směru),</a:t>
            </a:r>
          </a:p>
          <a:p>
            <a:r>
              <a:rPr lang="cs-CZ" dirty="0"/>
              <a:t> při předávání nebo odevzdávání zbraně je nutno se přesvědčit, zda zbraň není nabita,</a:t>
            </a:r>
          </a:p>
          <a:p>
            <a:r>
              <a:rPr lang="cs-CZ" dirty="0"/>
              <a:t> při odložení zbraně se musí uzavřít pojistka (u zlamovacích vzduchovek sklopit hlaveň a vyjmout střelu),</a:t>
            </a:r>
          </a:p>
          <a:p>
            <a:r>
              <a:rPr lang="cs-CZ" dirty="0"/>
              <a:t>k terčům lze jít po zabezpečení všech zbraní na povel vedoucího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NOČNÍ AKCE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ctr"/>
            <a:r>
              <a:rPr lang="cs-CZ" dirty="0"/>
              <a:t>seznámit se s riziky nočního pohybu, dodržovat zvýšenou opatrnost;</a:t>
            </a:r>
          </a:p>
          <a:p>
            <a:pPr lvl="0" fontAlgn="ctr"/>
            <a:r>
              <a:rPr lang="cs-CZ" dirty="0"/>
              <a:t>noční hry provádět pouze v bezpečném prostoru, který děti dobře znají, či je jinak zabezpečen (například ohraničen cestami);</a:t>
            </a:r>
          </a:p>
          <a:p>
            <a:pPr lvl="0" fontAlgn="ctr"/>
            <a:r>
              <a:rPr lang="cs-CZ" dirty="0"/>
              <a:t>nebezpečí poranění ve tmě (terén, větve stromů držet ruku před obličejem apod.);</a:t>
            </a:r>
          </a:p>
          <a:p>
            <a:pPr lvl="0" fontAlgn="ctr"/>
            <a:r>
              <a:rPr lang="cs-CZ" dirty="0"/>
              <a:t>nebezpečí zabloudění;</a:t>
            </a:r>
          </a:p>
          <a:p>
            <a:pPr lvl="0" fontAlgn="ctr"/>
            <a:r>
              <a:rPr lang="cs-CZ" dirty="0"/>
              <a:t>děti seznámit s riziky nočního pohybu, nestrašit je, hry zaměřit na akceptování tmy, </a:t>
            </a:r>
            <a:r>
              <a:rPr lang="cs-CZ" dirty="0" err="1"/>
              <a:t>ev</a:t>
            </a:r>
            <a:r>
              <a:rPr lang="cs-CZ" dirty="0"/>
              <a:t>. i samoty jako něčeho samozřejmého, čeho se není třeba bát, ale je nutno dodržovat zvýšenou opatrnost (nevhodnost stezek odvahy u nezkušených dětí či příliš náročných – drsných nočních her);</a:t>
            </a:r>
          </a:p>
          <a:p>
            <a:pPr lvl="0" fontAlgn="ctr"/>
            <a:r>
              <a:rPr lang="cs-CZ" dirty="0"/>
              <a:t>u nočních tras zajistit četné kontroly vedoucích;</a:t>
            </a:r>
          </a:p>
          <a:p>
            <a:r>
              <a:rPr lang="cs-CZ" dirty="0"/>
              <a:t>děti zabezpečit píšťalkami a určit nouzový signál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VEDOUCÍ - PRÁVA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podílet se na výběru vedoucích a pracovníků tábora,</a:t>
            </a:r>
          </a:p>
          <a:p>
            <a:r>
              <a:rPr lang="cs-CZ" dirty="0"/>
              <a:t>odmítnout osobu, která není podle jeho názoru způsobilá po zdravotní, psychické nebo morální stránce svěřenou práci konat</a:t>
            </a:r>
          </a:p>
          <a:p>
            <a:r>
              <a:rPr lang="cs-CZ" dirty="0"/>
              <a:t>organizovat chod tábora, řídit všechny vedoucí a pracovníky v táboře, včetně přidělení mimořádných úkolů, vyplývajících z naléhavé potřeby tábora,</a:t>
            </a:r>
          </a:p>
          <a:p>
            <a:r>
              <a:rPr lang="cs-CZ" dirty="0"/>
              <a:t>podílet se na programu tábora,</a:t>
            </a:r>
          </a:p>
          <a:p>
            <a:r>
              <a:rPr lang="cs-CZ" dirty="0"/>
              <a:t>spolu s hospodářem disponovat svěřenými finančními prostředky,</a:t>
            </a:r>
          </a:p>
          <a:p>
            <a:r>
              <a:rPr lang="cs-CZ" dirty="0"/>
              <a:t>vyloučit z tábora osoby (účastníky i pracovníky), které narušují táborový řád nebo neplní své povinnosti.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PŘESUNY, VÝLETY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Dodržovat pravidla provozu a pohybu na pozemních komunikacích – chůze útvaru po solnici VPRAVO, reflexní prvky mimo obec po setmění, označení začátku a konce útvaru – bílé a červené </a:t>
            </a:r>
            <a:r>
              <a:rPr lang="cs-CZ"/>
              <a:t>světlo osoba blíže </a:t>
            </a:r>
            <a:r>
              <a:rPr lang="cs-CZ" dirty="0"/>
              <a:t>do </a:t>
            </a:r>
            <a:r>
              <a:rPr lang="cs-CZ"/>
              <a:t>středu silnice</a:t>
            </a:r>
            <a:endParaRPr lang="cs-CZ" dirty="0"/>
          </a:p>
          <a:p>
            <a:r>
              <a:rPr lang="cs-CZ" dirty="0"/>
              <a:t>Volit náročnost trasy podle věku, stavu a schopností účastníků (resp. podle nejslabšího z nich), podle počasí</a:t>
            </a:r>
          </a:p>
          <a:p>
            <a:r>
              <a:rPr lang="cs-CZ" dirty="0"/>
              <a:t>před cestou zkontrolovat výzbroj a výstroj, která musí být v dobrém stavu a odpovídat plánované túře</a:t>
            </a:r>
          </a:p>
          <a:p>
            <a:r>
              <a:rPr lang="cs-CZ" dirty="0"/>
              <a:t>pozor na úžeh, úpal, zánět spojivek (vhodné oblečení, pokrývka hlavy, tmavé brýle apod.)</a:t>
            </a:r>
          </a:p>
          <a:p>
            <a:r>
              <a:rPr lang="cs-CZ" dirty="0"/>
              <a:t>ve skupině musí být alespoň jeden zkušený člen, jehož znalosti pomohou překonat případná nebezpečí</a:t>
            </a:r>
          </a:p>
          <a:p>
            <a:r>
              <a:rPr lang="cs-CZ" dirty="0"/>
              <a:t>poučit účastníky o pravidlech bezpečného chování (i opakovaně)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5319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v mlze neztratit spojení mezi jednotlivými členy skupiny</a:t>
            </a:r>
          </a:p>
          <a:p>
            <a:r>
              <a:rPr lang="cs-CZ" dirty="0"/>
              <a:t>při silném větru nebo vichřici se na cestu nevydávat</a:t>
            </a:r>
          </a:p>
          <a:p>
            <a:r>
              <a:rPr lang="cs-CZ" dirty="0"/>
              <a:t>první zastávku děláme vždy po 10-15 min. a je věnována úpravě ústroje dětí,další zastávky děláme podle následujících zásad: pro mladší děti po 2- 3 km chůze, pro starší děti po 4-5 km chůze,při delších pochodech zařadit každých 45-50 min. přestávku 5-10 min. Je-li pochod delší než čtyři hodiny, počítat s přestávkami nejméně 1,5 hod., za letního vedra až 4 hod., pokud možno neorganizovat přesuny v době mezi 12.00 až 15.00,</a:t>
            </a:r>
          </a:p>
          <a:p>
            <a:r>
              <a:rPr lang="cs-CZ" dirty="0"/>
              <a:t>do časového rozvrhu zařadit rezervu 1 - 2 hodiny pro nepředvídané případy, aby skupinu nezastihla v neznámém terénu  tma,</a:t>
            </a:r>
          </a:p>
          <a:p>
            <a:r>
              <a:rPr lang="cs-CZ" dirty="0"/>
              <a:t> tempo pochodu musí být limitováno nejméně zdatným jedincem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94AC1-1AD0-4A6C-8630-859A29D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568952" cy="1615314"/>
          </a:xfrm>
        </p:spPr>
        <p:txBody>
          <a:bodyPr>
            <a:noAutofit/>
          </a:bodyPr>
          <a:lstStyle/>
          <a:p>
            <a:r>
              <a:rPr lang="cs-CZ" sz="3200" dirty="0"/>
              <a:t>ŘÍZENÍ  RIZIKA (RISKMANAGEMENT).</a:t>
            </a:r>
            <a:br>
              <a:rPr lang="cs-CZ" sz="3200" dirty="0"/>
            </a:br>
            <a:r>
              <a:rPr lang="cs-CZ" sz="3200" dirty="0"/>
              <a:t>KRIZOVÝ MANAGEMENT.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D3AE6E-9A60-4F8D-B4E5-3EEF38C0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Rizika - </a:t>
            </a:r>
            <a:r>
              <a:rPr lang="cs-CZ" dirty="0"/>
              <a:t>nežádoucí, neočekávané nebo neplánované události, které mohou negativně ovlivnit průběh i výsledek projektu. </a:t>
            </a:r>
          </a:p>
          <a:p>
            <a:r>
              <a:rPr lang="cs-CZ" b="1" u="sng" dirty="0"/>
              <a:t>Účelem RM </a:t>
            </a:r>
            <a:r>
              <a:rPr lang="cs-CZ" dirty="0"/>
              <a:t>je předejít nepříjemným překvapením, vyhnout se krizovému řízení a zamezit vzniku a eskalaci problémů.</a:t>
            </a:r>
          </a:p>
          <a:p>
            <a:r>
              <a:rPr lang="cs-CZ" b="1" u="sng" dirty="0"/>
              <a:t>Krizový management</a:t>
            </a:r>
            <a:r>
              <a:rPr lang="cs-CZ" dirty="0"/>
              <a:t> = řízení subjektu v době trvání problémové situace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5818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E04733-D457-495B-AB09-C6955DCA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POVINNOST PROVOZOVATELE AREÁLU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87CCFB-F576-45C8-A935-EB50BE07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2808"/>
            <a:ext cx="8507288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cs-CZ" dirty="0"/>
              <a:t>NA VĚŘEJNĚ PŘÍSTUPNÉM MÍSTĚ (BĚŽNĚ VYUŽÍVANÉM) VYVĚSIT: </a:t>
            </a:r>
          </a:p>
          <a:p>
            <a:r>
              <a:rPr lang="cs-CZ" dirty="0"/>
              <a:t>požární řád</a:t>
            </a:r>
          </a:p>
          <a:p>
            <a:r>
              <a:rPr lang="cs-CZ" dirty="0"/>
              <a:t>traumatologická plán (postup při úrazu, při vzniku požáru, při nutnosti evakuace a dalších mimořádných situacích, tel. čísla</a:t>
            </a:r>
          </a:p>
          <a:p>
            <a:r>
              <a:rPr lang="cs-CZ" dirty="0"/>
              <a:t>evakuační plán</a:t>
            </a:r>
          </a:p>
          <a:p>
            <a:pPr marL="64008" indent="0">
              <a:buNone/>
            </a:pPr>
            <a:r>
              <a:rPr lang="cs-CZ" dirty="0"/>
              <a:t>PŘI PROŠKOLENÍ BOZP SEZNÁMÍ HV OSTATNÍ PRACOVNÍKY S MÍSTEM VYVĚŠENÍ</a:t>
            </a:r>
          </a:p>
        </p:txBody>
      </p:sp>
    </p:spTree>
    <p:extLst>
      <p:ext uri="{BB962C8B-B14F-4D97-AF65-F5344CB8AC3E}">
        <p14:creationId xmlns:p14="http://schemas.microsoft.com/office/powerpoint/2010/main" val="377720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B5DE98-95EB-418B-A654-98FCE448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RIZIKA NA TÁBOŘE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C35B4E-87BB-4A07-84D1-C203893A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404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cs-CZ" b="1" u="sng" dirty="0"/>
              <a:t>Mimořádná událost</a:t>
            </a:r>
            <a:r>
              <a:rPr lang="cs-CZ" b="1" dirty="0"/>
              <a:t> - </a:t>
            </a:r>
            <a:r>
              <a:rPr lang="cs-CZ" dirty="0"/>
              <a:t> vyžadující zásah IZS</a:t>
            </a:r>
          </a:p>
          <a:p>
            <a:r>
              <a:rPr lang="cs-CZ" sz="2600" u="sng" dirty="0"/>
              <a:t>Nejpravděpodobnější mimořádná událost na letním táboře je </a:t>
            </a:r>
            <a:r>
              <a:rPr lang="cs-CZ" sz="3200" u="sng" dirty="0"/>
              <a:t>ZÁPLAVA, POVODEŇ</a:t>
            </a:r>
            <a:r>
              <a:rPr lang="cs-CZ" sz="3200" dirty="0"/>
              <a:t> </a:t>
            </a:r>
            <a:r>
              <a:rPr lang="cs-CZ" sz="2200" dirty="0"/>
              <a:t>– mnohé táborové základny na břehu potoků, řek, vodních ploch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nutný EVAKUAČNÍ PLÁN (nejen formální, ale opravdu s ním seznámit všechny pracovníky)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pozor na únikovou cestu!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Sledovat PŘEDPOVĚĎ POČASÍ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NEPODCENIT nebezpečí, reagovat včas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sz="1900" dirty="0"/>
              <a:t>Životy a zdraví dětí (a pracovníků tábora) jsou cennější než majetek!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sz="1900" dirty="0"/>
              <a:t>zjisti, jestli máš shromážděné opravdu VŠECHNY DĚTI – může se stát, že někdo neuslyší pokyny, že se v panice někde schová…</a:t>
            </a:r>
          </a:p>
          <a:p>
            <a:pPr lvl="1"/>
            <a:endParaRPr lang="cs-CZ" sz="20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5852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4DF126-CAF0-4B57-8A03-A02E6148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r>
              <a:rPr lang="cs-CZ" dirty="0"/>
              <a:t>DAŠÍ RIZIKA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DEFE02-5BF7-4CDF-91DE-027102F4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r>
              <a:rPr lang="cs-CZ" sz="3600" b="1" u="sng" dirty="0"/>
              <a:t>Požár</a:t>
            </a:r>
            <a:r>
              <a:rPr lang="cs-CZ" sz="3600" dirty="0"/>
              <a:t>  - pozor na vhodnost hasebního prostředku, povinnost nahlásit požár provozovateli </a:t>
            </a:r>
          </a:p>
          <a:p>
            <a:r>
              <a:rPr lang="cs-CZ" sz="3600" b="1" u="sng" dirty="0"/>
              <a:t>Infekční nemoc </a:t>
            </a:r>
            <a:r>
              <a:rPr lang="cs-CZ" sz="3600" dirty="0"/>
              <a:t>– ohlašovací povinnost u některých nákaz (žloutenka, úplavice, salmonelóza, …</a:t>
            </a:r>
          </a:p>
          <a:p>
            <a:r>
              <a:rPr lang="cs-CZ" sz="3600" b="1" u="sng" dirty="0"/>
              <a:t>Znehodnocení zdroje pitné vody </a:t>
            </a:r>
            <a:r>
              <a:rPr lang="cs-CZ" sz="3600" dirty="0"/>
              <a:t>– povinnost zajistit náhradní zdroj, snížit kapacitu tábora na nezbytné minimum, případně ukončit tábor</a:t>
            </a:r>
          </a:p>
          <a:p>
            <a:r>
              <a:rPr lang="cs-CZ" sz="3600" b="1" u="sng" dirty="0"/>
              <a:t>Onemocnění či zranění hlavního vedoucího</a:t>
            </a:r>
            <a:endParaRPr lang="cs-CZ" sz="3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cs-CZ" sz="3600" dirty="0"/>
              <a:t>Činnosti (pravomoci i povinnosti) přebírá zástupce hl. vedoucího (není-li tato funkce obsazena, je nutné domluvit předem, kdo ho zastoupí)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cs-CZ" sz="3600" dirty="0"/>
              <a:t>Poučte děti o tom, co mají dělat v případě zranění </a:t>
            </a:r>
            <a:r>
              <a:rPr lang="cs-CZ" sz="3100" dirty="0"/>
              <a:t>vedoucího! (když není nablízku jiný dospělý)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441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zdroje: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Oddílový vedoucí (</a:t>
            </a:r>
            <a:r>
              <a:rPr lang="cs-CZ" sz="2800" dirty="0" err="1"/>
              <a:t>Bezchleba</a:t>
            </a:r>
            <a:r>
              <a:rPr lang="cs-CZ" sz="2800" dirty="0"/>
              <a:t> B., 2012)</a:t>
            </a:r>
          </a:p>
          <a:p>
            <a:r>
              <a:rPr lang="cs-CZ" sz="2800" dirty="0"/>
              <a:t>Hlavní vedoucí (</a:t>
            </a:r>
            <a:r>
              <a:rPr lang="cs-CZ" sz="2800" dirty="0" err="1"/>
              <a:t>Bezchleba</a:t>
            </a:r>
            <a:r>
              <a:rPr lang="cs-CZ" sz="2800" dirty="0"/>
              <a:t> B., 2012)</a:t>
            </a:r>
          </a:p>
          <a:p>
            <a:r>
              <a:rPr lang="cs-CZ" sz="2800" dirty="0"/>
              <a:t>Tábory a jiné zotavovací akce (NIDM, 2011)</a:t>
            </a:r>
          </a:p>
          <a:p>
            <a:r>
              <a:rPr lang="cs-CZ" sz="2800" dirty="0"/>
              <a:t>Manuál pobytových akcí (DDM hl. m. P.)</a:t>
            </a:r>
          </a:p>
          <a:p>
            <a:r>
              <a:rPr lang="cs-CZ" sz="2800" dirty="0"/>
              <a:t>Zásady BOZP (DDM Ulita, Praha 3)</a:t>
            </a:r>
          </a:p>
          <a:p>
            <a:r>
              <a:rPr lang="cs-CZ" sz="2800" dirty="0"/>
              <a:t>Zásady BOZP (DDM Praha 13)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640960" cy="1399032"/>
          </a:xfrm>
        </p:spPr>
        <p:txBody>
          <a:bodyPr>
            <a:normAutofit/>
          </a:bodyPr>
          <a:lstStyle/>
          <a:p>
            <a:r>
              <a:rPr lang="cs-CZ" sz="4000" dirty="0"/>
              <a:t>HLAVNÍ VEDOUCÍ - POVINNOSTI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vést tým pracovníků tábora,</a:t>
            </a:r>
          </a:p>
          <a:p>
            <a:r>
              <a:rPr lang="cs-CZ" dirty="0"/>
              <a:t>znát všechny právní a jiné předpisy pro výkon své funkce na táboře</a:t>
            </a:r>
          </a:p>
          <a:p>
            <a:r>
              <a:rPr lang="cs-CZ" dirty="0"/>
              <a:t>dodržovat právní předpisy a kontrolovat v tomto směru všechny vedoucí a pracovníky tábora,</a:t>
            </a:r>
          </a:p>
          <a:p>
            <a:r>
              <a:rPr lang="cs-CZ" dirty="0"/>
              <a:t>seznámit se včas s místem a vybavením tábora,</a:t>
            </a:r>
          </a:p>
          <a:p>
            <a:r>
              <a:rPr lang="cs-CZ" dirty="0"/>
              <a:t>kontrolovat celkové zajištění zdravotnické péče,</a:t>
            </a:r>
          </a:p>
          <a:p>
            <a:r>
              <a:rPr lang="cs-CZ" dirty="0"/>
              <a:t>kontrolovat hospodaření tábora a denní výkazy o spotřebě potravin,</a:t>
            </a:r>
          </a:p>
          <a:p>
            <a:r>
              <a:rPr lang="cs-CZ" dirty="0"/>
              <a:t>dohlížet na chod programu a výchovné práce, činnost vedoucích dětí a dodržování pořádku a kázně</a:t>
            </a:r>
          </a:p>
          <a:p>
            <a:r>
              <a:rPr lang="cs-CZ" dirty="0"/>
              <a:t>pečovat o zajištění bezpečnosti a zdraví všech účastníků tábora</a:t>
            </a:r>
          </a:p>
          <a:p>
            <a:r>
              <a:rPr lang="cs-CZ" dirty="0"/>
              <a:t>zabezpečit řádné vedení potřebné dokumentace,</a:t>
            </a:r>
          </a:p>
          <a:p>
            <a:r>
              <a:rPr lang="cs-CZ" dirty="0"/>
              <a:t>ohlásit pořadateli tábora závažné události, úrazy a onemocnění.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ODDÍLOVÝ VEDOUCÍ -PRÁVA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 souladu s táborovým řádem, podle pokynů hlavního vedoucího tábora pracovat samostatně se svěřenou skupinou dětí</a:t>
            </a:r>
          </a:p>
          <a:p>
            <a:r>
              <a:rPr lang="cs-CZ" dirty="0"/>
              <a:t> řídit přiděleného praktikanta</a:t>
            </a:r>
          </a:p>
          <a:p>
            <a:r>
              <a:rPr lang="cs-CZ" dirty="0"/>
              <a:t> účastnit se porad vedení tábora, vznášet náměty a připomínky k chodu tábora, na vytvoření materiálních podmínek nutných k výkonu své práce na táboře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1399032"/>
          </a:xfrm>
        </p:spPr>
        <p:txBody>
          <a:bodyPr>
            <a:normAutofit/>
          </a:bodyPr>
          <a:lstStyle/>
          <a:p>
            <a:r>
              <a:rPr lang="cs-CZ" sz="3600" dirty="0"/>
              <a:t>ODDÍLOVÝ VEDOUCÍ - POVINNOSTI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cs-CZ" sz="3800" dirty="0"/>
              <a:t>osobním příkladem a dodržováním všech zásad být vzorem pro účastníky tábora,</a:t>
            </a:r>
          </a:p>
          <a:p>
            <a:r>
              <a:rPr lang="cs-CZ" sz="3800" dirty="0"/>
              <a:t>řádně připravit přidělenou část výchovného programu,</a:t>
            </a:r>
          </a:p>
          <a:p>
            <a:r>
              <a:rPr lang="cs-CZ" sz="3800" dirty="0"/>
              <a:t>řídit se pokyny vedení tábora (hlavního vedoucího tábora a jeho zástupce, hospodáře a zdravotníka),</a:t>
            </a:r>
          </a:p>
          <a:p>
            <a:r>
              <a:rPr lang="cs-CZ" sz="3800" dirty="0"/>
              <a:t>nenechat svěřené děti bez dohledu, dbát soustavně o jejich bezpečnost a zdraví zejména mimo tábor a při koupání, nehody, úrazy nebo onemocnění ihned hlásit zdravotníkovi tábora, mít přehled o zdravotním stavu dětí,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1399032"/>
          </a:xfrm>
        </p:spPr>
        <p:txBody>
          <a:bodyPr>
            <a:normAutofit/>
          </a:bodyPr>
          <a:lstStyle/>
          <a:p>
            <a:r>
              <a:rPr lang="cs-CZ" sz="3600" dirty="0"/>
              <a:t>ODDÍLOVÝ VEDOUCÍ - POVINNOSTI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cs-CZ" sz="2800" dirty="0"/>
              <a:t>zajistit kázeň, pořádek mezi dětmi, bezpečné sociální prostředí</a:t>
            </a:r>
          </a:p>
          <a:p>
            <a:r>
              <a:rPr lang="cs-CZ" sz="2800" dirty="0"/>
              <a:t>dbát na citlivý a individuální přístup k dětem, vzbudit jejich zájem a pomáhat jim v nesnázích</a:t>
            </a:r>
          </a:p>
          <a:p>
            <a:r>
              <a:rPr lang="cs-CZ" sz="2800" dirty="0"/>
              <a:t>zajistit osobní hygienu dětí i čistotu místa pobytu, šetření majetku a péči o svěřený inventář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PRAKTIKANT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Praktikant nevykonává v táboře samostatnou práci</a:t>
            </a:r>
          </a:p>
          <a:p>
            <a:r>
              <a:rPr lang="cs-CZ" dirty="0"/>
              <a:t>pracuje pod dohledem a na odpovědnost vedoucího dětí, ke kterému je přidělen</a:t>
            </a:r>
          </a:p>
          <a:p>
            <a:r>
              <a:rPr lang="cs-CZ" dirty="0"/>
              <a:t>NEMÁ plnou právní zodpovědnost, ručí za něj oddílový, resp. hlavní vedoucí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NEZAPOMENOUT NA PLATNÉ PRÁVNÍ PŘEDPISY !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za jejich dodržování zodpovídá HV</a:t>
            </a:r>
          </a:p>
          <a:p>
            <a:r>
              <a:rPr lang="cs-CZ" dirty="0"/>
              <a:t>Celkem cca 50 právních norem (zákony, vyhlášky, metodické pokyny, směrnice…)</a:t>
            </a:r>
          </a:p>
          <a:p>
            <a:r>
              <a:rPr lang="cs-CZ" sz="2400" dirty="0"/>
              <a:t>Např. Zákon </a:t>
            </a:r>
            <a:r>
              <a:rPr lang="cs-CZ" sz="2400" b="1" dirty="0"/>
              <a:t>č. 258/2000 Sb., o ochraně veřejného zdraví</a:t>
            </a:r>
            <a:r>
              <a:rPr lang="cs-CZ" sz="2400" dirty="0"/>
              <a:t>, ve znění pozdějších předpisů</a:t>
            </a:r>
          </a:p>
          <a:p>
            <a:r>
              <a:rPr lang="cs-CZ" sz="2400" dirty="0"/>
              <a:t>Vyhláška </a:t>
            </a:r>
            <a:r>
              <a:rPr lang="cs-CZ" sz="2400" b="1" dirty="0"/>
              <a:t>č. 106/2001 Sb., o hygienických požadavcích na zotavovací akce pro děti</a:t>
            </a:r>
            <a:r>
              <a:rPr lang="cs-CZ" sz="2400" dirty="0"/>
              <a:t>, ve znění pozdějších předpisů</a:t>
            </a:r>
          </a:p>
          <a:p>
            <a:r>
              <a:rPr lang="cs-CZ" sz="2400" dirty="0"/>
              <a:t>Zákon </a:t>
            </a:r>
            <a:r>
              <a:rPr lang="cs-CZ" sz="2400" b="1" dirty="0"/>
              <a:t>č. 262/2006 Sb., zákoník práce, </a:t>
            </a:r>
            <a:r>
              <a:rPr lang="cs-CZ" sz="2400" dirty="0"/>
              <a:t>ve znění pozdějších předpisů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ent">
  <a:themeElements>
    <a:clrScheme name="Talent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len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alen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374</TotalTime>
  <Words>2697</Words>
  <Application>Microsoft Office PowerPoint</Application>
  <PresentationFormat>Předvádění na obrazovce (4:3)</PresentationFormat>
  <Paragraphs>231</Paragraphs>
  <Slides>36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2" baseType="lpstr">
      <vt:lpstr>Calibri</vt:lpstr>
      <vt:lpstr>Century Gothic</vt:lpstr>
      <vt:lpstr>Verdana</vt:lpstr>
      <vt:lpstr>Wingdings</vt:lpstr>
      <vt:lpstr>Wingdings 2</vt:lpstr>
      <vt:lpstr>Talent</vt:lpstr>
      <vt:lpstr>BEZPEČNOST NA TÁBOŘE</vt:lpstr>
      <vt:lpstr>Prezentace aplikace PowerPoint</vt:lpstr>
      <vt:lpstr>HLAVNÍ VEDOUCÍ - PRÁVA</vt:lpstr>
      <vt:lpstr>HLAVNÍ VEDOUCÍ - POVINNOSTI</vt:lpstr>
      <vt:lpstr>ODDÍLOVÝ VEDOUCÍ -PRÁVA</vt:lpstr>
      <vt:lpstr>ODDÍLOVÝ VEDOUCÍ - POVINNOSTI</vt:lpstr>
      <vt:lpstr>ODDÍLOVÝ VEDOUCÍ - POVINNOSTI</vt:lpstr>
      <vt:lpstr>PRAKTIKANT</vt:lpstr>
      <vt:lpstr>NEZAPOMENOUT NA PLATNÉ PRÁVNÍ PŘEDPISY !</vt:lpstr>
      <vt:lpstr>Základy bezpečnosti  a ochrany zdraví</vt:lpstr>
      <vt:lpstr> Zodpovědnost za bezpečnost práce </vt:lpstr>
      <vt:lpstr>ZPŮSOBILOST PŘENESENÁ  NA PRAKTIKANTA</vt:lpstr>
      <vt:lpstr> POSTUP V PŘÍPADĚ ÚRAZU </vt:lpstr>
      <vt:lpstr>DOPORUČENÉ POČTY DĚTÍ</vt:lpstr>
      <vt:lpstr>Prezentace aplikace PowerPoint</vt:lpstr>
      <vt:lpstr>ČINNOSTI SE ZVÝŠENÝM RIZIKEM</vt:lpstr>
      <vt:lpstr>BEZPEČNOST V MÍSTNOSTI </vt:lpstr>
      <vt:lpstr>BEZPEČNOST V TĚLOCVIČNĚ </vt:lpstr>
      <vt:lpstr>BEZPEČNOST PŘI AKCÍCH MIMO TÁBOR– PŘESUNY </vt:lpstr>
      <vt:lpstr>Prezentace aplikace PowerPoint</vt:lpstr>
      <vt:lpstr>BEZPEČNOST PŘI BOUŘCE</vt:lpstr>
      <vt:lpstr>Prezentace aplikace PowerPoint</vt:lpstr>
      <vt:lpstr>BEZPEČNOST PŘI OHNI,  POŽÁRNÍ OCHRANA </vt:lpstr>
      <vt:lpstr>BEZPEČNOST PŘI PRÁCI S NÁŘADÍM </vt:lpstr>
      <vt:lpstr>Prezentace aplikace PowerPoint</vt:lpstr>
      <vt:lpstr>KOUPÁNÍ</vt:lpstr>
      <vt:lpstr>DOPORUČENÍ PŘI KOUPÁNÍ</vt:lpstr>
      <vt:lpstr>STŘELBA</vt:lpstr>
      <vt:lpstr>NOČNÍ AKCE</vt:lpstr>
      <vt:lpstr>PŘESUNY, VÝLETY</vt:lpstr>
      <vt:lpstr>Prezentace aplikace PowerPoint</vt:lpstr>
      <vt:lpstr>ŘÍZENÍ  RIZIKA (RISKMANAGEMENT). KRIZOVÝ MANAGEMENT.</vt:lpstr>
      <vt:lpstr>POVINNOST PROVOZOVATELE AREÁLU</vt:lpstr>
      <vt:lpstr>RIZIKA NA TÁBOŘE</vt:lpstr>
      <vt:lpstr>DAŠÍ RIZIKA</vt:lpstr>
      <vt:lpstr>Použité zdroje: </vt:lpstr>
    </vt:vector>
  </TitlesOfParts>
  <Company>DDM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BEZPEČNOST NA TÁBOŘE</dc:title>
  <dc:creator>klamovka</dc:creator>
  <cp:lastModifiedBy>Nová Iveta</cp:lastModifiedBy>
  <cp:revision>44</cp:revision>
  <dcterms:created xsi:type="dcterms:W3CDTF">2014-03-21T12:08:26Z</dcterms:created>
  <dcterms:modified xsi:type="dcterms:W3CDTF">2019-04-27T08:17:45Z</dcterms:modified>
</cp:coreProperties>
</file>