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22"/>
  </p:notesMasterIdLst>
  <p:sldIdLst>
    <p:sldId id="256" r:id="rId2"/>
    <p:sldId id="257" r:id="rId3"/>
    <p:sldId id="270" r:id="rId4"/>
    <p:sldId id="271" r:id="rId5"/>
    <p:sldId id="282" r:id="rId6"/>
    <p:sldId id="272" r:id="rId7"/>
    <p:sldId id="265" r:id="rId8"/>
    <p:sldId id="266" r:id="rId9"/>
    <p:sldId id="273" r:id="rId10"/>
    <p:sldId id="274" r:id="rId11"/>
    <p:sldId id="275" r:id="rId12"/>
    <p:sldId id="276" r:id="rId13"/>
    <p:sldId id="277" r:id="rId14"/>
    <p:sldId id="258" r:id="rId15"/>
    <p:sldId id="267" r:id="rId16"/>
    <p:sldId id="278" r:id="rId17"/>
    <p:sldId id="268" r:id="rId18"/>
    <p:sldId id="279" r:id="rId19"/>
    <p:sldId id="280" r:id="rId20"/>
    <p:sldId id="281" r:id="rId21"/>
  </p:sldIdLst>
  <p:sldSz cx="9144000" cy="6858000" type="screen4x3"/>
  <p:notesSz cx="6797675" cy="9926638"/>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E941"/>
  </p:clrMru>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větlý styl 3 – zvýraznění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řední styl 1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Střední styl 4 – zvýraznění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26" autoAdjust="0"/>
  </p:normalViewPr>
  <p:slideViewPr>
    <p:cSldViewPr>
      <p:cViewPr varScale="1">
        <p:scale>
          <a:sx n="64" d="100"/>
          <a:sy n="64" d="100"/>
        </p:scale>
        <p:origin x="-6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F944B55-9D34-40F6-948E-BB435272183E}" type="datetimeFigureOut">
              <a:rPr lang="cs-CZ" smtClean="0"/>
              <a:pPr/>
              <a:t>21.3.2014</a:t>
            </a:fld>
            <a:endParaRPr lang="cs-CZ"/>
          </a:p>
        </p:txBody>
      </p:sp>
      <p:sp>
        <p:nvSpPr>
          <p:cNvPr id="4" name="Zástupný symbol pro obrázek snímku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F9D0462-B40E-4FDF-ACE1-5681C3661B8D}"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b="1" u="none" dirty="0" smtClean="0"/>
              <a:t>SOCIÁLNÍ PSYCHOLOGIE </a:t>
            </a:r>
            <a:r>
              <a:rPr lang="cs-CZ" dirty="0" smtClean="0"/>
              <a:t>– věda, která</a:t>
            </a:r>
            <a:r>
              <a:rPr lang="cs-CZ" baseline="0" dirty="0" smtClean="0"/>
              <a:t> se zabývá všemi vlivy a procesy, které probíhají ve skupině a ovlivňují člověka.</a:t>
            </a:r>
            <a:endParaRPr lang="cs-CZ" dirty="0" smtClean="0"/>
          </a:p>
          <a:p>
            <a:r>
              <a:rPr lang="cs-CZ" b="1" dirty="0" smtClean="0"/>
              <a:t>ZÁJMOVÉ VZDĚLÁVÁNÍ</a:t>
            </a:r>
            <a:r>
              <a:rPr lang="cs-CZ" b="1" baseline="0" dirty="0" smtClean="0"/>
              <a:t> </a:t>
            </a:r>
            <a:r>
              <a:rPr lang="cs-CZ" baseline="0" dirty="0" smtClean="0"/>
              <a:t>- obvykle skupinové vzdělávání.</a:t>
            </a:r>
          </a:p>
          <a:p>
            <a:r>
              <a:rPr lang="cs-CZ" b="1" baseline="0" dirty="0" smtClean="0"/>
              <a:t>SKUPINA</a:t>
            </a:r>
            <a:r>
              <a:rPr lang="cs-CZ" baseline="0" dirty="0" smtClean="0"/>
              <a:t> – počet minimálně dvou lidí, činnost směruje dlouhodobě k společným cílům, členové uznávají podobné hodnoty, normy, skupina je vnitřně strukturovaná.</a:t>
            </a:r>
          </a:p>
          <a:p>
            <a:r>
              <a:rPr lang="cs-CZ" b="1" dirty="0" smtClean="0"/>
              <a:t>FORMÁLNÍ SKUPINY </a:t>
            </a:r>
            <a:r>
              <a:rPr lang="cs-CZ" dirty="0" smtClean="0"/>
              <a:t>– pevně vymezené funkce, pravidla chování, povinnosti a práva (školní</a:t>
            </a:r>
            <a:r>
              <a:rPr lang="cs-CZ" baseline="0" dirty="0" smtClean="0"/>
              <a:t> řád, organizační struktura, kodexy chování apod.)</a:t>
            </a:r>
            <a:r>
              <a:rPr lang="cs-CZ" dirty="0" smtClean="0"/>
              <a:t>.</a:t>
            </a:r>
          </a:p>
          <a:p>
            <a:r>
              <a:rPr lang="cs-CZ" b="1" dirty="0" smtClean="0"/>
              <a:t>NEFORMÁLNÍ SKUPINY </a:t>
            </a:r>
            <a:r>
              <a:rPr lang="cs-CZ" dirty="0" smtClean="0"/>
              <a:t>– spontánní skupiny</a:t>
            </a:r>
            <a:r>
              <a:rPr lang="cs-CZ" baseline="0" dirty="0" smtClean="0"/>
              <a:t> ustanovené zcela neformálně na základě společných zájmů a sympatií (pouliční party, kluby, spolky aj.). Jejich vznik je možný i v rámci skupiny formální. Mají svá vlastní nepsaná pravidla chování, neformálního vůdce, různé postupy řešení problémů.</a:t>
            </a:r>
          </a:p>
          <a:p>
            <a:r>
              <a:rPr lang="cs-CZ" b="1" baseline="0" dirty="0" smtClean="0"/>
              <a:t>SOCIALIZACE </a:t>
            </a:r>
            <a:r>
              <a:rPr lang="cs-CZ" baseline="0" dirty="0" smtClean="0"/>
              <a:t>– proces začleňování jedince do skupiny. Proces vrůstání člověka do společnosti – přijímání norem a hodnot společnosti.</a:t>
            </a:r>
          </a:p>
          <a:p>
            <a:r>
              <a:rPr lang="cs-CZ" b="1" baseline="0" dirty="0" smtClean="0"/>
              <a:t>SOCIALNÍ KLÍMA </a:t>
            </a:r>
            <a:r>
              <a:rPr lang="cs-CZ" baseline="0" dirty="0" smtClean="0"/>
              <a:t>– označuje atmosféru ve skupině – prostředí, vztahy, způsob komunikace, chování členů skupiny, způsob vyjadřování emocí apod.</a:t>
            </a:r>
          </a:p>
          <a:p>
            <a:endParaRPr lang="cs-CZ" baseline="0" dirty="0" smtClean="0"/>
          </a:p>
          <a:p>
            <a:r>
              <a:rPr lang="cs-CZ" sz="1600" b="1" u="sng" baseline="0" dirty="0" smtClean="0"/>
              <a:t>DŮLEŽITÉ PRO KAŽDÉHO LEKTORA _ PEDAGOGA JE ZAJISTIT BEZPEČNÉ POSTŘEDÍ VE SKUPINÉ Z NEJEN Z POHLEDU OCHRANY ZDRAVÍ ALE </a:t>
            </a:r>
            <a:br>
              <a:rPr lang="cs-CZ" sz="1600" b="1" u="sng" baseline="0" dirty="0" smtClean="0"/>
            </a:br>
            <a:r>
              <a:rPr lang="cs-CZ" sz="1600" b="1" u="sng" baseline="0" dirty="0" smtClean="0"/>
              <a:t>I Z POHLEDU PSYCHYCKÉ POHODY A ROVNOVÁHY !!!</a:t>
            </a:r>
          </a:p>
          <a:p>
            <a:endParaRPr lang="cs-CZ" dirty="0" smtClean="0"/>
          </a:p>
          <a:p>
            <a:r>
              <a:rPr lang="cs-CZ" dirty="0" smtClean="0"/>
              <a:t> </a:t>
            </a:r>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dirty="0" smtClean="0"/>
              <a:t>Funkčnost těchto principů záleží</a:t>
            </a:r>
            <a:r>
              <a:rPr lang="cs-CZ" baseline="0" dirty="0" smtClean="0"/>
              <a:t> na tom, jak se v prostředí kroužku, tábora apod. účastníci cítí.</a:t>
            </a:r>
          </a:p>
          <a:p>
            <a:endParaRPr lang="cs-CZ" b="1" baseline="0" dirty="0" smtClean="0"/>
          </a:p>
          <a:p>
            <a:r>
              <a:rPr lang="cs-CZ" b="1" baseline="0" dirty="0" smtClean="0"/>
              <a:t>Náladu – klima „zajišťují“ samotní účastníci tak vedoucí a praktikanti.</a:t>
            </a:r>
          </a:p>
          <a:p>
            <a:r>
              <a:rPr lang="cs-CZ" b="1" baseline="0" dirty="0" smtClean="0"/>
              <a:t>Klíč pro vedoucí _ uvědomit si individuální dispozice a věkové zvláštnosti (vývojová psychologie).</a:t>
            </a:r>
          </a:p>
          <a:p>
            <a:endParaRPr lang="cs-CZ" baseline="0" dirty="0" smtClean="0"/>
          </a:p>
          <a:p>
            <a:r>
              <a:rPr lang="cs-CZ" baseline="0" dirty="0" smtClean="0"/>
              <a:t>Všichni musí vnímat, že:</a:t>
            </a:r>
          </a:p>
          <a:p>
            <a:r>
              <a:rPr lang="cs-CZ" baseline="0" dirty="0" smtClean="0"/>
              <a:t>- za svůj názor nebudou trestání</a:t>
            </a:r>
          </a:p>
          <a:p>
            <a:pPr>
              <a:buFontTx/>
              <a:buChar char="-"/>
            </a:pPr>
            <a:r>
              <a:rPr lang="cs-CZ" baseline="0" dirty="0" smtClean="0"/>
              <a:t> n</a:t>
            </a:r>
            <a:r>
              <a:rPr lang="cs-CZ" dirty="0" smtClean="0"/>
              <a:t>ebudou zesměšňováni, když přiznají selhání</a:t>
            </a:r>
          </a:p>
          <a:p>
            <a:pPr>
              <a:buFontTx/>
              <a:buChar char="-"/>
            </a:pPr>
            <a:r>
              <a:rPr lang="cs-CZ" baseline="0" dirty="0" smtClean="0"/>
              <a:t> jim nikdo nebude vnucovat nepříjemné věci</a:t>
            </a:r>
          </a:p>
          <a:p>
            <a:pPr>
              <a:buFontTx/>
              <a:buChar char="-"/>
            </a:pPr>
            <a:r>
              <a:rPr lang="cs-CZ" baseline="0" dirty="0" smtClean="0"/>
              <a:t> nikdo nebude útočit a obviňovat jiné</a:t>
            </a:r>
          </a:p>
          <a:p>
            <a:pPr>
              <a:buFontTx/>
              <a:buNone/>
            </a:pPr>
            <a:endParaRPr lang="cs-CZ" dirty="0" smtClean="0"/>
          </a:p>
          <a:p>
            <a:pPr>
              <a:buFontTx/>
              <a:buChar char="-"/>
            </a:pPr>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7</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b="1" dirty="0" smtClean="0"/>
              <a:t>Další</a:t>
            </a:r>
            <a:r>
              <a:rPr lang="cs-CZ" b="1" baseline="0" dirty="0" smtClean="0"/>
              <a:t> mohou vytvořit frekventanti kurzu.</a:t>
            </a:r>
          </a:p>
          <a:p>
            <a:endParaRPr lang="cs-CZ" baseline="0" dirty="0" smtClean="0"/>
          </a:p>
          <a:p>
            <a:r>
              <a:rPr lang="cs-CZ" baseline="0" dirty="0" smtClean="0"/>
              <a:t>Například:</a:t>
            </a:r>
          </a:p>
          <a:p>
            <a:r>
              <a:rPr lang="cs-CZ" baseline="0" dirty="0" smtClean="0"/>
              <a:t>Respekt k osobnostnímu nastavení členů skupiny.</a:t>
            </a:r>
          </a:p>
          <a:p>
            <a:r>
              <a:rPr lang="cs-CZ" baseline="0" dirty="0" smtClean="0"/>
              <a:t>Myšlení ve variantách, jejich hodnocení a výběr provádí členové skupiny.</a:t>
            </a:r>
          </a:p>
          <a:p>
            <a:r>
              <a:rPr lang="cs-CZ" baseline="0" dirty="0" smtClean="0"/>
              <a:t>Právo vedoucího říci NE.</a:t>
            </a:r>
          </a:p>
          <a:p>
            <a:r>
              <a:rPr lang="cs-CZ" baseline="0" dirty="0" smtClean="0"/>
              <a:t>Tvorba pravidel společně se skupinou</a:t>
            </a:r>
          </a:p>
          <a:p>
            <a:r>
              <a:rPr lang="cs-CZ" baseline="0" dirty="0" smtClean="0"/>
              <a:t>Nasloucháni si a neskákáni do řeči.</a:t>
            </a:r>
          </a:p>
          <a:p>
            <a:r>
              <a:rPr lang="cs-CZ" baseline="0" dirty="0" smtClean="0"/>
              <a:t>Řešení konfliktů, nezametání problémů pod kobereček.</a:t>
            </a:r>
          </a:p>
          <a:p>
            <a:endParaRPr lang="cs-CZ" baseline="0" dirty="0" smtClean="0"/>
          </a:p>
          <a:p>
            <a:endParaRPr lang="cs-CZ" baseline="0" dirty="0" smtClean="0"/>
          </a:p>
          <a:p>
            <a:endParaRPr lang="cs-CZ" baseline="0" dirty="0" smtClean="0"/>
          </a:p>
          <a:p>
            <a:r>
              <a:rPr lang="cs-CZ" baseline="0" dirty="0" smtClean="0"/>
              <a:t> </a:t>
            </a:r>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8</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12</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dirty="0" smtClean="0"/>
              <a:t>FORMOVÁNÍ – počáteční stadium, kdy se skupina dává dohromady, poznává se, dochází k prvním pokusům o rozdělení rolí. Autorita je pedagog.</a:t>
            </a:r>
          </a:p>
          <a:p>
            <a:r>
              <a:rPr lang="cs-CZ" dirty="0" smtClean="0"/>
              <a:t>BOUŘENÍ – roste napětí, ventiluje se nespokojenost, opadá euforie, vznikají skupiny, které mohou jít proti sobě, minimální spolupráce, odpor se</a:t>
            </a:r>
            <a:r>
              <a:rPr lang="cs-CZ" baseline="0" dirty="0" smtClean="0"/>
              <a:t> může obrátit proti jednotlivci i skupině.</a:t>
            </a:r>
          </a:p>
          <a:p>
            <a:r>
              <a:rPr lang="cs-CZ" baseline="0" dirty="0" smtClean="0"/>
              <a:t>NORMOVÁNÍ – přijímají se role, vytváří se styl jednání, tvoří se cíle, výměna nápadů, tvořivost, skupina funguje jako celek, vytváří se skupinové normy, pravidla práce, členové skupiny jsou pyšni, že do skupiny patří.</a:t>
            </a:r>
          </a:p>
          <a:p>
            <a:r>
              <a:rPr lang="cs-CZ" dirty="0" smtClean="0"/>
              <a:t>OPTIMÁLNÍ VÝKON – fáze nejvyšší výkonnosti skupiny, uspokojení z práce skupiny, uvědomování si silných stránek skupiny jednotlivci.</a:t>
            </a:r>
          </a:p>
          <a:p>
            <a:r>
              <a:rPr lang="cs-CZ" dirty="0" smtClean="0"/>
              <a:t>UKONĚNÍ – fáze rozchodu, činnost skupiny se ukončuje, ve skupině se objevuje úzkost, smutek.</a:t>
            </a:r>
          </a:p>
          <a:p>
            <a:endParaRPr lang="cs-CZ" dirty="0" smtClean="0"/>
          </a:p>
          <a:p>
            <a:r>
              <a:rPr lang="cs-CZ" b="1" dirty="0" smtClean="0"/>
              <a:t>ROLE PEDAGOGA </a:t>
            </a:r>
            <a:r>
              <a:rPr lang="cs-CZ" dirty="0" smtClean="0"/>
              <a:t>–</a:t>
            </a:r>
            <a:r>
              <a:rPr lang="cs-CZ" baseline="0" dirty="0" smtClean="0"/>
              <a:t> přizpůsobit své chování a nabídnout aktivity vhodné pro fázi, ve které se skupina pohybuje.</a:t>
            </a:r>
            <a:r>
              <a:rPr lang="cs-CZ" dirty="0" smtClean="0"/>
              <a:t> </a:t>
            </a:r>
            <a:endParaRPr lang="cs-CZ"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14</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dirty="0" smtClean="0"/>
              <a:t>Seznamovací aktivity_ např. http://www.hranostaj.</a:t>
            </a:r>
            <a:r>
              <a:rPr lang="cs-CZ" dirty="0" err="1" smtClean="0"/>
              <a:t>cz</a:t>
            </a:r>
            <a:endParaRPr lang="cs-CZ" dirty="0" smtClean="0"/>
          </a:p>
          <a:p>
            <a:r>
              <a:rPr lang="cs-CZ" b="1" dirty="0" smtClean="0"/>
              <a:t>hra Mám rád všechn</a:t>
            </a:r>
            <a:r>
              <a:rPr lang="cs-CZ" b="1" baseline="0" dirty="0" smtClean="0"/>
              <a:t>y, ale nejvíc ty co </a:t>
            </a:r>
          </a:p>
          <a:p>
            <a:r>
              <a:rPr lang="cs-CZ" baseline="0" dirty="0" smtClean="0"/>
              <a:t>/ kruh, židle (-1), hráč stojí uprostřed, snaží si při výměně získat vlastní židli a říká Mám rád všechny co vedou taneční kroužky …/</a:t>
            </a:r>
            <a:endParaRPr lang="cs-CZ" dirty="0" smtClean="0"/>
          </a:p>
          <a:p>
            <a:r>
              <a:rPr lang="cs-CZ" b="1" dirty="0" smtClean="0"/>
              <a:t>hra Co máme společného alternativa Co si</a:t>
            </a:r>
            <a:r>
              <a:rPr lang="cs-CZ" b="1" baseline="0" dirty="0" smtClean="0"/>
              <a:t> vezmeme na pustý ostrov (tři věci)</a:t>
            </a:r>
          </a:p>
          <a:p>
            <a:endParaRPr lang="cs-CZ" b="1" dirty="0" smtClean="0"/>
          </a:p>
          <a:p>
            <a:pPr algn="just"/>
            <a:r>
              <a:rPr lang="cs-CZ" dirty="0" smtClean="0"/>
              <a:t>Aktivity ventilující emoce_ </a:t>
            </a:r>
            <a:r>
              <a:rPr lang="cs-CZ" b="1" dirty="0" smtClean="0"/>
              <a:t>hra Jsem proti</a:t>
            </a:r>
            <a:r>
              <a:rPr lang="cs-CZ" dirty="0" smtClean="0"/>
              <a:t>/ Petr Kříž/ kniha Kdo jsem jaký jsem/ str.28</a:t>
            </a:r>
          </a:p>
          <a:p>
            <a:endParaRPr lang="cs-CZ" dirty="0" smtClean="0"/>
          </a:p>
          <a:p>
            <a:endParaRPr lang="cs-CZ" dirty="0" smtClean="0"/>
          </a:p>
          <a:p>
            <a:r>
              <a:rPr lang="cs-CZ" b="1" dirty="0" smtClean="0"/>
              <a:t>POZOR !!!</a:t>
            </a:r>
            <a:r>
              <a:rPr lang="cs-CZ" b="1" baseline="0" dirty="0" smtClean="0"/>
              <a:t> </a:t>
            </a:r>
            <a:r>
              <a:rPr lang="cs-CZ" b="1" dirty="0" smtClean="0"/>
              <a:t>Pokud pedagog nezvládne řídit konflikt v okamžiku, kdy se skupina dostane do fáze bouření, hrozí, že se skupina rozpadne.</a:t>
            </a:r>
          </a:p>
          <a:p>
            <a:r>
              <a:rPr lang="cs-CZ" b="1" dirty="0" smtClean="0"/>
              <a:t>V této fázi se také skupina může semknout proti společnému nepříteli (může být člen skupiny i samotný pedagog) !!! POZOR !!!</a:t>
            </a:r>
            <a:endParaRPr lang="cs-CZ" b="1"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15</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cs-CZ" dirty="0" smtClean="0"/>
              <a:t>Aktivity na podporu spolupráce_</a:t>
            </a:r>
            <a:r>
              <a:rPr lang="cs-CZ" b="1" dirty="0" smtClean="0"/>
              <a:t>společný nácvik</a:t>
            </a:r>
            <a:r>
              <a:rPr lang="cs-CZ" b="1" baseline="0" dirty="0" smtClean="0"/>
              <a:t> netradiční básničky a její prezentace</a:t>
            </a:r>
            <a:endParaRPr lang="cs-CZ" b="1" dirty="0" smtClean="0"/>
          </a:p>
          <a:p>
            <a:endParaRPr lang="cs-CZ" dirty="0" smtClean="0"/>
          </a:p>
          <a:p>
            <a:r>
              <a:rPr lang="cs-CZ" dirty="0" smtClean="0"/>
              <a:t>Netradiční aktivity_</a:t>
            </a:r>
            <a:r>
              <a:rPr lang="cs-CZ" b="1" dirty="0" smtClean="0"/>
              <a:t>kreslení dle nápovědy</a:t>
            </a:r>
            <a:endParaRPr lang="cs-CZ" b="1" dirty="0"/>
          </a:p>
        </p:txBody>
      </p:sp>
      <p:sp>
        <p:nvSpPr>
          <p:cNvPr id="4" name="Zástupný symbol pro číslo snímku 3"/>
          <p:cNvSpPr>
            <a:spLocks noGrp="1"/>
          </p:cNvSpPr>
          <p:nvPr>
            <p:ph type="sldNum" sz="quarter" idx="10"/>
          </p:nvPr>
        </p:nvSpPr>
        <p:spPr/>
        <p:txBody>
          <a:bodyPr/>
          <a:lstStyle/>
          <a:p>
            <a:fld id="{2F9D0462-B40E-4FDF-ACE1-5681C3661B8D}" type="slidenum">
              <a:rPr lang="cs-CZ" smtClean="0"/>
              <a:pPr/>
              <a:t>17</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10" name="Pravoúhlý trojúhelník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Nadpis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cs-CZ" smtClean="0"/>
              <a:t>Klepnutím lze upravit styl předlohy nadpisů.</a:t>
            </a:r>
            <a:endParaRPr kumimoji="0" lang="en-US"/>
          </a:p>
        </p:txBody>
      </p:sp>
      <p:sp>
        <p:nvSpPr>
          <p:cNvPr id="17" name="Podnadpis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cs-CZ" smtClean="0"/>
              <a:t>Klepnutím lze upravit styl předlohy podnadpisů.</a:t>
            </a:r>
            <a:endParaRPr kumimoji="0" lang="en-US"/>
          </a:p>
        </p:txBody>
      </p:sp>
      <p:grpSp>
        <p:nvGrpSpPr>
          <p:cNvPr id="2" name="Skupina 1"/>
          <p:cNvGrpSpPr/>
          <p:nvPr/>
        </p:nvGrpSpPr>
        <p:grpSpPr>
          <a:xfrm>
            <a:off x="-3765" y="4953000"/>
            <a:ext cx="9147765" cy="1912088"/>
            <a:chOff x="-3765" y="4832896"/>
            <a:chExt cx="9147765" cy="2032192"/>
          </a:xfrm>
        </p:grpSpPr>
        <p:sp>
          <p:nvSpPr>
            <p:cNvPr id="7" name="Volný tvar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Volný tvar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Volný tvar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Přímá spojovací čára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Zástupný symbol pro datum 29"/>
          <p:cNvSpPr>
            <a:spLocks noGrp="1"/>
          </p:cNvSpPr>
          <p:nvPr>
            <p:ph type="dt" sz="half" idx="10"/>
          </p:nvPr>
        </p:nvSpPr>
        <p:spPr/>
        <p:txBody>
          <a:bodyPr/>
          <a:lstStyle>
            <a:lvl1pPr>
              <a:defRPr>
                <a:solidFill>
                  <a:srgbClr val="FFFFFF"/>
                </a:solidFill>
              </a:defRPr>
            </a:lvl1pPr>
            <a:extLst/>
          </a:lstStyle>
          <a:p>
            <a:fld id="{740C4516-5E27-4B75-BDFB-25C1E5647467}" type="datetime1">
              <a:rPr lang="cs-CZ" smtClean="0"/>
              <a:pPr/>
              <a:t>21.3.2014</a:t>
            </a:fld>
            <a:endParaRPr lang="cs-CZ"/>
          </a:p>
        </p:txBody>
      </p:sp>
      <p:sp>
        <p:nvSpPr>
          <p:cNvPr id="19" name="Zástupný symbol pro zápatí 18"/>
          <p:cNvSpPr>
            <a:spLocks noGrp="1"/>
          </p:cNvSpPr>
          <p:nvPr>
            <p:ph type="ftr" sz="quarter" idx="11"/>
          </p:nvPr>
        </p:nvSpPr>
        <p:spPr/>
        <p:txBody>
          <a:bodyPr/>
          <a:lstStyle>
            <a:lvl1pPr>
              <a:defRPr>
                <a:solidFill>
                  <a:schemeClr val="accent1">
                    <a:tint val="20000"/>
                  </a:schemeClr>
                </a:solidFill>
              </a:defRPr>
            </a:lvl1pPr>
            <a:extLst/>
          </a:lstStyle>
          <a:p>
            <a:endParaRPr lang="cs-CZ"/>
          </a:p>
        </p:txBody>
      </p:sp>
      <p:sp>
        <p:nvSpPr>
          <p:cNvPr id="27" name="Zástupný symbol pro číslo snímku 26"/>
          <p:cNvSpPr>
            <a:spLocks noGrp="1"/>
          </p:cNvSpPr>
          <p:nvPr>
            <p:ph type="sldNum" sz="quarter" idx="12"/>
          </p:nvPr>
        </p:nvSpPr>
        <p:spPr/>
        <p:txBody>
          <a:bodyPr/>
          <a:lstStyle>
            <a:lvl1pPr>
              <a:defRPr>
                <a:solidFill>
                  <a:srgbClr val="FFFFFF"/>
                </a:solidFill>
              </a:defRPr>
            </a:lvl1pPr>
            <a:extLst/>
          </a:lstStyle>
          <a:p>
            <a:fld id="{0BE006F8-58AC-492D-B7DE-874EC84073A2}"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1481329"/>
            <a:ext cx="8229600" cy="4386071"/>
          </a:xfrm>
        </p:spPr>
        <p:txBody>
          <a:bodyPr vert="eaVert"/>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extLst/>
          </a:lstStyle>
          <a:p>
            <a:fld id="{6FA56A7A-D20C-4E07-825F-E8C2A3AE41CA}" type="datetime1">
              <a:rPr lang="cs-CZ" smtClean="0"/>
              <a:pPr/>
              <a:t>21.3.2014</a:t>
            </a:fld>
            <a:endParaRPr lang="cs-CZ"/>
          </a:p>
        </p:txBody>
      </p:sp>
      <p:sp>
        <p:nvSpPr>
          <p:cNvPr id="5" name="Zástupný symbol pro zápatí 4"/>
          <p:cNvSpPr>
            <a:spLocks noGrp="1"/>
          </p:cNvSpPr>
          <p:nvPr>
            <p:ph type="ftr" sz="quarter" idx="11"/>
          </p:nvPr>
        </p:nvSpPr>
        <p:spPr/>
        <p:txBody>
          <a:bodyPr/>
          <a:lstStyle>
            <a:extLst/>
          </a:lstStyle>
          <a:p>
            <a:endParaRPr lang="cs-CZ"/>
          </a:p>
        </p:txBody>
      </p:sp>
      <p:sp>
        <p:nvSpPr>
          <p:cNvPr id="6" name="Zástupný symbol pro číslo snímku 5"/>
          <p:cNvSpPr>
            <a:spLocks noGrp="1"/>
          </p:cNvSpPr>
          <p:nvPr>
            <p:ph type="sldNum" sz="quarter" idx="12"/>
          </p:nvPr>
        </p:nvSpPr>
        <p:spPr/>
        <p:txBody>
          <a:bodyPr/>
          <a:lstStyle>
            <a:extLst/>
          </a:lstStyle>
          <a:p>
            <a:fld id="{0BE006F8-58AC-492D-B7DE-874EC84073A2}"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844013" y="274640"/>
            <a:ext cx="1777470" cy="5592761"/>
          </a:xfrm>
        </p:spPr>
        <p:txBody>
          <a:bodyPr vert="eaVert"/>
          <a:lstStyle>
            <a:extLst/>
          </a:lstStyle>
          <a:p>
            <a:r>
              <a:rPr kumimoji="0" lang="cs-CZ" smtClean="0"/>
              <a:t>Klepnutím lze upravit styl předlohy nadpisů.</a:t>
            </a:r>
            <a:endParaRPr kumimoji="0" lang="en-US"/>
          </a:p>
        </p:txBody>
      </p:sp>
      <p:sp>
        <p:nvSpPr>
          <p:cNvPr id="3" name="Zástupný symbol pro svislý text 2"/>
          <p:cNvSpPr>
            <a:spLocks noGrp="1"/>
          </p:cNvSpPr>
          <p:nvPr>
            <p:ph type="body" orient="vert" idx="1"/>
          </p:nvPr>
        </p:nvSpPr>
        <p:spPr>
          <a:xfrm>
            <a:off x="457200" y="274641"/>
            <a:ext cx="6324600" cy="5592760"/>
          </a:xfrm>
        </p:spPr>
        <p:txBody>
          <a:bodyPr vert="eaVert"/>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extLst/>
          </a:lstStyle>
          <a:p>
            <a:fld id="{B982B3F6-5B33-4AB5-90B2-31AED68929A5}" type="datetime1">
              <a:rPr lang="cs-CZ" smtClean="0"/>
              <a:pPr/>
              <a:t>21.3.2014</a:t>
            </a:fld>
            <a:endParaRPr lang="cs-CZ"/>
          </a:p>
        </p:txBody>
      </p:sp>
      <p:sp>
        <p:nvSpPr>
          <p:cNvPr id="5" name="Zástupný symbol pro zápatí 4"/>
          <p:cNvSpPr>
            <a:spLocks noGrp="1"/>
          </p:cNvSpPr>
          <p:nvPr>
            <p:ph type="ftr" sz="quarter" idx="11"/>
          </p:nvPr>
        </p:nvSpPr>
        <p:spPr/>
        <p:txBody>
          <a:bodyPr/>
          <a:lstStyle>
            <a:extLst/>
          </a:lstStyle>
          <a:p>
            <a:endParaRPr lang="cs-CZ"/>
          </a:p>
        </p:txBody>
      </p:sp>
      <p:sp>
        <p:nvSpPr>
          <p:cNvPr id="6" name="Zástupný symbol pro číslo snímku 5"/>
          <p:cNvSpPr>
            <a:spLocks noGrp="1"/>
          </p:cNvSpPr>
          <p:nvPr>
            <p:ph type="sldNum" sz="quarter" idx="12"/>
          </p:nvPr>
        </p:nvSpPr>
        <p:spPr/>
        <p:txBody>
          <a:bodyPr/>
          <a:lstStyle>
            <a:extLst/>
          </a:lstStyle>
          <a:p>
            <a:fld id="{0BE006F8-58AC-492D-B7DE-874EC84073A2}"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datum 3"/>
          <p:cNvSpPr>
            <a:spLocks noGrp="1"/>
          </p:cNvSpPr>
          <p:nvPr>
            <p:ph type="dt" sz="half" idx="10"/>
          </p:nvPr>
        </p:nvSpPr>
        <p:spPr/>
        <p:txBody>
          <a:bodyPr/>
          <a:lstStyle>
            <a:extLst/>
          </a:lstStyle>
          <a:p>
            <a:fld id="{198900C1-1A2E-48AA-B966-C26BCF8C1D65}" type="datetime1">
              <a:rPr lang="cs-CZ" smtClean="0"/>
              <a:pPr/>
              <a:t>21.3.2014</a:t>
            </a:fld>
            <a:endParaRPr lang="cs-CZ"/>
          </a:p>
        </p:txBody>
      </p:sp>
      <p:sp>
        <p:nvSpPr>
          <p:cNvPr id="5" name="Zástupný symbol pro zápatí 4"/>
          <p:cNvSpPr>
            <a:spLocks noGrp="1"/>
          </p:cNvSpPr>
          <p:nvPr>
            <p:ph type="ftr" sz="quarter" idx="11"/>
          </p:nvPr>
        </p:nvSpPr>
        <p:spPr/>
        <p:txBody>
          <a:bodyPr/>
          <a:lstStyle>
            <a:extLst/>
          </a:lstStyle>
          <a:p>
            <a:endParaRPr lang="cs-CZ"/>
          </a:p>
        </p:txBody>
      </p:sp>
      <p:sp>
        <p:nvSpPr>
          <p:cNvPr id="6" name="Zástupný symbol pro číslo snímku 5"/>
          <p:cNvSpPr>
            <a:spLocks noGrp="1"/>
          </p:cNvSpPr>
          <p:nvPr>
            <p:ph type="sldNum" sz="quarter" idx="12"/>
          </p:nvPr>
        </p:nvSpPr>
        <p:spPr/>
        <p:txBody>
          <a:bodyPr/>
          <a:lstStyle>
            <a:extLst/>
          </a:lstStyle>
          <a:p>
            <a:fld id="{0BE006F8-58AC-492D-B7DE-874EC84073A2}" type="slidenum">
              <a:rPr lang="cs-CZ" smtClean="0"/>
              <a:pPr/>
              <a:t>‹#›</a:t>
            </a:fld>
            <a:endParaRPr lang="cs-CZ"/>
          </a:p>
        </p:txBody>
      </p:sp>
      <p:sp>
        <p:nvSpPr>
          <p:cNvPr id="7" name="Nadpis 6"/>
          <p:cNvSpPr>
            <a:spLocks noGrp="1"/>
          </p:cNvSpPr>
          <p:nvPr>
            <p:ph type="title"/>
          </p:nvPr>
        </p:nvSpPr>
        <p:spPr/>
        <p:txBody>
          <a:bodyPr rtlCol="0"/>
          <a:lstStyle>
            <a:extLst/>
          </a:lstStyle>
          <a:p>
            <a:r>
              <a:rPr kumimoji="0" lang="cs-CZ" smtClean="0"/>
              <a:t>Klepnutím lze upravit styl předlohy nadpisů.</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bg>
      <p:bgRef idx="1002">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cs-CZ" smtClean="0"/>
              <a:t>Klepnutím lze upravit styly předlohy textu.</a:t>
            </a:r>
          </a:p>
        </p:txBody>
      </p:sp>
      <p:sp>
        <p:nvSpPr>
          <p:cNvPr id="4" name="Zástupný symbol pro datum 3"/>
          <p:cNvSpPr>
            <a:spLocks noGrp="1"/>
          </p:cNvSpPr>
          <p:nvPr>
            <p:ph type="dt" sz="half" idx="10"/>
          </p:nvPr>
        </p:nvSpPr>
        <p:spPr/>
        <p:txBody>
          <a:bodyPr/>
          <a:lstStyle>
            <a:extLst/>
          </a:lstStyle>
          <a:p>
            <a:fld id="{29A53B0D-4EA7-46ED-BA1F-5235586D66E9}" type="datetime1">
              <a:rPr lang="cs-CZ" smtClean="0"/>
              <a:pPr/>
              <a:t>21.3.2014</a:t>
            </a:fld>
            <a:endParaRPr lang="cs-CZ"/>
          </a:p>
        </p:txBody>
      </p:sp>
      <p:sp>
        <p:nvSpPr>
          <p:cNvPr id="5" name="Zástupný symbol pro zápatí 4"/>
          <p:cNvSpPr>
            <a:spLocks noGrp="1"/>
          </p:cNvSpPr>
          <p:nvPr>
            <p:ph type="ftr" sz="quarter" idx="11"/>
          </p:nvPr>
        </p:nvSpPr>
        <p:spPr/>
        <p:txBody>
          <a:bodyPr/>
          <a:lstStyle>
            <a:extLst/>
          </a:lstStyle>
          <a:p>
            <a:endParaRPr lang="cs-CZ"/>
          </a:p>
        </p:txBody>
      </p:sp>
      <p:sp>
        <p:nvSpPr>
          <p:cNvPr id="6" name="Zástupný symbol pro číslo snímku 5"/>
          <p:cNvSpPr>
            <a:spLocks noGrp="1"/>
          </p:cNvSpPr>
          <p:nvPr>
            <p:ph type="sldNum" sz="quarter" idx="12"/>
          </p:nvPr>
        </p:nvSpPr>
        <p:spPr/>
        <p:txBody>
          <a:bodyPr/>
          <a:lstStyle>
            <a:extLst/>
          </a:lstStyle>
          <a:p>
            <a:fld id="{0BE006F8-58AC-492D-B7DE-874EC84073A2}" type="slidenum">
              <a:rPr lang="cs-CZ" smtClean="0"/>
              <a:pPr/>
              <a:t>‹#›</a:t>
            </a:fld>
            <a:endParaRPr lang="cs-CZ"/>
          </a:p>
        </p:txBody>
      </p:sp>
      <p:sp>
        <p:nvSpPr>
          <p:cNvPr id="7" name="Dvojitá šipk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vojitá šipk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bg>
      <p:bgRef idx="1002">
        <a:schemeClr val="bg1"/>
      </p:bgRef>
    </p:bg>
    <p:spTree>
      <p:nvGrpSpPr>
        <p:cNvPr id="1" name=""/>
        <p:cNvGrpSpPr/>
        <p:nvPr/>
      </p:nvGrpSpPr>
      <p:grpSpPr>
        <a:xfrm>
          <a:off x="0" y="0"/>
          <a:ext cx="0" cy="0"/>
          <a:chOff x="0" y="0"/>
          <a:chExt cx="0" cy="0"/>
        </a:xfrm>
      </p:grpSpPr>
      <p:sp>
        <p:nvSpPr>
          <p:cNvPr id="3" name="Zástupný symbol pro obsah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4" name="Zástupný symbol pro obsah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p:txBody>
          <a:bodyPr/>
          <a:lstStyle>
            <a:extLst/>
          </a:lstStyle>
          <a:p>
            <a:fld id="{2EDEE952-E04E-41F5-BA0F-4D963CA31296}" type="datetime1">
              <a:rPr lang="cs-CZ" smtClean="0"/>
              <a:pPr/>
              <a:t>21.3.2014</a:t>
            </a:fld>
            <a:endParaRPr lang="cs-CZ"/>
          </a:p>
        </p:txBody>
      </p:sp>
      <p:sp>
        <p:nvSpPr>
          <p:cNvPr id="6" name="Zástupný symbol pro zápatí 5"/>
          <p:cNvSpPr>
            <a:spLocks noGrp="1"/>
          </p:cNvSpPr>
          <p:nvPr>
            <p:ph type="ftr" sz="quarter" idx="11"/>
          </p:nvPr>
        </p:nvSpPr>
        <p:spPr/>
        <p:txBody>
          <a:bodyPr/>
          <a:lstStyle>
            <a:extLst/>
          </a:lstStyle>
          <a:p>
            <a:endParaRPr lang="cs-CZ"/>
          </a:p>
        </p:txBody>
      </p:sp>
      <p:sp>
        <p:nvSpPr>
          <p:cNvPr id="7" name="Zástupný symbol pro číslo snímku 6"/>
          <p:cNvSpPr>
            <a:spLocks noGrp="1"/>
          </p:cNvSpPr>
          <p:nvPr>
            <p:ph type="sldNum" sz="quarter" idx="12"/>
          </p:nvPr>
        </p:nvSpPr>
        <p:spPr/>
        <p:txBody>
          <a:bodyPr/>
          <a:lstStyle>
            <a:extLst/>
          </a:lstStyle>
          <a:p>
            <a:fld id="{0BE006F8-58AC-492D-B7DE-874EC84073A2}" type="slidenum">
              <a:rPr lang="cs-CZ" smtClean="0"/>
              <a:pPr/>
              <a:t>‹#›</a:t>
            </a:fld>
            <a:endParaRPr lang="cs-CZ"/>
          </a:p>
        </p:txBody>
      </p:sp>
      <p:sp>
        <p:nvSpPr>
          <p:cNvPr id="8" name="Nadpis 7"/>
          <p:cNvSpPr>
            <a:spLocks noGrp="1"/>
          </p:cNvSpPr>
          <p:nvPr>
            <p:ph type="title"/>
          </p:nvPr>
        </p:nvSpPr>
        <p:spPr/>
        <p:txBody>
          <a:bodyPr rtlCol="0"/>
          <a:lstStyle>
            <a:extLst/>
          </a:lstStyle>
          <a:p>
            <a:r>
              <a:rPr kumimoji="0" lang="cs-CZ" smtClean="0"/>
              <a:t>Klepnutím lze upravit styl předlohy nadpisů.</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ání">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8229600" cy="1143000"/>
          </a:xfrm>
        </p:spPr>
        <p:txBody>
          <a:bodyPr anchor="ctr"/>
          <a:lstStyle>
            <a:lvl1pPr>
              <a:defRPr/>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cs-CZ" smtClean="0"/>
              <a:t>Klepnutím lze upravit styly předlohy textu.</a:t>
            </a:r>
          </a:p>
        </p:txBody>
      </p:sp>
      <p:sp>
        <p:nvSpPr>
          <p:cNvPr id="4" name="Zástupný symbol pro text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cs-CZ" smtClean="0"/>
              <a:t>Klepnutím lze upravit styly předlohy textu.</a:t>
            </a:r>
          </a:p>
        </p:txBody>
      </p:sp>
      <p:sp>
        <p:nvSpPr>
          <p:cNvPr id="5" name="Zástupný symbol pro obsah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6" name="Zástupný symbol pro obsah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7" name="Zástupný symbol pro datum 6"/>
          <p:cNvSpPr>
            <a:spLocks noGrp="1"/>
          </p:cNvSpPr>
          <p:nvPr>
            <p:ph type="dt" sz="half" idx="10"/>
          </p:nvPr>
        </p:nvSpPr>
        <p:spPr/>
        <p:txBody>
          <a:bodyPr/>
          <a:lstStyle>
            <a:extLst/>
          </a:lstStyle>
          <a:p>
            <a:fld id="{BC3D7CCA-7EB2-49C7-A549-CD3F4FC1B430}" type="datetime1">
              <a:rPr lang="cs-CZ" smtClean="0"/>
              <a:pPr/>
              <a:t>21.3.2014</a:t>
            </a:fld>
            <a:endParaRPr lang="cs-CZ"/>
          </a:p>
        </p:txBody>
      </p:sp>
      <p:sp>
        <p:nvSpPr>
          <p:cNvPr id="8" name="Zástupný symbol pro zápatí 7"/>
          <p:cNvSpPr>
            <a:spLocks noGrp="1"/>
          </p:cNvSpPr>
          <p:nvPr>
            <p:ph type="ftr" sz="quarter" idx="11"/>
          </p:nvPr>
        </p:nvSpPr>
        <p:spPr/>
        <p:txBody>
          <a:bodyPr/>
          <a:lstStyle>
            <a:extLst/>
          </a:lstStyle>
          <a:p>
            <a:endParaRPr lang="cs-CZ"/>
          </a:p>
        </p:txBody>
      </p:sp>
      <p:sp>
        <p:nvSpPr>
          <p:cNvPr id="9" name="Zástupný symbol pro číslo snímku 8"/>
          <p:cNvSpPr>
            <a:spLocks noGrp="1"/>
          </p:cNvSpPr>
          <p:nvPr>
            <p:ph type="sldNum" sz="quarter" idx="12"/>
          </p:nvPr>
        </p:nvSpPr>
        <p:spPr/>
        <p:txBody>
          <a:bodyPr/>
          <a:lstStyle>
            <a:extLst/>
          </a:lstStyle>
          <a:p>
            <a:fld id="{0BE006F8-58AC-492D-B7DE-874EC84073A2}" type="slidenum">
              <a:rPr lang="cs-CZ" smtClean="0"/>
              <a:pPr/>
              <a:t>‹#›</a:t>
            </a:fld>
            <a:endParaRPr lang="cs-CZ"/>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bg>
      <p:bgRef idx="1002">
        <a:schemeClr val="bg1"/>
      </p:bgRef>
    </p:bg>
    <p:spTree>
      <p:nvGrpSpPr>
        <p:cNvPr id="1" name=""/>
        <p:cNvGrpSpPr/>
        <p:nvPr/>
      </p:nvGrpSpPr>
      <p:grpSpPr>
        <a:xfrm>
          <a:off x="0" y="0"/>
          <a:ext cx="0" cy="0"/>
          <a:chOff x="0" y="0"/>
          <a:chExt cx="0" cy="0"/>
        </a:xfrm>
      </p:grpSpPr>
      <p:sp>
        <p:nvSpPr>
          <p:cNvPr id="3" name="Zástupný symbol pro datum 2"/>
          <p:cNvSpPr>
            <a:spLocks noGrp="1"/>
          </p:cNvSpPr>
          <p:nvPr>
            <p:ph type="dt" sz="half" idx="10"/>
          </p:nvPr>
        </p:nvSpPr>
        <p:spPr/>
        <p:txBody>
          <a:bodyPr/>
          <a:lstStyle>
            <a:extLst/>
          </a:lstStyle>
          <a:p>
            <a:fld id="{538C838B-9161-4DBB-A68D-5CBB682B5585}" type="datetime1">
              <a:rPr lang="cs-CZ" smtClean="0"/>
              <a:pPr/>
              <a:t>21.3.2014</a:t>
            </a:fld>
            <a:endParaRPr lang="cs-CZ"/>
          </a:p>
        </p:txBody>
      </p:sp>
      <p:sp>
        <p:nvSpPr>
          <p:cNvPr id="4" name="Zástupný symbol pro zápatí 3"/>
          <p:cNvSpPr>
            <a:spLocks noGrp="1"/>
          </p:cNvSpPr>
          <p:nvPr>
            <p:ph type="ftr" sz="quarter" idx="11"/>
          </p:nvPr>
        </p:nvSpPr>
        <p:spPr/>
        <p:txBody>
          <a:bodyPr/>
          <a:lstStyle>
            <a:extLst/>
          </a:lstStyle>
          <a:p>
            <a:endParaRPr lang="cs-CZ"/>
          </a:p>
        </p:txBody>
      </p:sp>
      <p:sp>
        <p:nvSpPr>
          <p:cNvPr id="5" name="Zástupný symbol pro číslo snímku 4"/>
          <p:cNvSpPr>
            <a:spLocks noGrp="1"/>
          </p:cNvSpPr>
          <p:nvPr>
            <p:ph type="sldNum" sz="quarter" idx="12"/>
          </p:nvPr>
        </p:nvSpPr>
        <p:spPr/>
        <p:txBody>
          <a:bodyPr/>
          <a:lstStyle>
            <a:extLst/>
          </a:lstStyle>
          <a:p>
            <a:fld id="{0BE006F8-58AC-492D-B7DE-874EC84073A2}" type="slidenum">
              <a:rPr lang="cs-CZ" smtClean="0"/>
              <a:pPr/>
              <a:t>‹#›</a:t>
            </a:fld>
            <a:endParaRPr lang="cs-CZ"/>
          </a:p>
        </p:txBody>
      </p:sp>
      <p:sp>
        <p:nvSpPr>
          <p:cNvPr id="6" name="Nadpis 5"/>
          <p:cNvSpPr>
            <a:spLocks noGrp="1"/>
          </p:cNvSpPr>
          <p:nvPr>
            <p:ph type="title"/>
          </p:nvPr>
        </p:nvSpPr>
        <p:spPr/>
        <p:txBody>
          <a:bodyPr rtlCol="0"/>
          <a:lstStyle>
            <a:extLst/>
          </a:lstStyle>
          <a:p>
            <a:r>
              <a:rPr kumimoji="0" lang="cs-CZ" smtClean="0"/>
              <a:t>Klepnutím lze upravit styl předlohy nadpisů.</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extLst/>
          </a:lstStyle>
          <a:p>
            <a:fld id="{4E77B6A2-B8D7-4590-9E3C-89BF19084A54}" type="datetime1">
              <a:rPr lang="cs-CZ" smtClean="0"/>
              <a:pPr/>
              <a:t>21.3.2014</a:t>
            </a:fld>
            <a:endParaRPr lang="cs-CZ"/>
          </a:p>
        </p:txBody>
      </p:sp>
      <p:sp>
        <p:nvSpPr>
          <p:cNvPr id="3" name="Zástupný symbol pro zápatí 2"/>
          <p:cNvSpPr>
            <a:spLocks noGrp="1"/>
          </p:cNvSpPr>
          <p:nvPr>
            <p:ph type="ftr" sz="quarter" idx="11"/>
          </p:nvPr>
        </p:nvSpPr>
        <p:spPr/>
        <p:txBody>
          <a:bodyPr/>
          <a:lstStyle>
            <a:extLst/>
          </a:lstStyle>
          <a:p>
            <a:endParaRPr lang="cs-CZ"/>
          </a:p>
        </p:txBody>
      </p:sp>
      <p:sp>
        <p:nvSpPr>
          <p:cNvPr id="4" name="Zástupný symbol pro číslo snímku 3"/>
          <p:cNvSpPr>
            <a:spLocks noGrp="1"/>
          </p:cNvSpPr>
          <p:nvPr>
            <p:ph type="sldNum" sz="quarter" idx="12"/>
          </p:nvPr>
        </p:nvSpPr>
        <p:spPr/>
        <p:txBody>
          <a:bodyPr/>
          <a:lstStyle>
            <a:extLst/>
          </a:lstStyle>
          <a:p>
            <a:fld id="{0BE006F8-58AC-492D-B7DE-874EC84073A2}"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titulkem">
    <p:bg>
      <p:bgRef idx="1003">
        <a:schemeClr val="bg1"/>
      </p:bgRef>
    </p:bg>
    <p:spTree>
      <p:nvGrpSpPr>
        <p:cNvPr id="1" name=""/>
        <p:cNvGrpSpPr/>
        <p:nvPr/>
      </p:nvGrpSpPr>
      <p:grpSpPr>
        <a:xfrm>
          <a:off x="0" y="0"/>
          <a:ext cx="0" cy="0"/>
          <a:chOff x="0" y="0"/>
          <a:chExt cx="0" cy="0"/>
        </a:xfrm>
      </p:grpSpPr>
      <p:sp>
        <p:nvSpPr>
          <p:cNvPr id="2" name="Nadpis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cs-CZ" smtClean="0"/>
              <a:t>Klepnutím lze upravit styl předlohy nadpisů.</a:t>
            </a:r>
            <a:endParaRPr kumimoji="0" lang="en-US"/>
          </a:p>
        </p:txBody>
      </p:sp>
      <p:sp>
        <p:nvSpPr>
          <p:cNvPr id="3" name="Zástupný symbol pro text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cs-CZ" smtClean="0"/>
              <a:t>Klepnutím lze upravit styly předlohy textu.</a:t>
            </a:r>
          </a:p>
        </p:txBody>
      </p:sp>
      <p:sp>
        <p:nvSpPr>
          <p:cNvPr id="4" name="Zástupný symbol pro obsah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cs-CZ" smtClean="0"/>
              <a:t>Klepnutím lze upravit styly předlohy textu.</a:t>
            </a:r>
          </a:p>
          <a:p>
            <a:pPr lvl="1" eaLnBrk="1" latinLnBrk="0" hangingPunct="1"/>
            <a:r>
              <a:rPr lang="cs-CZ" smtClean="0"/>
              <a:t>Druhá úroveň</a:t>
            </a:r>
          </a:p>
          <a:p>
            <a:pPr lvl="2" eaLnBrk="1" latinLnBrk="0" hangingPunct="1"/>
            <a:r>
              <a:rPr lang="cs-CZ" smtClean="0"/>
              <a:t>Třetí úroveň</a:t>
            </a:r>
          </a:p>
          <a:p>
            <a:pPr lvl="3" eaLnBrk="1" latinLnBrk="0" hangingPunct="1"/>
            <a:r>
              <a:rPr lang="cs-CZ" smtClean="0"/>
              <a:t>Čtvrtá úroveň</a:t>
            </a:r>
          </a:p>
          <a:p>
            <a:pPr lvl="4" eaLnBrk="1" latinLnBrk="0" hangingPunct="1"/>
            <a:r>
              <a:rPr lang="cs-CZ" smtClean="0"/>
              <a:t>Pátá úroveň</a:t>
            </a:r>
            <a:endParaRPr kumimoji="0" lang="en-US"/>
          </a:p>
        </p:txBody>
      </p:sp>
      <p:sp>
        <p:nvSpPr>
          <p:cNvPr id="5" name="Zástupný symbol pro datum 4"/>
          <p:cNvSpPr>
            <a:spLocks noGrp="1"/>
          </p:cNvSpPr>
          <p:nvPr>
            <p:ph type="dt" sz="half" idx="10"/>
          </p:nvPr>
        </p:nvSpPr>
        <p:spPr>
          <a:xfrm>
            <a:off x="6727032" y="6407944"/>
            <a:ext cx="1920240" cy="365760"/>
          </a:xfrm>
        </p:spPr>
        <p:txBody>
          <a:bodyPr/>
          <a:lstStyle>
            <a:extLst/>
          </a:lstStyle>
          <a:p>
            <a:fld id="{0B3718BF-8FE8-447E-BCE7-AAF3E874DFDA}" type="datetime1">
              <a:rPr lang="cs-CZ" smtClean="0"/>
              <a:pPr/>
              <a:t>21.3.2014</a:t>
            </a:fld>
            <a:endParaRPr lang="cs-CZ"/>
          </a:p>
        </p:txBody>
      </p:sp>
      <p:sp>
        <p:nvSpPr>
          <p:cNvPr id="6" name="Zástupný symbol pro zápatí 5"/>
          <p:cNvSpPr>
            <a:spLocks noGrp="1"/>
          </p:cNvSpPr>
          <p:nvPr>
            <p:ph type="ftr" sz="quarter" idx="11"/>
          </p:nvPr>
        </p:nvSpPr>
        <p:spPr/>
        <p:txBody>
          <a:bodyPr/>
          <a:lstStyle>
            <a:extLst/>
          </a:lstStyle>
          <a:p>
            <a:endParaRPr lang="cs-CZ"/>
          </a:p>
        </p:txBody>
      </p:sp>
      <p:sp>
        <p:nvSpPr>
          <p:cNvPr id="7" name="Zástupný symbol pro číslo snímku 6"/>
          <p:cNvSpPr>
            <a:spLocks noGrp="1"/>
          </p:cNvSpPr>
          <p:nvPr>
            <p:ph type="sldNum" sz="quarter" idx="12"/>
          </p:nvPr>
        </p:nvSpPr>
        <p:spPr/>
        <p:txBody>
          <a:bodyPr/>
          <a:lstStyle>
            <a:extLst/>
          </a:lstStyle>
          <a:p>
            <a:fld id="{0BE006F8-58AC-492D-B7DE-874EC84073A2}" type="slidenum">
              <a:rPr lang="cs-CZ" smtClean="0"/>
              <a:pPr/>
              <a:t>‹#›</a:t>
            </a:fld>
            <a:endParaRPr lang="cs-CZ"/>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bg>
      <p:bgRef idx="1002">
        <a:schemeClr val="bg1"/>
      </p:bgRef>
    </p:bg>
    <p:spTree>
      <p:nvGrpSpPr>
        <p:cNvPr id="1" name=""/>
        <p:cNvGrpSpPr/>
        <p:nvPr/>
      </p:nvGrpSpPr>
      <p:grpSpPr>
        <a:xfrm>
          <a:off x="0" y="0"/>
          <a:ext cx="0" cy="0"/>
          <a:chOff x="0" y="0"/>
          <a:chExt cx="0" cy="0"/>
        </a:xfrm>
      </p:grpSpPr>
      <p:sp>
        <p:nvSpPr>
          <p:cNvPr id="4" name="Zástupný symbol pro text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cs-CZ" smtClean="0"/>
              <a:t>Klepnutím lze upravit styly předlohy textu.</a:t>
            </a:r>
          </a:p>
        </p:txBody>
      </p:sp>
      <p:sp>
        <p:nvSpPr>
          <p:cNvPr id="3" name="Zástupný symbol pro obrázek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cs-CZ" smtClean="0"/>
              <a:t>Klepnutím na ikonu přidáte obrázek.</a:t>
            </a:r>
            <a:endParaRPr kumimoji="0" lang="en-US" dirty="0"/>
          </a:p>
        </p:txBody>
      </p:sp>
      <p:sp>
        <p:nvSpPr>
          <p:cNvPr id="5" name="Zástupný symbol pro datum 4"/>
          <p:cNvSpPr>
            <a:spLocks noGrp="1"/>
          </p:cNvSpPr>
          <p:nvPr>
            <p:ph type="dt" sz="half" idx="10"/>
          </p:nvPr>
        </p:nvSpPr>
        <p:spPr/>
        <p:txBody>
          <a:bodyPr/>
          <a:lstStyle>
            <a:lvl1pPr>
              <a:defRPr>
                <a:solidFill>
                  <a:schemeClr val="tx1"/>
                </a:solidFill>
              </a:defRPr>
            </a:lvl1pPr>
            <a:extLst/>
          </a:lstStyle>
          <a:p>
            <a:fld id="{E1976CEB-8B0F-43C5-AD0A-38E905CC38C5}" type="datetime1">
              <a:rPr lang="cs-CZ" smtClean="0"/>
              <a:pPr/>
              <a:t>21.3.2014</a:t>
            </a:fld>
            <a:endParaRPr lang="cs-CZ"/>
          </a:p>
        </p:txBody>
      </p:sp>
      <p:sp>
        <p:nvSpPr>
          <p:cNvPr id="6" name="Zástupný symbol pro zápatí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cs-CZ"/>
          </a:p>
        </p:txBody>
      </p:sp>
      <p:sp>
        <p:nvSpPr>
          <p:cNvPr id="7" name="Zástupný symbol pro číslo snímku 6"/>
          <p:cNvSpPr>
            <a:spLocks noGrp="1"/>
          </p:cNvSpPr>
          <p:nvPr>
            <p:ph type="sldNum" sz="quarter" idx="12"/>
          </p:nvPr>
        </p:nvSpPr>
        <p:spPr/>
        <p:txBody>
          <a:bodyPr/>
          <a:lstStyle>
            <a:lvl1pPr>
              <a:defRPr>
                <a:solidFill>
                  <a:schemeClr val="tx1"/>
                </a:solidFill>
              </a:defRPr>
            </a:lvl1pPr>
            <a:extLst/>
          </a:lstStyle>
          <a:p>
            <a:fld id="{0BE006F8-58AC-492D-B7DE-874EC84073A2}" type="slidenum">
              <a:rPr lang="cs-CZ" smtClean="0"/>
              <a:pPr/>
              <a:t>‹#›</a:t>
            </a:fld>
            <a:endParaRPr lang="cs-CZ"/>
          </a:p>
        </p:txBody>
      </p:sp>
      <p:sp>
        <p:nvSpPr>
          <p:cNvPr id="2" name="Nadpis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cs-CZ" smtClean="0"/>
              <a:t>Klepnutím lze upravit styl předlohy nadpisů.</a:t>
            </a:r>
            <a:endParaRPr kumimoji="0" lang="en-US"/>
          </a:p>
        </p:txBody>
      </p:sp>
      <p:sp>
        <p:nvSpPr>
          <p:cNvPr id="8" name="Volný tvar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Volný tvar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Pravoúhlý trojúhelník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Přímá spojovací čára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vojitá šipk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vojitá šipk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Volný tvar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Volný tvar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Pravoúhlý trojúhelník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Přímá spojovací čára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Zástupný symbol pro nadpis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cs-CZ" smtClean="0"/>
              <a:t>Klepnutím lze upravit styl předlohy nadpisů.</a:t>
            </a:r>
            <a:endParaRPr kumimoji="0" lang="en-US"/>
          </a:p>
        </p:txBody>
      </p:sp>
      <p:sp>
        <p:nvSpPr>
          <p:cNvPr id="30" name="Zástupný symbol pro text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cs-CZ" smtClean="0"/>
              <a:t>Klepnutím lze upravit styly předlohy textu.</a:t>
            </a:r>
          </a:p>
          <a:p>
            <a:pPr lvl="1" eaLnBrk="1" latinLnBrk="0" hangingPunct="1"/>
            <a:r>
              <a:rPr kumimoji="0" lang="cs-CZ" smtClean="0"/>
              <a:t>Druhá úroveň</a:t>
            </a:r>
          </a:p>
          <a:p>
            <a:pPr lvl="2" eaLnBrk="1" latinLnBrk="0" hangingPunct="1"/>
            <a:r>
              <a:rPr kumimoji="0" lang="cs-CZ" smtClean="0"/>
              <a:t>Třetí úroveň</a:t>
            </a:r>
          </a:p>
          <a:p>
            <a:pPr lvl="3" eaLnBrk="1" latinLnBrk="0" hangingPunct="1"/>
            <a:r>
              <a:rPr kumimoji="0" lang="cs-CZ" smtClean="0"/>
              <a:t>Čtvrtá úroveň</a:t>
            </a:r>
          </a:p>
          <a:p>
            <a:pPr lvl="4" eaLnBrk="1" latinLnBrk="0" hangingPunct="1"/>
            <a:r>
              <a:rPr kumimoji="0" lang="cs-CZ" smtClean="0"/>
              <a:t>Pátá úroveň</a:t>
            </a:r>
            <a:endParaRPr kumimoji="0" lang="en-US"/>
          </a:p>
        </p:txBody>
      </p:sp>
      <p:sp>
        <p:nvSpPr>
          <p:cNvPr id="10" name="Zástupný symbol pro datum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580CEDD-4A21-42E6-87A8-CF090148B0DC}" type="datetime1">
              <a:rPr lang="cs-CZ" smtClean="0"/>
              <a:pPr/>
              <a:t>21.3.2014</a:t>
            </a:fld>
            <a:endParaRPr lang="cs-CZ"/>
          </a:p>
        </p:txBody>
      </p:sp>
      <p:sp>
        <p:nvSpPr>
          <p:cNvPr id="22" name="Zástupný symbol pro zápatí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cs-CZ"/>
          </a:p>
        </p:txBody>
      </p:sp>
      <p:sp>
        <p:nvSpPr>
          <p:cNvPr id="18" name="Zástupný symbol pro číslo snímku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E006F8-58AC-492D-B7DE-874EC84073A2}"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485804" y="476672"/>
            <a:ext cx="8229600" cy="4523965"/>
          </a:xfrm>
        </p:spPr>
        <p:txBody>
          <a:bodyPr>
            <a:normAutofit fontScale="90000"/>
          </a:bodyPr>
          <a:lstStyle/>
          <a:p>
            <a:pPr algn="ctr"/>
            <a:r>
              <a:rPr lang="cs-CZ" sz="8000" cap="none" dirty="0" smtClean="0">
                <a:solidFill>
                  <a:schemeClr val="tx2">
                    <a:lumMod val="75000"/>
                  </a:schemeClr>
                </a:solidFill>
              </a:rPr>
              <a:t/>
            </a:r>
            <a:br>
              <a:rPr lang="cs-CZ" sz="8000" cap="none" dirty="0" smtClean="0">
                <a:solidFill>
                  <a:schemeClr val="tx2">
                    <a:lumMod val="75000"/>
                  </a:schemeClr>
                </a:solidFill>
              </a:rPr>
            </a:br>
            <a:r>
              <a:rPr lang="cs-CZ" sz="8000" cap="none" dirty="0" smtClean="0">
                <a:solidFill>
                  <a:schemeClr val="tx2">
                    <a:lumMod val="75000"/>
                  </a:schemeClr>
                </a:solidFill>
              </a:rPr>
              <a:t/>
            </a:r>
            <a:br>
              <a:rPr lang="cs-CZ" sz="8000" cap="none" dirty="0" smtClean="0">
                <a:solidFill>
                  <a:schemeClr val="tx2">
                    <a:lumMod val="75000"/>
                  </a:schemeClr>
                </a:solidFill>
              </a:rPr>
            </a:br>
            <a:r>
              <a:rPr lang="cs-CZ" sz="8000" cap="none" dirty="0" smtClean="0">
                <a:solidFill>
                  <a:schemeClr val="tx2">
                    <a:lumMod val="75000"/>
                  </a:schemeClr>
                </a:solidFill>
              </a:rPr>
              <a:t/>
            </a:r>
            <a:br>
              <a:rPr lang="cs-CZ" sz="8000" cap="none"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8000" dirty="0" smtClean="0">
                <a:solidFill>
                  <a:schemeClr val="tx2">
                    <a:lumMod val="75000"/>
                  </a:schemeClr>
                </a:solidFill>
              </a:rPr>
              <a:t/>
            </a:r>
            <a:br>
              <a:rPr lang="cs-CZ" sz="8000" dirty="0" smtClean="0">
                <a:solidFill>
                  <a:schemeClr val="tx2">
                    <a:lumMod val="75000"/>
                  </a:schemeClr>
                </a:solidFill>
              </a:rPr>
            </a:br>
            <a:r>
              <a:rPr lang="cs-CZ" sz="6700" cap="none" dirty="0" smtClean="0">
                <a:solidFill>
                  <a:schemeClr val="tx2">
                    <a:lumMod val="75000"/>
                  </a:schemeClr>
                </a:solidFill>
              </a:rPr>
              <a:t>PRÁCE  </a:t>
            </a:r>
            <a:r>
              <a:rPr lang="cs-CZ" sz="6700" cap="none" dirty="0" smtClean="0">
                <a:solidFill>
                  <a:schemeClr val="tx2">
                    <a:lumMod val="75000"/>
                  </a:schemeClr>
                </a:solidFill>
              </a:rPr>
              <a:t>SE SKUPINOU</a:t>
            </a:r>
            <a:r>
              <a:rPr lang="cs-CZ" sz="6000" cap="none" dirty="0" smtClean="0">
                <a:solidFill>
                  <a:schemeClr val="tx2">
                    <a:lumMod val="75000"/>
                  </a:schemeClr>
                </a:solidFill>
              </a:rPr>
              <a:t/>
            </a:r>
            <a:br>
              <a:rPr lang="cs-CZ" sz="6000" cap="none" dirty="0" smtClean="0">
                <a:solidFill>
                  <a:schemeClr val="tx2">
                    <a:lumMod val="75000"/>
                  </a:schemeClr>
                </a:solidFill>
              </a:rPr>
            </a:br>
            <a:r>
              <a:rPr lang="cs-CZ" sz="1600" cap="none" dirty="0" smtClean="0">
                <a:solidFill>
                  <a:schemeClr val="tx2">
                    <a:lumMod val="75000"/>
                  </a:schemeClr>
                </a:solidFill>
              </a:rPr>
              <a:t/>
            </a:r>
            <a:br>
              <a:rPr lang="cs-CZ" sz="1600" cap="none" dirty="0" smtClean="0">
                <a:solidFill>
                  <a:schemeClr val="tx2">
                    <a:lumMod val="75000"/>
                  </a:schemeClr>
                </a:solidFill>
              </a:rPr>
            </a:br>
            <a:r>
              <a:rPr lang="cs-CZ" sz="2700" cap="none" dirty="0" smtClean="0">
                <a:solidFill>
                  <a:schemeClr val="tx1"/>
                </a:solidFill>
                <a:sym typeface="Wingdings"/>
              </a:rPr>
              <a:t></a:t>
            </a:r>
            <a:br>
              <a:rPr lang="cs-CZ" sz="2700" cap="none" dirty="0" smtClean="0">
                <a:solidFill>
                  <a:schemeClr val="tx1"/>
                </a:solidFill>
                <a:sym typeface="Wingdings"/>
              </a:rPr>
            </a:br>
            <a:r>
              <a:rPr lang="cs-CZ" sz="2700" cap="none" dirty="0" smtClean="0">
                <a:solidFill>
                  <a:schemeClr val="tx1"/>
                </a:solidFill>
                <a:sym typeface="Wingdings"/>
              </a:rPr>
              <a:t/>
            </a:r>
            <a:br>
              <a:rPr lang="cs-CZ" sz="2700" cap="none" dirty="0" smtClean="0">
                <a:solidFill>
                  <a:schemeClr val="tx1"/>
                </a:solidFill>
                <a:sym typeface="Wingdings"/>
              </a:rPr>
            </a:br>
            <a:r>
              <a:rPr lang="cs-CZ" sz="2700" cap="none" dirty="0" smtClean="0">
                <a:solidFill>
                  <a:schemeClr val="tx1"/>
                </a:solidFill>
                <a:sym typeface="Wingdings"/>
              </a:rPr>
              <a:t> </a:t>
            </a:r>
            <a:r>
              <a:rPr lang="cs-CZ" sz="6000" cap="none" dirty="0" smtClean="0">
                <a:solidFill>
                  <a:schemeClr val="tx1"/>
                </a:solidFill>
              </a:rPr>
              <a:t>TÝMOVÁ SPOLUPRÁCE</a:t>
            </a:r>
            <a:r>
              <a:rPr lang="cs-CZ" sz="3600" cap="none" dirty="0" smtClean="0">
                <a:solidFill>
                  <a:schemeClr val="tx1"/>
                </a:solidFill>
              </a:rPr>
              <a:t/>
            </a:r>
            <a:br>
              <a:rPr lang="cs-CZ" sz="3600" cap="none" dirty="0" smtClean="0">
                <a:solidFill>
                  <a:schemeClr val="tx1"/>
                </a:solidFill>
              </a:rPr>
            </a:br>
            <a:r>
              <a:rPr lang="cs-CZ" sz="4400" cap="none" dirty="0" smtClean="0">
                <a:solidFill>
                  <a:schemeClr val="tx1"/>
                </a:solidFill>
              </a:rPr>
              <a:t/>
            </a:r>
            <a:br>
              <a:rPr lang="cs-CZ" sz="4400" cap="none" dirty="0" smtClean="0">
                <a:solidFill>
                  <a:schemeClr val="tx1"/>
                </a:solidFill>
              </a:rPr>
            </a:br>
            <a:r>
              <a:rPr lang="cs-CZ" sz="3100" dirty="0" smtClean="0">
                <a:solidFill>
                  <a:schemeClr val="tx1"/>
                </a:solidFill>
              </a:rPr>
              <a:t/>
            </a:r>
            <a:br>
              <a:rPr lang="cs-CZ" sz="3100" dirty="0" smtClean="0">
                <a:solidFill>
                  <a:schemeClr val="tx1"/>
                </a:solidFill>
              </a:rPr>
            </a:br>
            <a:endParaRPr lang="cs-CZ" sz="31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a:xfrm>
            <a:off x="457200" y="764704"/>
            <a:ext cx="8229600" cy="5328592"/>
          </a:xfrm>
        </p:spPr>
        <p:txBody>
          <a:bodyPr>
            <a:normAutofit/>
          </a:bodyPr>
          <a:lstStyle/>
          <a:p>
            <a:r>
              <a:rPr lang="cs-CZ" sz="3200" dirty="0" smtClean="0"/>
              <a:t>Respekt k osobnostnímu nastavení členů skupiny.</a:t>
            </a:r>
          </a:p>
          <a:p>
            <a:r>
              <a:rPr lang="cs-CZ" sz="3200" dirty="0" smtClean="0"/>
              <a:t>Myšlení ve variantách, jejich hodnocení a výběr provádí členové skupiny.</a:t>
            </a:r>
          </a:p>
          <a:p>
            <a:r>
              <a:rPr lang="cs-CZ" sz="3200" dirty="0" smtClean="0"/>
              <a:t>Právo vedoucího říci NE.</a:t>
            </a:r>
          </a:p>
          <a:p>
            <a:r>
              <a:rPr lang="cs-CZ" sz="3200" dirty="0" smtClean="0"/>
              <a:t>Tvorba pravidel společně se skupinou</a:t>
            </a:r>
          </a:p>
          <a:p>
            <a:r>
              <a:rPr lang="cs-CZ" sz="3200" dirty="0" smtClean="0"/>
              <a:t>Nasloucháni si a neskákáni do řeči.</a:t>
            </a:r>
          </a:p>
          <a:p>
            <a:r>
              <a:rPr lang="cs-CZ" sz="3200" dirty="0" smtClean="0"/>
              <a:t>Řešení konfliktů, nezametání problémů pod kobereček</a:t>
            </a:r>
            <a:endParaRPr lang="cs-CZ" sz="3200"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endParaRPr lang="cs-CZ"/>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pPr>
              <a:buNone/>
            </a:pPr>
            <a:r>
              <a:rPr lang="cs-CZ" dirty="0" smtClean="0"/>
              <a:t>= procesy probíhající ve skupině</a:t>
            </a:r>
          </a:p>
          <a:p>
            <a:pPr>
              <a:buNone/>
            </a:pPr>
            <a:endParaRPr lang="cs-CZ" dirty="0" smtClean="0"/>
          </a:p>
          <a:p>
            <a:r>
              <a:rPr lang="cs-CZ" sz="3600" dirty="0" smtClean="0"/>
              <a:t>komunikace mezi členy </a:t>
            </a:r>
          </a:p>
          <a:p>
            <a:r>
              <a:rPr lang="cs-CZ" sz="3600" dirty="0" smtClean="0"/>
              <a:t>utváření vztahů</a:t>
            </a:r>
          </a:p>
          <a:p>
            <a:r>
              <a:rPr lang="cs-CZ" sz="3600" dirty="0" smtClean="0"/>
              <a:t>rozdělení rolí</a:t>
            </a:r>
          </a:p>
          <a:p>
            <a:r>
              <a:rPr lang="cs-CZ" sz="3600" dirty="0" smtClean="0"/>
              <a:t>vznik či zánik skupiny</a:t>
            </a:r>
          </a:p>
          <a:p>
            <a:r>
              <a:rPr lang="cs-CZ" sz="3600" dirty="0" smtClean="0"/>
              <a:t>řešení konfliktů</a:t>
            </a:r>
            <a:endParaRPr lang="cs-CZ" sz="3600"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normAutofit fontScale="90000"/>
          </a:bodyPr>
          <a:lstStyle/>
          <a:p>
            <a:r>
              <a:rPr lang="cs-CZ" dirty="0" smtClean="0">
                <a:solidFill>
                  <a:schemeClr val="tx2">
                    <a:lumMod val="60000"/>
                    <a:lumOff val="40000"/>
                  </a:schemeClr>
                </a:solidFill>
                <a:effectLst>
                  <a:outerShdw blurRad="38100" dist="38100" dir="2700000" algn="tl">
                    <a:srgbClr val="000000">
                      <a:alpha val="43137"/>
                    </a:srgbClr>
                  </a:outerShdw>
                </a:effectLst>
              </a:rPr>
              <a:t>DYNAMIKA SKUPINY</a:t>
            </a:r>
            <a:br>
              <a:rPr lang="cs-CZ" dirty="0" smtClean="0">
                <a:solidFill>
                  <a:schemeClr val="tx2">
                    <a:lumMod val="60000"/>
                    <a:lumOff val="40000"/>
                  </a:schemeClr>
                </a:solidFill>
                <a:effectLst>
                  <a:outerShdw blurRad="38100" dist="38100" dir="2700000" algn="tl">
                    <a:srgbClr val="000000">
                      <a:alpha val="43137"/>
                    </a:srgbClr>
                  </a:outerShdw>
                </a:effectLst>
              </a:rPr>
            </a:br>
            <a:r>
              <a:rPr lang="cs-CZ" dirty="0" smtClean="0">
                <a:solidFill>
                  <a:schemeClr val="tx2">
                    <a:lumMod val="60000"/>
                    <a:lumOff val="40000"/>
                  </a:schemeClr>
                </a:solidFill>
                <a:effectLst>
                  <a:outerShdw blurRad="38100" dist="38100" dir="2700000" algn="tl">
                    <a:srgbClr val="000000">
                      <a:alpha val="43137"/>
                    </a:srgbClr>
                  </a:outerShdw>
                </a:effectLst>
              </a:rPr>
              <a:t>(SKUPINOVÁ DYNAMIKA)</a:t>
            </a:r>
            <a:endParaRPr lang="cs-CZ"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endParaRPr lang="cs-CZ" u="sng" dirty="0" smtClean="0"/>
          </a:p>
          <a:p>
            <a:pPr>
              <a:buNone/>
            </a:pPr>
            <a:endParaRPr lang="cs-CZ" dirty="0"/>
          </a:p>
        </p:txBody>
      </p:sp>
      <p:sp>
        <p:nvSpPr>
          <p:cNvPr id="3" name="Zástupný symbol pro zápatí 2"/>
          <p:cNvSpPr>
            <a:spLocks noGrp="1"/>
          </p:cNvSpPr>
          <p:nvPr>
            <p:ph type="ftr" sz="quarter" idx="11"/>
          </p:nvPr>
        </p:nvSpPr>
        <p:spPr/>
        <p:txBody>
          <a:bodyPr/>
          <a:lstStyle/>
          <a:p>
            <a:endParaRPr lang="cs-CZ" dirty="0"/>
          </a:p>
        </p:txBody>
      </p:sp>
      <p:sp>
        <p:nvSpPr>
          <p:cNvPr id="4" name="Nadpis 3"/>
          <p:cNvSpPr>
            <a:spLocks noGrp="1"/>
          </p:cNvSpPr>
          <p:nvPr>
            <p:ph type="title"/>
          </p:nvPr>
        </p:nvSpPr>
        <p:spPr/>
        <p:txBody>
          <a:bodyPr/>
          <a:lstStyle/>
          <a:p>
            <a:r>
              <a:rPr lang="cs-CZ" dirty="0" smtClean="0">
                <a:solidFill>
                  <a:schemeClr val="tx2">
                    <a:lumMod val="60000"/>
                    <a:lumOff val="40000"/>
                  </a:schemeClr>
                </a:solidFill>
              </a:rPr>
              <a:t>SKUPINOVÉ ROLE – TEST MBTI</a:t>
            </a:r>
            <a:endParaRPr lang="cs-CZ" dirty="0">
              <a:solidFill>
                <a:schemeClr val="tx2">
                  <a:lumMod val="60000"/>
                  <a:lumOff val="40000"/>
                </a:schemeClr>
              </a:solidFill>
            </a:endParaRPr>
          </a:p>
        </p:txBody>
      </p:sp>
      <p:graphicFrame>
        <p:nvGraphicFramePr>
          <p:cNvPr id="6" name="Tabulka 5"/>
          <p:cNvGraphicFramePr>
            <a:graphicFrameLocks noGrp="1"/>
          </p:cNvGraphicFramePr>
          <p:nvPr/>
        </p:nvGraphicFramePr>
        <p:xfrm>
          <a:off x="683568" y="1397000"/>
          <a:ext cx="7848872" cy="4696296"/>
        </p:xfrm>
        <a:graphic>
          <a:graphicData uri="http://schemas.openxmlformats.org/drawingml/2006/table">
            <a:tbl>
              <a:tblPr firstRow="1" bandRow="1">
                <a:tableStyleId>{5C22544A-7EE6-4342-B048-85BDC9FD1C3A}</a:tableStyleId>
              </a:tblPr>
              <a:tblGrid>
                <a:gridCol w="1962218"/>
                <a:gridCol w="2286254"/>
                <a:gridCol w="1638182"/>
                <a:gridCol w="1962218"/>
              </a:tblGrid>
              <a:tr h="1174074">
                <a:tc>
                  <a:txBody>
                    <a:bodyPr/>
                    <a:lstStyle/>
                    <a:p>
                      <a:pPr indent="180340" algn="ctr" hangingPunct="1">
                        <a:spcAft>
                          <a:spcPts val="0"/>
                        </a:spcAft>
                      </a:pPr>
                      <a:endParaRPr lang="cs-CZ" sz="1800" b="1" dirty="0" smtClean="0">
                        <a:solidFill>
                          <a:schemeClr val="tx1"/>
                        </a:solidFill>
                        <a:latin typeface="Arial"/>
                        <a:ea typeface="Times New Roman"/>
                        <a:cs typeface="Arial"/>
                      </a:endParaRPr>
                    </a:p>
                    <a:p>
                      <a:pPr indent="180340" algn="ctr" hangingPunct="1">
                        <a:spcAft>
                          <a:spcPts val="0"/>
                        </a:spcAft>
                      </a:pPr>
                      <a:r>
                        <a:rPr lang="cs-CZ" sz="1800" b="1" dirty="0" smtClean="0">
                          <a:solidFill>
                            <a:schemeClr val="tx1"/>
                          </a:solidFill>
                          <a:latin typeface="Arial"/>
                          <a:ea typeface="Times New Roman"/>
                          <a:cs typeface="Arial"/>
                        </a:rPr>
                        <a:t>TYP</a:t>
                      </a:r>
                      <a:endParaRPr lang="cs-CZ" sz="2400" dirty="0">
                        <a:solidFill>
                          <a:schemeClr val="tx1"/>
                        </a:solidFill>
                        <a:latin typeface="Arial"/>
                        <a:ea typeface="Times New Roman"/>
                        <a:cs typeface="Times New Roman"/>
                      </a:endParaRPr>
                    </a:p>
                  </a:txBody>
                  <a:tcPr marL="68580" marR="68580" marT="0" marB="0"/>
                </a:tc>
                <a:tc>
                  <a:txBody>
                    <a:bodyPr/>
                    <a:lstStyle/>
                    <a:p>
                      <a:pPr indent="180340" algn="ctr" hangingPunct="1">
                        <a:spcAft>
                          <a:spcPts val="0"/>
                        </a:spcAft>
                      </a:pPr>
                      <a:endParaRPr lang="cs-CZ" sz="1400" b="1" dirty="0" smtClean="0">
                        <a:solidFill>
                          <a:schemeClr val="tx1"/>
                        </a:solidFill>
                        <a:latin typeface="Arial"/>
                        <a:ea typeface="Times New Roman"/>
                        <a:cs typeface="Arial"/>
                      </a:endParaRPr>
                    </a:p>
                    <a:p>
                      <a:pPr indent="180340" algn="ctr" hangingPunct="1">
                        <a:spcAft>
                          <a:spcPts val="0"/>
                        </a:spcAft>
                      </a:pPr>
                      <a:r>
                        <a:rPr lang="cs-CZ" sz="1400" b="1" dirty="0" smtClean="0">
                          <a:solidFill>
                            <a:schemeClr val="tx1"/>
                          </a:solidFill>
                          <a:latin typeface="Arial"/>
                          <a:ea typeface="Times New Roman"/>
                          <a:cs typeface="Arial"/>
                        </a:rPr>
                        <a:t>CHARAKTERISTIKA TÝMOVÉ ROLE</a:t>
                      </a:r>
                      <a:endParaRPr lang="cs-CZ" sz="2000" dirty="0">
                        <a:solidFill>
                          <a:schemeClr val="tx1"/>
                        </a:solidFill>
                        <a:latin typeface="Arial"/>
                        <a:ea typeface="Times New Roman"/>
                        <a:cs typeface="Times New Roman"/>
                      </a:endParaRPr>
                    </a:p>
                  </a:txBody>
                  <a:tcPr marL="68580" marR="68580" marT="0" marB="0"/>
                </a:tc>
                <a:tc>
                  <a:txBody>
                    <a:bodyPr/>
                    <a:lstStyle/>
                    <a:p>
                      <a:pPr indent="180340" algn="ctr" hangingPunct="1">
                        <a:spcAft>
                          <a:spcPts val="0"/>
                        </a:spcAft>
                      </a:pPr>
                      <a:endParaRPr lang="cs-CZ" sz="1600" b="1" dirty="0" smtClean="0">
                        <a:solidFill>
                          <a:schemeClr val="tx1"/>
                        </a:solidFill>
                        <a:latin typeface="Arial"/>
                        <a:ea typeface="Times New Roman"/>
                        <a:cs typeface="Arial"/>
                      </a:endParaRPr>
                    </a:p>
                    <a:p>
                      <a:pPr indent="180340" algn="ctr" hangingPunct="1">
                        <a:spcAft>
                          <a:spcPts val="0"/>
                        </a:spcAft>
                      </a:pPr>
                      <a:r>
                        <a:rPr lang="cs-CZ" sz="1600" b="1" dirty="0" smtClean="0">
                          <a:solidFill>
                            <a:schemeClr val="tx1"/>
                          </a:solidFill>
                          <a:latin typeface="Arial"/>
                          <a:ea typeface="Times New Roman"/>
                          <a:cs typeface="Arial"/>
                        </a:rPr>
                        <a:t>MOŽNÝ PŘÍNOS</a:t>
                      </a:r>
                      <a:endParaRPr lang="cs-CZ" sz="2400" dirty="0">
                        <a:solidFill>
                          <a:schemeClr val="tx1"/>
                        </a:solidFill>
                        <a:latin typeface="Arial"/>
                        <a:ea typeface="Times New Roman"/>
                        <a:cs typeface="Times New Roman"/>
                      </a:endParaRPr>
                    </a:p>
                  </a:txBody>
                  <a:tcPr marL="68580" marR="68580" marT="0" marB="0"/>
                </a:tc>
                <a:tc>
                  <a:txBody>
                    <a:bodyPr/>
                    <a:lstStyle/>
                    <a:p>
                      <a:pPr indent="180340" algn="ctr" hangingPunct="1">
                        <a:spcAft>
                          <a:spcPts val="0"/>
                        </a:spcAft>
                      </a:pPr>
                      <a:endParaRPr lang="cs-CZ" sz="1600" b="1" dirty="0" smtClean="0">
                        <a:solidFill>
                          <a:schemeClr val="tx1"/>
                        </a:solidFill>
                        <a:latin typeface="Arial"/>
                        <a:ea typeface="Times New Roman"/>
                        <a:cs typeface="Arial"/>
                      </a:endParaRPr>
                    </a:p>
                    <a:p>
                      <a:pPr indent="180340" algn="ctr" hangingPunct="1">
                        <a:spcAft>
                          <a:spcPts val="0"/>
                        </a:spcAft>
                      </a:pPr>
                      <a:r>
                        <a:rPr lang="cs-CZ" sz="1600" b="1" dirty="0" smtClean="0">
                          <a:solidFill>
                            <a:schemeClr val="tx1"/>
                          </a:solidFill>
                          <a:latin typeface="Arial"/>
                          <a:ea typeface="Times New Roman"/>
                          <a:cs typeface="Arial"/>
                        </a:rPr>
                        <a:t>OMEZENÍ</a:t>
                      </a:r>
                      <a:endParaRPr lang="cs-CZ" sz="2400" dirty="0">
                        <a:solidFill>
                          <a:schemeClr val="tx1"/>
                        </a:solidFill>
                        <a:latin typeface="Arial"/>
                        <a:ea typeface="Times New Roman"/>
                        <a:cs typeface="Times New Roman"/>
                      </a:endParaRPr>
                    </a:p>
                  </a:txBody>
                  <a:tcPr marL="68580" marR="68580" marT="0" marB="0"/>
                </a:tc>
              </a:tr>
              <a:tr h="1174074">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PŘEDSEDA</a:t>
                      </a:r>
                      <a:r>
                        <a:rPr lang="cs-CZ" sz="1600" b="1" dirty="0">
                          <a:latin typeface="Arial"/>
                          <a:ea typeface="Times New Roman"/>
                          <a:cs typeface="Arial"/>
                        </a:rPr>
                        <a:t>, KOORDINÁTOR</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dirty="0">
                          <a:latin typeface="Arial"/>
                          <a:ea typeface="Times New Roman"/>
                          <a:cs typeface="Arial"/>
                        </a:rPr>
                        <a:t>Zralý, sebejistý, odvážný</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a:latin typeface="Arial"/>
                          <a:ea typeface="Times New Roman"/>
                          <a:cs typeface="Arial"/>
                        </a:rPr>
                        <a:t>Objasňuje cíle a priority, motivuje</a:t>
                      </a:r>
                      <a:endParaRPr lang="cs-CZ" sz="240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a:latin typeface="Arial"/>
                          <a:ea typeface="Times New Roman"/>
                          <a:cs typeface="Arial"/>
                        </a:rPr>
                        <a:t>Nevyniká inteligencí, kreativní schopností</a:t>
                      </a:r>
                      <a:endParaRPr lang="cs-CZ" sz="2400">
                        <a:latin typeface="Arial"/>
                        <a:ea typeface="Times New Roman"/>
                        <a:cs typeface="Times New Roman"/>
                      </a:endParaRPr>
                    </a:p>
                  </a:txBody>
                  <a:tcPr marL="68580" marR="68580" marT="0" marB="0"/>
                </a:tc>
              </a:tr>
              <a:tr h="1174074">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STMELOVAČ</a:t>
                      </a:r>
                      <a:r>
                        <a:rPr lang="cs-CZ" sz="1600" b="1" dirty="0">
                          <a:latin typeface="Arial"/>
                          <a:ea typeface="Times New Roman"/>
                          <a:cs typeface="Arial"/>
                        </a:rPr>
                        <a:t>, TVAROVAČ</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dirty="0">
                          <a:latin typeface="Arial"/>
                          <a:ea typeface="Times New Roman"/>
                          <a:cs typeface="Arial"/>
                        </a:rPr>
                        <a:t>Otevřený, dynamický</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a:latin typeface="Arial"/>
                          <a:ea typeface="Times New Roman"/>
                          <a:cs typeface="Arial"/>
                        </a:rPr>
                        <a:t>Výzvy, tlak, umí najít cestu podél překážek</a:t>
                      </a:r>
                      <a:endParaRPr lang="cs-CZ" sz="240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a:latin typeface="Arial"/>
                          <a:ea typeface="Times New Roman"/>
                          <a:cs typeface="Arial"/>
                        </a:rPr>
                        <a:t>Citlivý na provokování, krátkodobé výbuchy nálady</a:t>
                      </a:r>
                      <a:endParaRPr lang="cs-CZ" sz="2400">
                        <a:latin typeface="Arial"/>
                        <a:ea typeface="Times New Roman"/>
                        <a:cs typeface="Times New Roman"/>
                      </a:endParaRPr>
                    </a:p>
                  </a:txBody>
                  <a:tcPr marL="68580" marR="68580" marT="0" marB="0"/>
                </a:tc>
              </a:tr>
              <a:tr h="1174074">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INOVÁTOR</a:t>
                      </a:r>
                      <a:r>
                        <a:rPr lang="cs-CZ" sz="1600" b="1" dirty="0">
                          <a:latin typeface="Arial"/>
                          <a:ea typeface="Times New Roman"/>
                          <a:cs typeface="Arial"/>
                        </a:rPr>
                        <a:t>, PĚSTITEL</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dirty="0">
                          <a:latin typeface="Arial"/>
                          <a:ea typeface="Times New Roman"/>
                          <a:cs typeface="Arial"/>
                        </a:rPr>
                        <a:t>Chytrý, imaginativní, neortodoxní</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dirty="0">
                          <a:latin typeface="Arial"/>
                          <a:ea typeface="Times New Roman"/>
                          <a:cs typeface="Arial"/>
                        </a:rPr>
                        <a:t>Má originální ideje, řeší složité problémy</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r>
                        <a:rPr lang="cs-CZ" sz="1600" dirty="0">
                          <a:latin typeface="Arial"/>
                          <a:ea typeface="Times New Roman"/>
                          <a:cs typeface="Arial"/>
                        </a:rPr>
                        <a:t>Slabý při řízení a komunikaci s méně kreativními lidmi</a:t>
                      </a:r>
                      <a:endParaRPr lang="cs-CZ" sz="2400" dirty="0">
                        <a:latin typeface="Arial"/>
                        <a:ea typeface="Times New Roman"/>
                        <a:cs typeface="Times New Rom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Zástupný symbol pro obsah 4"/>
          <p:cNvGraphicFramePr>
            <a:graphicFrameLocks noGrp="1"/>
          </p:cNvGraphicFramePr>
          <p:nvPr>
            <p:ph idx="1"/>
          </p:nvPr>
        </p:nvGraphicFramePr>
        <p:xfrm>
          <a:off x="457200" y="620688"/>
          <a:ext cx="8229600" cy="5832647"/>
        </p:xfrm>
        <a:graphic>
          <a:graphicData uri="http://schemas.openxmlformats.org/drawingml/2006/table">
            <a:tbl>
              <a:tblPr firstRow="1" bandRow="1">
                <a:tableStyleId>{69CF1AB2-1976-4502-BF36-3FF5EA218861}</a:tableStyleId>
              </a:tblPr>
              <a:tblGrid>
                <a:gridCol w="2057400"/>
                <a:gridCol w="2057400"/>
                <a:gridCol w="2232248"/>
                <a:gridCol w="1882552"/>
              </a:tblGrid>
              <a:tr h="1153308">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POZOROVATEL</a:t>
                      </a:r>
                      <a:r>
                        <a:rPr lang="cs-CZ" sz="1600" b="1" dirty="0">
                          <a:latin typeface="Arial"/>
                          <a:ea typeface="Times New Roman"/>
                          <a:cs typeface="Arial"/>
                        </a:rPr>
                        <a:t>, HODNOTITEL</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b="0" dirty="0" smtClean="0">
                        <a:latin typeface="Arial"/>
                        <a:ea typeface="Times New Roman"/>
                        <a:cs typeface="Arial"/>
                      </a:endParaRPr>
                    </a:p>
                    <a:p>
                      <a:pPr indent="180340" algn="ctr" hangingPunct="1">
                        <a:spcBef>
                          <a:spcPts val="1200"/>
                        </a:spcBef>
                        <a:spcAft>
                          <a:spcPts val="0"/>
                        </a:spcAft>
                      </a:pPr>
                      <a:r>
                        <a:rPr lang="cs-CZ" sz="1400" b="0" dirty="0" smtClean="0">
                          <a:latin typeface="Arial"/>
                          <a:ea typeface="Times New Roman"/>
                          <a:cs typeface="Arial"/>
                        </a:rPr>
                        <a:t>Inteligentní</a:t>
                      </a:r>
                      <a:r>
                        <a:rPr lang="cs-CZ" sz="1400" b="0" dirty="0">
                          <a:latin typeface="Arial"/>
                          <a:ea typeface="Times New Roman"/>
                          <a:cs typeface="Arial"/>
                        </a:rPr>
                        <a:t>, suchý, objektivní</a:t>
                      </a:r>
                      <a:endParaRPr lang="cs-CZ" sz="2000" b="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b="0" dirty="0" smtClean="0">
                        <a:latin typeface="Arial"/>
                        <a:ea typeface="Times New Roman"/>
                        <a:cs typeface="Arial"/>
                      </a:endParaRPr>
                    </a:p>
                    <a:p>
                      <a:pPr indent="180340" algn="ctr" hangingPunct="1">
                        <a:spcBef>
                          <a:spcPts val="1200"/>
                        </a:spcBef>
                        <a:spcAft>
                          <a:spcPts val="0"/>
                        </a:spcAft>
                      </a:pPr>
                      <a:r>
                        <a:rPr lang="cs-CZ" sz="1400" b="0" dirty="0" smtClean="0">
                          <a:latin typeface="Arial"/>
                          <a:ea typeface="Times New Roman"/>
                          <a:cs typeface="Arial"/>
                        </a:rPr>
                        <a:t>Vidí </a:t>
                      </a:r>
                      <a:r>
                        <a:rPr lang="cs-CZ" sz="1400" b="0" dirty="0">
                          <a:latin typeface="Arial"/>
                          <a:ea typeface="Times New Roman"/>
                          <a:cs typeface="Arial"/>
                        </a:rPr>
                        <a:t>všechny možnosti, analyzuje, odhadne pravděpodobné výsledky</a:t>
                      </a:r>
                      <a:endParaRPr lang="cs-CZ" sz="2000" b="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b="0" dirty="0" smtClean="0">
                        <a:latin typeface="Arial"/>
                        <a:ea typeface="Times New Roman"/>
                        <a:cs typeface="Arial"/>
                      </a:endParaRPr>
                    </a:p>
                    <a:p>
                      <a:pPr indent="180340" algn="ctr" hangingPunct="1">
                        <a:spcBef>
                          <a:spcPts val="1200"/>
                        </a:spcBef>
                        <a:spcAft>
                          <a:spcPts val="0"/>
                        </a:spcAft>
                      </a:pPr>
                      <a:r>
                        <a:rPr lang="cs-CZ" sz="1400" b="0" dirty="0" smtClean="0">
                          <a:latin typeface="Arial"/>
                          <a:ea typeface="Times New Roman"/>
                          <a:cs typeface="Arial"/>
                        </a:rPr>
                        <a:t>Postrádá </a:t>
                      </a:r>
                      <a:r>
                        <a:rPr lang="cs-CZ" sz="1400" b="0" dirty="0">
                          <a:latin typeface="Arial"/>
                          <a:ea typeface="Times New Roman"/>
                          <a:cs typeface="Arial"/>
                        </a:rPr>
                        <a:t>elán a schopnost druhé inspirovat</a:t>
                      </a:r>
                      <a:endParaRPr lang="cs-CZ" sz="2000" b="0" dirty="0">
                        <a:latin typeface="Arial"/>
                        <a:ea typeface="Times New Roman"/>
                        <a:cs typeface="Times New Roman"/>
                      </a:endParaRPr>
                    </a:p>
                  </a:txBody>
                  <a:tcPr marL="68580" marR="68580" marT="0" marB="0"/>
                </a:tc>
              </a:tr>
              <a:tr h="1059510">
                <a:tc>
                  <a:txBody>
                    <a:bodyPr/>
                    <a:lstStyle/>
                    <a:p>
                      <a:pPr indent="180340" algn="ctr" hangingPunct="1">
                        <a:spcBef>
                          <a:spcPts val="1200"/>
                        </a:spcBef>
                        <a:spcAft>
                          <a:spcPts val="0"/>
                        </a:spcAft>
                      </a:pPr>
                      <a:endParaRPr lang="cs-CZ" sz="1400" b="1" dirty="0" smtClean="0">
                        <a:latin typeface="Arial"/>
                        <a:ea typeface="Times New Roman"/>
                        <a:cs typeface="Arial"/>
                      </a:endParaRPr>
                    </a:p>
                    <a:p>
                      <a:pPr indent="180340" algn="ctr" hangingPunct="1">
                        <a:spcBef>
                          <a:spcPts val="1200"/>
                        </a:spcBef>
                        <a:spcAft>
                          <a:spcPts val="0"/>
                        </a:spcAft>
                      </a:pPr>
                      <a:r>
                        <a:rPr lang="cs-CZ" sz="1400" b="1" dirty="0" smtClean="0">
                          <a:latin typeface="Arial"/>
                          <a:ea typeface="Times New Roman"/>
                          <a:cs typeface="Arial"/>
                        </a:rPr>
                        <a:t>USKUTEČŇOVATEL</a:t>
                      </a:r>
                      <a:r>
                        <a:rPr lang="cs-CZ" sz="1400" b="1" dirty="0">
                          <a:latin typeface="Arial"/>
                          <a:ea typeface="Times New Roman"/>
                          <a:cs typeface="Arial"/>
                        </a:rPr>
                        <a:t>, REALIZÁTOR</a:t>
                      </a:r>
                      <a:endParaRPr lang="cs-CZ" sz="2000" b="1"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Konzervativní</a:t>
                      </a:r>
                      <a:r>
                        <a:rPr lang="cs-CZ" sz="1400" dirty="0">
                          <a:latin typeface="Arial"/>
                          <a:ea typeface="Times New Roman"/>
                          <a:cs typeface="Arial"/>
                        </a:rPr>
                        <a:t>, spolehlivý, disciplinovaný</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Organizuje</a:t>
                      </a:r>
                      <a:r>
                        <a:rPr lang="cs-CZ" sz="1400" dirty="0">
                          <a:latin typeface="Arial"/>
                          <a:ea typeface="Times New Roman"/>
                          <a:cs typeface="Arial"/>
                        </a:rPr>
                        <a:t>, přenáší ideje a plány do praktické podoby</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Trochu </a:t>
                      </a:r>
                      <a:r>
                        <a:rPr lang="cs-CZ" sz="1400" dirty="0">
                          <a:latin typeface="Arial"/>
                          <a:ea typeface="Times New Roman"/>
                          <a:cs typeface="Arial"/>
                        </a:rPr>
                        <a:t>neflexibilní, pomalý, když reaguje na nové možnosti</a:t>
                      </a:r>
                      <a:endParaRPr lang="cs-CZ" sz="2000" dirty="0">
                        <a:latin typeface="Arial"/>
                        <a:ea typeface="Times New Roman"/>
                        <a:cs typeface="Times New Roman"/>
                      </a:endParaRPr>
                    </a:p>
                  </a:txBody>
                  <a:tcPr marL="68580" marR="68580" marT="0" marB="0"/>
                </a:tc>
              </a:tr>
              <a:tr h="1059510">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TÝMOVÝ </a:t>
                      </a:r>
                      <a:r>
                        <a:rPr lang="cs-CZ" sz="1600" b="1" dirty="0">
                          <a:latin typeface="Arial"/>
                          <a:ea typeface="Times New Roman"/>
                          <a:cs typeface="Arial"/>
                        </a:rPr>
                        <a:t>HRÁČ, FORMOVAČ</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Společenský</a:t>
                      </a:r>
                      <a:r>
                        <a:rPr lang="cs-CZ" sz="1400" dirty="0">
                          <a:latin typeface="Arial"/>
                          <a:ea typeface="Times New Roman"/>
                          <a:cs typeface="Arial"/>
                        </a:rPr>
                        <a:t>, mírný, přizpůsobivý, vnímavý</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Naslouchá</a:t>
                      </a:r>
                      <a:r>
                        <a:rPr lang="cs-CZ" sz="1400" dirty="0">
                          <a:latin typeface="Arial"/>
                          <a:ea typeface="Times New Roman"/>
                          <a:cs typeface="Arial"/>
                        </a:rPr>
                        <a:t>, buduje, zabraňuje třenicím, zvládá obtížné lidi</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V </a:t>
                      </a:r>
                      <a:r>
                        <a:rPr lang="cs-CZ" sz="1400" dirty="0">
                          <a:latin typeface="Arial"/>
                          <a:ea typeface="Times New Roman"/>
                          <a:cs typeface="Arial"/>
                        </a:rPr>
                        <a:t>rozhodujících situacích je nerozhodný</a:t>
                      </a:r>
                      <a:endParaRPr lang="cs-CZ" sz="2000" dirty="0">
                        <a:latin typeface="Arial"/>
                        <a:ea typeface="Times New Roman"/>
                        <a:cs typeface="Times New Roman"/>
                      </a:endParaRPr>
                    </a:p>
                  </a:txBody>
                  <a:tcPr marL="68580" marR="68580" marT="0" marB="0"/>
                </a:tc>
              </a:tr>
              <a:tr h="1059510">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HLEDAČ </a:t>
                      </a:r>
                      <a:r>
                        <a:rPr lang="cs-CZ" sz="1600" b="1" dirty="0">
                          <a:latin typeface="Arial"/>
                          <a:ea typeface="Times New Roman"/>
                          <a:cs typeface="Arial"/>
                        </a:rPr>
                        <a:t>ZDROJŮ</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Extrovertní</a:t>
                      </a:r>
                      <a:r>
                        <a:rPr lang="cs-CZ" sz="1400" dirty="0">
                          <a:latin typeface="Arial"/>
                          <a:ea typeface="Times New Roman"/>
                          <a:cs typeface="Arial"/>
                        </a:rPr>
                        <a:t>, nadšený, zvídavý, komunikativní</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Zkoumá </a:t>
                      </a:r>
                      <a:r>
                        <a:rPr lang="cs-CZ" sz="1400" dirty="0">
                          <a:latin typeface="Arial"/>
                          <a:ea typeface="Times New Roman"/>
                          <a:cs typeface="Arial"/>
                        </a:rPr>
                        <a:t>nové možnosti, rozvíjí kontakty, vyjednává</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Ztrácí </a:t>
                      </a:r>
                      <a:r>
                        <a:rPr lang="cs-CZ" sz="1400" dirty="0">
                          <a:latin typeface="Arial"/>
                          <a:ea typeface="Times New Roman"/>
                          <a:cs typeface="Arial"/>
                        </a:rPr>
                        <a:t>zájem, když opadne první vlna nadšení</a:t>
                      </a:r>
                      <a:endParaRPr lang="cs-CZ" sz="2000" dirty="0">
                        <a:latin typeface="Arial"/>
                        <a:ea typeface="Times New Roman"/>
                        <a:cs typeface="Times New Roman"/>
                      </a:endParaRPr>
                    </a:p>
                  </a:txBody>
                  <a:tcPr marL="68580" marR="68580" marT="0" marB="0"/>
                </a:tc>
              </a:tr>
              <a:tr h="1500809">
                <a:tc>
                  <a:txBody>
                    <a:bodyPr/>
                    <a:lstStyle/>
                    <a:p>
                      <a:pPr indent="180340" algn="ctr" hangingPunct="1">
                        <a:spcBef>
                          <a:spcPts val="1200"/>
                        </a:spcBef>
                        <a:spcAft>
                          <a:spcPts val="0"/>
                        </a:spcAft>
                      </a:pPr>
                      <a:endParaRPr lang="cs-CZ" sz="1600" b="1" dirty="0" smtClean="0">
                        <a:latin typeface="Arial"/>
                        <a:ea typeface="Times New Roman"/>
                        <a:cs typeface="Arial"/>
                      </a:endParaRPr>
                    </a:p>
                    <a:p>
                      <a:pPr indent="180340" algn="ctr" hangingPunct="1">
                        <a:spcBef>
                          <a:spcPts val="1200"/>
                        </a:spcBef>
                        <a:spcAft>
                          <a:spcPts val="0"/>
                        </a:spcAft>
                      </a:pPr>
                      <a:r>
                        <a:rPr lang="cs-CZ" sz="1600" b="1" dirty="0" smtClean="0">
                          <a:latin typeface="Arial"/>
                          <a:ea typeface="Times New Roman"/>
                          <a:cs typeface="Arial"/>
                        </a:rPr>
                        <a:t>DOKONČOVATEL</a:t>
                      </a:r>
                      <a:endParaRPr lang="cs-CZ" sz="24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Pilný</a:t>
                      </a:r>
                      <a:r>
                        <a:rPr lang="cs-CZ" sz="1400" dirty="0">
                          <a:latin typeface="Arial"/>
                          <a:ea typeface="Times New Roman"/>
                          <a:cs typeface="Arial"/>
                        </a:rPr>
                        <a:t>, svědomitý, úzkostlivý</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Najde </a:t>
                      </a:r>
                      <a:r>
                        <a:rPr lang="cs-CZ" sz="1400" dirty="0">
                          <a:latin typeface="Arial"/>
                          <a:ea typeface="Times New Roman"/>
                          <a:cs typeface="Arial"/>
                        </a:rPr>
                        <a:t>chyby, zanedbané a opomenuté věci, sám se koncentruje a má druhé aby dodržovali časový plán a určené cíle</a:t>
                      </a:r>
                      <a:endParaRPr lang="cs-CZ" sz="2000" dirty="0">
                        <a:latin typeface="Arial"/>
                        <a:ea typeface="Times New Roman"/>
                        <a:cs typeface="Times New Roman"/>
                      </a:endParaRPr>
                    </a:p>
                  </a:txBody>
                  <a:tcPr marL="68580" marR="68580" marT="0" marB="0"/>
                </a:tc>
                <a:tc>
                  <a:txBody>
                    <a:bodyPr/>
                    <a:lstStyle/>
                    <a:p>
                      <a:pPr indent="180340" algn="ctr" hangingPunct="1">
                        <a:spcBef>
                          <a:spcPts val="1200"/>
                        </a:spcBef>
                        <a:spcAft>
                          <a:spcPts val="0"/>
                        </a:spcAft>
                      </a:pPr>
                      <a:endParaRPr lang="cs-CZ" sz="1400" dirty="0" smtClean="0">
                        <a:latin typeface="Arial"/>
                        <a:ea typeface="Times New Roman"/>
                        <a:cs typeface="Arial"/>
                      </a:endParaRPr>
                    </a:p>
                    <a:p>
                      <a:pPr indent="180340" algn="ctr" hangingPunct="1">
                        <a:spcBef>
                          <a:spcPts val="1200"/>
                        </a:spcBef>
                        <a:spcAft>
                          <a:spcPts val="0"/>
                        </a:spcAft>
                      </a:pPr>
                      <a:r>
                        <a:rPr lang="cs-CZ" sz="1400" dirty="0" smtClean="0">
                          <a:latin typeface="Arial"/>
                          <a:ea typeface="Times New Roman"/>
                          <a:cs typeface="Arial"/>
                        </a:rPr>
                        <a:t>Má </a:t>
                      </a:r>
                      <a:r>
                        <a:rPr lang="cs-CZ" sz="1400" dirty="0">
                          <a:latin typeface="Arial"/>
                          <a:ea typeface="Times New Roman"/>
                          <a:cs typeface="Arial"/>
                        </a:rPr>
                        <a:t>sklon přehnaně se strachovat, zdráhá se delegovat</a:t>
                      </a:r>
                      <a:endParaRPr lang="cs-CZ" sz="2000" dirty="0">
                        <a:latin typeface="Arial"/>
                        <a:ea typeface="Times New Roman"/>
                        <a:cs typeface="Times New Roman"/>
                      </a:endParaRPr>
                    </a:p>
                  </a:txBody>
                  <a:tcPr marL="68580" marR="68580" marT="0" marB="0"/>
                </a:tc>
              </a:tr>
            </a:tbl>
          </a:graphicData>
        </a:graphic>
      </p:graphicFrame>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a:xfrm>
            <a:off x="457200" y="274638"/>
            <a:ext cx="8229600" cy="202034"/>
          </a:xfrm>
        </p:spPr>
        <p:txBody>
          <a:bodyPr>
            <a:normAutofit fontScale="90000"/>
          </a:bodyPr>
          <a:lstStyle/>
          <a:p>
            <a:endParaRPr lang="cs-CZ"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1772816"/>
            <a:ext cx="8229600" cy="4227952"/>
          </a:xfrm>
        </p:spPr>
        <p:txBody>
          <a:bodyPr>
            <a:normAutofit fontScale="92500"/>
          </a:bodyPr>
          <a:lstStyle/>
          <a:p>
            <a:pPr algn="ctr">
              <a:buNone/>
            </a:pPr>
            <a:r>
              <a:rPr lang="cs-CZ" sz="4400" b="1" u="sng" dirty="0" smtClean="0"/>
              <a:t>VÝVOJOVÉ FÁZE SKUPINY</a:t>
            </a:r>
          </a:p>
          <a:p>
            <a:pPr algn="ctr">
              <a:buNone/>
            </a:pPr>
            <a:r>
              <a:rPr lang="cs-CZ" sz="4000" b="1" dirty="0" smtClean="0">
                <a:solidFill>
                  <a:schemeClr val="tx2">
                    <a:lumMod val="75000"/>
                  </a:schemeClr>
                </a:solidFill>
              </a:rPr>
              <a:t>FORMOVÁNÍ  (forming)</a:t>
            </a:r>
          </a:p>
          <a:p>
            <a:pPr algn="ctr">
              <a:buNone/>
            </a:pPr>
            <a:r>
              <a:rPr lang="cs-CZ" sz="4000" b="1" dirty="0" smtClean="0">
                <a:solidFill>
                  <a:schemeClr val="tx2">
                    <a:lumMod val="75000"/>
                  </a:schemeClr>
                </a:solidFill>
              </a:rPr>
              <a:t>BOUŘENÍ  (storming)</a:t>
            </a:r>
          </a:p>
          <a:p>
            <a:pPr algn="ctr">
              <a:buNone/>
            </a:pPr>
            <a:r>
              <a:rPr lang="cs-CZ" sz="4000" b="1" dirty="0" smtClean="0">
                <a:solidFill>
                  <a:schemeClr val="tx2">
                    <a:lumMod val="75000"/>
                  </a:schemeClr>
                </a:solidFill>
              </a:rPr>
              <a:t>NORMOVÁNÍ  (norming)</a:t>
            </a:r>
          </a:p>
          <a:p>
            <a:pPr algn="ctr">
              <a:buNone/>
            </a:pPr>
            <a:r>
              <a:rPr lang="cs-CZ" sz="4000" b="1" dirty="0" smtClean="0">
                <a:solidFill>
                  <a:schemeClr val="tx2">
                    <a:lumMod val="75000"/>
                  </a:schemeClr>
                </a:solidFill>
              </a:rPr>
              <a:t>OPTIMÁLNÍ VÝKON</a:t>
            </a:r>
            <a:r>
              <a:rPr lang="cs-CZ" sz="4000" dirty="0" smtClean="0">
                <a:sym typeface="Wingdings"/>
              </a:rPr>
              <a:t>  </a:t>
            </a:r>
            <a:r>
              <a:rPr lang="cs-CZ" sz="4000" b="1" dirty="0" smtClean="0">
                <a:solidFill>
                  <a:schemeClr val="tx2">
                    <a:lumMod val="75000"/>
                  </a:schemeClr>
                </a:solidFill>
                <a:sym typeface="Wingdings"/>
              </a:rPr>
              <a:t>(performing)</a:t>
            </a:r>
          </a:p>
          <a:p>
            <a:pPr algn="ctr">
              <a:buNone/>
            </a:pPr>
            <a:r>
              <a:rPr lang="cs-CZ" sz="4000" b="1" dirty="0" smtClean="0">
                <a:solidFill>
                  <a:schemeClr val="tx2">
                    <a:lumMod val="75000"/>
                  </a:schemeClr>
                </a:solidFill>
                <a:sym typeface="Wingdings"/>
              </a:rPr>
              <a:t>U</a:t>
            </a:r>
            <a:r>
              <a:rPr lang="cs-CZ" sz="4000" b="1" dirty="0" smtClean="0">
                <a:solidFill>
                  <a:schemeClr val="tx2">
                    <a:lumMod val="75000"/>
                  </a:schemeClr>
                </a:solidFill>
              </a:rPr>
              <a:t>KONČENÍ (</a:t>
            </a:r>
            <a:r>
              <a:rPr lang="cs-CZ" sz="4000" b="1" dirty="0" err="1" smtClean="0">
                <a:solidFill>
                  <a:schemeClr val="tx2">
                    <a:lumMod val="75000"/>
                  </a:schemeClr>
                </a:solidFill>
              </a:rPr>
              <a:t>adjourning</a:t>
            </a:r>
            <a:r>
              <a:rPr lang="cs-CZ" sz="4000" b="1" dirty="0" smtClean="0">
                <a:solidFill>
                  <a:schemeClr val="tx2">
                    <a:lumMod val="75000"/>
                  </a:schemeClr>
                </a:solidFill>
              </a:rPr>
              <a:t>)</a:t>
            </a:r>
            <a:endParaRPr lang="cs-CZ" sz="4000" b="1" dirty="0">
              <a:solidFill>
                <a:schemeClr val="tx2">
                  <a:lumMod val="75000"/>
                </a:schemeClr>
              </a:solidFill>
            </a:endParaRPr>
          </a:p>
        </p:txBody>
      </p:sp>
      <p:sp>
        <p:nvSpPr>
          <p:cNvPr id="2" name="Nadpis 1"/>
          <p:cNvSpPr>
            <a:spLocks noGrp="1"/>
          </p:cNvSpPr>
          <p:nvPr>
            <p:ph type="title"/>
          </p:nvPr>
        </p:nvSpPr>
        <p:spPr>
          <a:xfrm>
            <a:off x="611560" y="548680"/>
            <a:ext cx="8229600" cy="966774"/>
          </a:xfrm>
          <a:ln>
            <a:noFill/>
          </a:ln>
          <a:effectLst>
            <a:innerShdw blurRad="63500" dist="50800" dir="13500000">
              <a:prstClr val="black">
                <a:alpha val="50000"/>
              </a:prstClr>
            </a:inn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cs-CZ" sz="5400" dirty="0" smtClean="0">
                <a:solidFill>
                  <a:schemeClr val="tx2">
                    <a:lumMod val="60000"/>
                    <a:lumOff val="40000"/>
                  </a:schemeClr>
                </a:solidFill>
              </a:rPr>
              <a:t>DYNAMIKA SKUPINY</a:t>
            </a:r>
            <a:endParaRPr lang="cs-CZ" sz="5400" dirty="0">
              <a:solidFill>
                <a:schemeClr val="tx2">
                  <a:lumMod val="60000"/>
                  <a:lumOff val="40000"/>
                </a:schemeClr>
              </a:solidFill>
            </a:endParaRPr>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1556792"/>
            <a:ext cx="8507288" cy="4737645"/>
          </a:xfrm>
        </p:spPr>
        <p:txBody>
          <a:bodyPr>
            <a:normAutofit/>
          </a:bodyPr>
          <a:lstStyle/>
          <a:p>
            <a:pPr>
              <a:buNone/>
            </a:pPr>
            <a:r>
              <a:rPr lang="cs-CZ" b="1" u="sng" dirty="0" smtClean="0">
                <a:solidFill>
                  <a:schemeClr val="accent2"/>
                </a:solidFill>
              </a:rPr>
              <a:t>fáze formování- </a:t>
            </a:r>
            <a:r>
              <a:rPr lang="cs-CZ" dirty="0" smtClean="0"/>
              <a:t>skupina se dává dohromady, poznává se, probíhají první pokusy o rozdělení rolí, objevuje se počáteční nejistota, nerozhodnost, pedagog je autoritou</a:t>
            </a:r>
          </a:p>
          <a:p>
            <a:pPr>
              <a:buNone/>
            </a:pPr>
            <a:endParaRPr lang="cs-CZ" b="1" u="sng" dirty="0" smtClean="0">
              <a:solidFill>
                <a:schemeClr val="accent2"/>
              </a:solidFill>
            </a:endParaRPr>
          </a:p>
          <a:p>
            <a:pPr>
              <a:buNone/>
            </a:pPr>
            <a:r>
              <a:rPr lang="cs-CZ" u="sng" dirty="0" smtClean="0"/>
              <a:t>Pedagog </a:t>
            </a:r>
          </a:p>
          <a:p>
            <a:r>
              <a:rPr lang="cs-CZ" dirty="0" smtClean="0"/>
              <a:t>seznamovací a zábavné aktivity, </a:t>
            </a:r>
          </a:p>
          <a:p>
            <a:r>
              <a:rPr lang="cs-CZ" dirty="0" err="1" smtClean="0"/>
              <a:t>icebrakery</a:t>
            </a:r>
            <a:r>
              <a:rPr lang="cs-CZ" dirty="0" smtClean="0"/>
              <a:t>, podněcování aktivity, </a:t>
            </a:r>
          </a:p>
          <a:p>
            <a:r>
              <a:rPr lang="cs-CZ" dirty="0" smtClean="0"/>
              <a:t>pomoc při plnění úkolů, </a:t>
            </a:r>
          </a:p>
          <a:p>
            <a:r>
              <a:rPr lang="cs-CZ" dirty="0" smtClean="0"/>
              <a:t>zajišťování maximálně bezpečného prostředí</a:t>
            </a:r>
          </a:p>
          <a:p>
            <a:pPr>
              <a:buNone/>
            </a:pPr>
            <a:endParaRPr lang="cs-CZ" dirty="0" smtClean="0"/>
          </a:p>
        </p:txBody>
      </p:sp>
      <p:sp>
        <p:nvSpPr>
          <p:cNvPr id="2" name="Nadpis 1"/>
          <p:cNvSpPr>
            <a:spLocks noGrp="1"/>
          </p:cNvSpPr>
          <p:nvPr>
            <p:ph type="title"/>
          </p:nvPr>
        </p:nvSpPr>
        <p:spPr>
          <a:xfrm>
            <a:off x="467544" y="260648"/>
            <a:ext cx="8229600" cy="1152128"/>
          </a:xfrm>
          <a:effectLst>
            <a:outerShdw blurRad="50800" dist="38100" dir="8100000" algn="tr" rotWithShape="0">
              <a:prstClr val="black">
                <a:alpha val="40000"/>
              </a:prstClr>
            </a:outerShdw>
          </a:effectLst>
        </p:spPr>
        <p:txBody>
          <a:bodyPr>
            <a:normAutofit fontScale="90000"/>
          </a:bodyPr>
          <a:lstStyle/>
          <a:p>
            <a:pPr algn="ctr"/>
            <a:r>
              <a:rPr lang="cs-CZ" sz="5400" dirty="0" smtClean="0"/>
              <a:t/>
            </a:r>
            <a:br>
              <a:rPr lang="cs-CZ" sz="5400" dirty="0" smtClean="0"/>
            </a:br>
            <a:r>
              <a:rPr lang="cs-CZ" sz="5400" dirty="0" smtClean="0">
                <a:solidFill>
                  <a:schemeClr val="tx2">
                    <a:lumMod val="60000"/>
                    <a:lumOff val="40000"/>
                  </a:schemeClr>
                </a:solidFill>
                <a:effectLst>
                  <a:outerShdw blurRad="38100" dist="38100" dir="2700000" algn="tl">
                    <a:srgbClr val="000000">
                      <a:alpha val="43137"/>
                    </a:srgbClr>
                  </a:outerShdw>
                </a:effectLst>
              </a:rPr>
              <a:t>ROLE  PEDAGOGA </a:t>
            </a:r>
            <a:r>
              <a:rPr lang="cs-CZ" sz="5400" dirty="0" smtClean="0"/>
              <a:t/>
            </a:r>
            <a:br>
              <a:rPr lang="cs-CZ" sz="5400" dirty="0" smtClean="0"/>
            </a:br>
            <a:endParaRPr lang="cs-CZ" sz="5400" dirty="0"/>
          </a:p>
        </p:txBody>
      </p:sp>
    </p:spTree>
  </p:cSld>
  <p:clrMapOvr>
    <a:masterClrMapping/>
  </p:clrMapOvr>
  <p:transition>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normAutofit fontScale="92500" lnSpcReduction="20000"/>
          </a:bodyPr>
          <a:lstStyle/>
          <a:p>
            <a:pPr>
              <a:buNone/>
            </a:pPr>
            <a:r>
              <a:rPr lang="cs-CZ" b="1" u="sng" dirty="0" smtClean="0">
                <a:solidFill>
                  <a:schemeClr val="accent2"/>
                </a:solidFill>
              </a:rPr>
              <a:t>fáze bouření</a:t>
            </a:r>
            <a:r>
              <a:rPr lang="cs-CZ" b="1" dirty="0" smtClean="0">
                <a:solidFill>
                  <a:schemeClr val="accent2"/>
                </a:solidFill>
              </a:rPr>
              <a:t>  - </a:t>
            </a:r>
            <a:r>
              <a:rPr lang="cs-CZ" dirty="0" smtClean="0"/>
              <a:t>ve skupině roste napětí, ventiluje se nespokojenost, opadne euforie, vznikají skupiny, které mohou jít proti sobě, spolupráce je na nízké úrovni, odpor se může obrátit proti jednotlivci, proti činnosti</a:t>
            </a:r>
          </a:p>
          <a:p>
            <a:pPr>
              <a:buNone/>
            </a:pPr>
            <a:endParaRPr lang="cs-CZ" b="1" dirty="0" smtClean="0">
              <a:solidFill>
                <a:schemeClr val="accent2"/>
              </a:solidFill>
            </a:endParaRPr>
          </a:p>
          <a:p>
            <a:pPr>
              <a:buNone/>
            </a:pPr>
            <a:r>
              <a:rPr lang="cs-CZ" dirty="0" smtClean="0"/>
              <a:t> </a:t>
            </a:r>
            <a:r>
              <a:rPr lang="cs-CZ" u="sng" dirty="0" smtClean="0"/>
              <a:t>Pedagog</a:t>
            </a:r>
          </a:p>
          <a:p>
            <a:r>
              <a:rPr lang="cs-CZ" dirty="0" smtClean="0"/>
              <a:t>umožňuje „bezpečné“ vyjadřovaní </a:t>
            </a:r>
            <a:br>
              <a:rPr lang="cs-CZ" dirty="0" smtClean="0"/>
            </a:br>
            <a:r>
              <a:rPr lang="cs-CZ" dirty="0" smtClean="0"/>
              <a:t>a výměnu různých názorů, </a:t>
            </a:r>
          </a:p>
          <a:p>
            <a:r>
              <a:rPr lang="cs-CZ" dirty="0" smtClean="0"/>
              <a:t>řídí konflikty, </a:t>
            </a:r>
          </a:p>
          <a:p>
            <a:r>
              <a:rPr lang="cs-CZ" dirty="0" smtClean="0"/>
              <a:t>vede skupinu k efektivní komunikaci, </a:t>
            </a:r>
          </a:p>
          <a:p>
            <a:r>
              <a:rPr lang="cs-CZ" dirty="0" smtClean="0"/>
              <a:t>aktivity, které ventilují emoce, </a:t>
            </a:r>
          </a:p>
          <a:p>
            <a:r>
              <a:rPr lang="cs-CZ" dirty="0" smtClean="0"/>
              <a:t>rozhodnutí nechává na skupině</a:t>
            </a:r>
            <a:endParaRPr lang="cs-CZ" u="sng" dirty="0" smtClean="0"/>
          </a:p>
          <a:p>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endParaRPr lang="cs-CZ"/>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764704"/>
            <a:ext cx="8229600" cy="5529733"/>
          </a:xfrm>
        </p:spPr>
        <p:txBody>
          <a:bodyPr>
            <a:normAutofit lnSpcReduction="10000"/>
          </a:bodyPr>
          <a:lstStyle/>
          <a:p>
            <a:pPr lvl="0">
              <a:buNone/>
            </a:pPr>
            <a:r>
              <a:rPr lang="cs-CZ" b="1" u="sng" dirty="0" smtClean="0">
                <a:solidFill>
                  <a:schemeClr val="accent2"/>
                </a:solidFill>
              </a:rPr>
              <a:t>fáze normování</a:t>
            </a:r>
            <a:r>
              <a:rPr lang="cs-CZ" dirty="0" smtClean="0">
                <a:solidFill>
                  <a:schemeClr val="accent2"/>
                </a:solidFill>
              </a:rPr>
              <a:t>  - </a:t>
            </a:r>
            <a:r>
              <a:rPr lang="cs-CZ" dirty="0" smtClean="0"/>
              <a:t>přijímají se role, vytváří se styl jednání, tvoří se cíle, dochází k výměně nápadů, rozvoj tvořivosti, skupina začíná fungovat jako celek, vytváří se skupinové normy, pravidla práce, členové skupiny jsou pyšní, že do skupiny patří.</a:t>
            </a:r>
          </a:p>
          <a:p>
            <a:pPr>
              <a:buNone/>
            </a:pPr>
            <a:endParaRPr lang="cs-CZ" dirty="0" smtClean="0">
              <a:solidFill>
                <a:srgbClr val="FFC000"/>
              </a:solidFill>
            </a:endParaRPr>
          </a:p>
          <a:p>
            <a:pPr>
              <a:buNone/>
            </a:pPr>
            <a:r>
              <a:rPr lang="cs-CZ" u="sng" dirty="0" smtClean="0"/>
              <a:t>Pedagog</a:t>
            </a:r>
          </a:p>
          <a:p>
            <a:r>
              <a:rPr lang="cs-CZ" dirty="0" smtClean="0"/>
              <a:t>prostor pro vlastní iniciativu jednotlivců, podpora tvorby pravidel, norem, </a:t>
            </a:r>
          </a:p>
          <a:p>
            <a:r>
              <a:rPr lang="cs-CZ" dirty="0" smtClean="0"/>
              <a:t>pomoc při plánování cílů, aktivit, </a:t>
            </a:r>
          </a:p>
          <a:p>
            <a:r>
              <a:rPr lang="cs-CZ" dirty="0" smtClean="0"/>
              <a:t>aktivity na podporu spolupráce – týmové činnosti, hry</a:t>
            </a:r>
          </a:p>
        </p:txBody>
      </p:sp>
      <p:sp>
        <p:nvSpPr>
          <p:cNvPr id="2" name="Nadpis 1"/>
          <p:cNvSpPr>
            <a:spLocks noGrp="1"/>
          </p:cNvSpPr>
          <p:nvPr>
            <p:ph type="title"/>
          </p:nvPr>
        </p:nvSpPr>
        <p:spPr>
          <a:xfrm>
            <a:off x="457200" y="188640"/>
            <a:ext cx="8229600" cy="1368152"/>
          </a:xfrm>
        </p:spPr>
        <p:txBody>
          <a:bodyPr/>
          <a:lstStyle/>
          <a:p>
            <a:pPr algn="ctr"/>
            <a:endParaRPr lang="cs-CZ" dirty="0"/>
          </a:p>
        </p:txBody>
      </p:sp>
    </p:spTree>
  </p:cSld>
  <p:clrMapOvr>
    <a:masterClrMapping/>
  </p:clrMapOvr>
  <p:transition>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a:xfrm>
            <a:off x="395536" y="1124744"/>
            <a:ext cx="8229600" cy="4755984"/>
          </a:xfrm>
        </p:spPr>
        <p:txBody>
          <a:bodyPr>
            <a:normAutofit lnSpcReduction="10000"/>
          </a:bodyPr>
          <a:lstStyle/>
          <a:p>
            <a:pPr>
              <a:buNone/>
            </a:pPr>
            <a:r>
              <a:rPr lang="cs-CZ" b="1" u="sng" dirty="0" smtClean="0">
                <a:solidFill>
                  <a:schemeClr val="accent2"/>
                </a:solidFill>
              </a:rPr>
              <a:t>fáze optimálního výkonu</a:t>
            </a:r>
            <a:r>
              <a:rPr lang="cs-CZ" dirty="0" smtClean="0">
                <a:solidFill>
                  <a:schemeClr val="accent2"/>
                </a:solidFill>
              </a:rPr>
              <a:t>  -</a:t>
            </a:r>
            <a:r>
              <a:rPr lang="cs-CZ" dirty="0" smtClean="0"/>
              <a:t>je to fáze s největší výkonností, skupina prožívá uspokojení ze své práce, skupina si je vědoma svých silných stránek</a:t>
            </a:r>
          </a:p>
          <a:p>
            <a:pPr>
              <a:buNone/>
            </a:pPr>
            <a:endParaRPr lang="cs-CZ" dirty="0" smtClean="0">
              <a:solidFill>
                <a:schemeClr val="accent2"/>
              </a:solidFill>
            </a:endParaRPr>
          </a:p>
          <a:p>
            <a:pPr>
              <a:buNone/>
            </a:pPr>
            <a:r>
              <a:rPr lang="cs-CZ" u="sng" dirty="0" smtClean="0"/>
              <a:t> Pedagog </a:t>
            </a:r>
          </a:p>
          <a:p>
            <a:r>
              <a:rPr lang="cs-CZ" dirty="0" smtClean="0"/>
              <a:t>jen průvodce, </a:t>
            </a:r>
          </a:p>
          <a:p>
            <a:r>
              <a:rPr lang="cs-CZ" dirty="0" smtClean="0"/>
              <a:t>aktivity na straně skupiny, </a:t>
            </a:r>
          </a:p>
          <a:p>
            <a:r>
              <a:rPr lang="cs-CZ" dirty="0" smtClean="0"/>
              <a:t>sleduje zapojení všech, </a:t>
            </a:r>
          </a:p>
          <a:p>
            <a:r>
              <a:rPr lang="cs-CZ" dirty="0" smtClean="0"/>
              <a:t>skupina si je vědoma cíle, </a:t>
            </a:r>
          </a:p>
          <a:p>
            <a:r>
              <a:rPr lang="cs-CZ" dirty="0" smtClean="0"/>
              <a:t>zařazování náročnějších a netradičních aktivit</a:t>
            </a:r>
            <a:endParaRPr lang="cs-CZ" b="1" u="sng" dirty="0" smtClean="0"/>
          </a:p>
          <a:p>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endParaRPr lang="cs-CZ"/>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pPr>
              <a:buNone/>
            </a:pPr>
            <a:r>
              <a:rPr lang="cs-CZ" b="1" u="sng" dirty="0" smtClean="0">
                <a:solidFill>
                  <a:schemeClr val="accent2"/>
                </a:solidFill>
              </a:rPr>
              <a:t>fáze ukončení - </a:t>
            </a:r>
            <a:r>
              <a:rPr lang="cs-CZ" dirty="0" smtClean="0"/>
              <a:t>činnost skupiny se ukončuje, ve skupině se objevuje úzkost, smutek</a:t>
            </a:r>
          </a:p>
          <a:p>
            <a:pPr>
              <a:buNone/>
            </a:pPr>
            <a:endParaRPr lang="cs-CZ" b="1" dirty="0" smtClean="0">
              <a:solidFill>
                <a:schemeClr val="accent2"/>
              </a:solidFill>
            </a:endParaRPr>
          </a:p>
          <a:p>
            <a:pPr lvl="0" hangingPunct="0">
              <a:buNone/>
            </a:pPr>
            <a:r>
              <a:rPr lang="cs-CZ" u="sng" dirty="0" smtClean="0"/>
              <a:t>Pedagog</a:t>
            </a:r>
          </a:p>
          <a:p>
            <a:pPr hangingPunct="0"/>
            <a:r>
              <a:rPr lang="cs-CZ" dirty="0" smtClean="0"/>
              <a:t>podněcuje vyhodnocení společné práce, </a:t>
            </a:r>
          </a:p>
          <a:p>
            <a:pPr lvl="0" hangingPunct="0"/>
            <a:r>
              <a:rPr lang="cs-CZ" dirty="0" smtClean="0"/>
              <a:t>podporuje výměnu kontaktů, </a:t>
            </a:r>
          </a:p>
          <a:p>
            <a:pPr lvl="0" hangingPunct="0"/>
            <a:r>
              <a:rPr lang="cs-CZ" dirty="0" smtClean="0"/>
              <a:t>podněcuje ukončovací rituály, </a:t>
            </a:r>
          </a:p>
          <a:p>
            <a:pPr lvl="0" hangingPunct="0"/>
            <a:r>
              <a:rPr lang="cs-CZ" dirty="0" smtClean="0"/>
              <a:t>ukazuje možnost využití dovedností i mimo skupinu.</a:t>
            </a:r>
          </a:p>
          <a:p>
            <a:pPr>
              <a:buNone/>
            </a:pPr>
            <a:endParaRPr lang="cs-CZ" b="1" dirty="0">
              <a:solidFill>
                <a:schemeClr val="accent2"/>
              </a:solidFill>
            </a:endParaRPr>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endParaRPr lang="cs-CZ"/>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836712"/>
            <a:ext cx="8229600" cy="1152128"/>
          </a:xfrm>
          <a:ln>
            <a:noFill/>
          </a:ln>
          <a:effectLst>
            <a:glow rad="101600">
              <a:schemeClr val="accent6">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cs-CZ" sz="6000" dirty="0" smtClean="0">
                <a:solidFill>
                  <a:schemeClr val="tx2">
                    <a:lumMod val="60000"/>
                    <a:lumOff val="40000"/>
                  </a:schemeClr>
                </a:solidFill>
                <a:effectLst/>
              </a:rPr>
              <a:t>ZÁKLADNÍ POJMY</a:t>
            </a:r>
            <a:endParaRPr lang="cs-CZ" sz="6000" dirty="0">
              <a:solidFill>
                <a:schemeClr val="tx2">
                  <a:lumMod val="60000"/>
                  <a:lumOff val="40000"/>
                </a:schemeClr>
              </a:solidFill>
              <a:effectLst/>
            </a:endParaRPr>
          </a:p>
        </p:txBody>
      </p:sp>
      <p:sp>
        <p:nvSpPr>
          <p:cNvPr id="6" name="Obdélník 5"/>
          <p:cNvSpPr/>
          <p:nvPr/>
        </p:nvSpPr>
        <p:spPr>
          <a:xfrm>
            <a:off x="611560" y="2636912"/>
            <a:ext cx="7920880" cy="3046988"/>
          </a:xfrm>
          <a:prstGeom prst="rect">
            <a:avLst/>
          </a:prstGeom>
        </p:spPr>
        <p:txBody>
          <a:bodyPr wrap="square">
            <a:spAutoFit/>
          </a:bodyPr>
          <a:lstStyle/>
          <a:p>
            <a:pPr algn="ctr">
              <a:buNone/>
            </a:pPr>
            <a:r>
              <a:rPr lang="cs-CZ" sz="4800" b="1" dirty="0" smtClean="0">
                <a:effectLst>
                  <a:outerShdw blurRad="38100" dist="38100" dir="2700000" algn="tl">
                    <a:srgbClr val="000000">
                      <a:alpha val="43137"/>
                    </a:srgbClr>
                  </a:outerShdw>
                </a:effectLst>
              </a:rPr>
              <a:t>SOCIÁLNÍ  PSYCHOLOGIE</a:t>
            </a:r>
          </a:p>
          <a:p>
            <a:pPr algn="ctr">
              <a:buNone/>
            </a:pPr>
            <a:r>
              <a:rPr lang="cs-CZ" sz="4800" b="1" dirty="0" smtClean="0">
                <a:effectLst>
                  <a:outerShdw blurRad="38100" dist="38100" dir="2700000" algn="tl">
                    <a:srgbClr val="000000">
                      <a:alpha val="43137"/>
                    </a:srgbClr>
                  </a:outerShdw>
                </a:effectLst>
              </a:rPr>
              <a:t>SKUPINA /TÝM</a:t>
            </a:r>
            <a:endParaRPr lang="cs-CZ" sz="4800" b="1" dirty="0" smtClean="0">
              <a:effectLst>
                <a:outerShdw blurRad="38100" dist="38100" dir="2700000" algn="tl">
                  <a:srgbClr val="000000">
                    <a:alpha val="43137"/>
                  </a:srgbClr>
                </a:outerShdw>
              </a:effectLst>
            </a:endParaRPr>
          </a:p>
          <a:p>
            <a:pPr algn="ctr">
              <a:buNone/>
            </a:pPr>
            <a:r>
              <a:rPr lang="cs-CZ" sz="4800" b="1" dirty="0" smtClean="0">
                <a:effectLst>
                  <a:outerShdw blurRad="38100" dist="38100" dir="2700000" algn="tl">
                    <a:srgbClr val="000000">
                      <a:alpha val="43137"/>
                    </a:srgbClr>
                  </a:outerShdw>
                </a:effectLst>
              </a:rPr>
              <a:t>SOCIALIZACE</a:t>
            </a:r>
          </a:p>
          <a:p>
            <a:pPr algn="ctr">
              <a:buNone/>
            </a:pPr>
            <a:r>
              <a:rPr lang="cs-CZ" sz="4800" b="1" dirty="0" smtClean="0">
                <a:effectLst>
                  <a:outerShdw blurRad="38100" dist="38100" dir="2700000" algn="tl">
                    <a:srgbClr val="000000">
                      <a:alpha val="43137"/>
                    </a:srgbClr>
                  </a:outerShdw>
                </a:effectLst>
              </a:rPr>
              <a:t>SOCIÁLNÍ  KLIMA</a:t>
            </a:r>
            <a:endParaRPr lang="cs-CZ" sz="4400" b="1" dirty="0" smtClean="0">
              <a:effectLst>
                <a:outerShdw blurRad="38100" dist="38100" dir="2700000" algn="tl">
                  <a:srgbClr val="000000">
                    <a:alpha val="43137"/>
                  </a:srgbClr>
                </a:outerShdw>
              </a:effectLst>
            </a:endParaRPr>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pPr hangingPunct="0">
              <a:buNone/>
            </a:pPr>
            <a:r>
              <a:rPr lang="cs-CZ" dirty="0" smtClean="0"/>
              <a:t>Představte si skupinu, ve které se pohybujete.</a:t>
            </a:r>
          </a:p>
          <a:p>
            <a:pPr hangingPunct="0"/>
            <a:r>
              <a:rPr lang="cs-CZ" dirty="0" smtClean="0"/>
              <a:t> Jakou roli v této skupině nejčastěji zaujímáte? </a:t>
            </a:r>
          </a:p>
          <a:p>
            <a:pPr hangingPunct="0"/>
            <a:r>
              <a:rPr lang="cs-CZ" dirty="0" smtClean="0"/>
              <a:t>Co je její předností?</a:t>
            </a:r>
          </a:p>
          <a:p>
            <a:pPr hangingPunct="0"/>
            <a:r>
              <a:rPr lang="cs-CZ" dirty="0" smtClean="0"/>
              <a:t> Jaká má omezení?</a:t>
            </a:r>
          </a:p>
          <a:p>
            <a:pPr hangingPunct="0"/>
            <a:r>
              <a:rPr lang="cs-CZ" dirty="0" smtClean="0"/>
              <a:t>Pracuji s formální nebo neformální skupinou? Jsou v rámci SVČ, DDM neformální skupiny?</a:t>
            </a:r>
          </a:p>
          <a:p>
            <a:pPr hangingPunct="0"/>
            <a:r>
              <a:rPr lang="cs-CZ" dirty="0" smtClean="0"/>
              <a:t>Uvědomujete si ve své praxi, že by se vám někdy rozpadla skupina předčasně? Pokud ano, jak to probíhalo a co to způsobilo? </a:t>
            </a:r>
          </a:p>
          <a:p>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pPr algn="ctr"/>
            <a:r>
              <a:rPr lang="cs-CZ" dirty="0" smtClean="0">
                <a:solidFill>
                  <a:schemeClr val="tx2">
                    <a:lumMod val="60000"/>
                    <a:lumOff val="40000"/>
                  </a:schemeClr>
                </a:solidFill>
              </a:rPr>
              <a:t>OTÁZKY K ZAMYŠLENÍ</a:t>
            </a:r>
            <a:endParaRPr lang="cs-CZ"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p:txBody>
          <a:bodyPr/>
          <a:lstStyle/>
          <a:p>
            <a:r>
              <a:rPr lang="cs-CZ" dirty="0" smtClean="0"/>
              <a:t>věda</a:t>
            </a:r>
            <a:r>
              <a:rPr lang="cs-CZ" dirty="0"/>
              <a:t>, zabývající se všemi </a:t>
            </a:r>
            <a:r>
              <a:rPr lang="cs-CZ" u="sng" dirty="0"/>
              <a:t>vlivy, procesy, které probíhají ve skupině</a:t>
            </a:r>
            <a:r>
              <a:rPr lang="cs-CZ" dirty="0"/>
              <a:t> a ovlivňují </a:t>
            </a:r>
            <a:r>
              <a:rPr lang="cs-CZ" dirty="0" smtClean="0"/>
              <a:t>člověka</a:t>
            </a:r>
          </a:p>
        </p:txBody>
      </p:sp>
      <p:sp>
        <p:nvSpPr>
          <p:cNvPr id="4" name="Zástupný symbol pro zápatí 3"/>
          <p:cNvSpPr>
            <a:spLocks noGrp="1"/>
          </p:cNvSpPr>
          <p:nvPr>
            <p:ph type="ftr" sz="quarter" idx="11"/>
          </p:nvPr>
        </p:nvSpPr>
        <p:spPr/>
        <p:txBody>
          <a:bodyPr/>
          <a:lstStyle/>
          <a:p>
            <a:endParaRPr lang="cs-CZ"/>
          </a:p>
        </p:txBody>
      </p:sp>
      <p:sp>
        <p:nvSpPr>
          <p:cNvPr id="2" name="Nadpis 1"/>
          <p:cNvSpPr>
            <a:spLocks noGrp="1"/>
          </p:cNvSpPr>
          <p:nvPr>
            <p:ph type="title"/>
          </p:nvPr>
        </p:nvSpPr>
        <p:spPr/>
        <p:txBody>
          <a:bodyPr>
            <a:normAutofit fontScale="90000"/>
          </a:bodyPr>
          <a:lstStyle/>
          <a:p>
            <a:pPr algn="ctr"/>
            <a:r>
              <a:rPr lang="cs-CZ" b="1" dirty="0" smtClean="0"/>
              <a:t/>
            </a:r>
            <a:br>
              <a:rPr lang="cs-CZ" b="1" dirty="0" smtClean="0"/>
            </a:br>
            <a:r>
              <a:rPr lang="cs-CZ" sz="5300" b="1" dirty="0" smtClean="0">
                <a:solidFill>
                  <a:schemeClr val="tx2">
                    <a:lumMod val="60000"/>
                    <a:lumOff val="40000"/>
                  </a:schemeClr>
                </a:solidFill>
              </a:rPr>
              <a:t>SOCIÁLNÍ PSYCHOLOGIE</a:t>
            </a:r>
            <a:r>
              <a:rPr lang="cs-CZ" b="1" dirty="0" smtClean="0"/>
              <a:t/>
            </a:r>
            <a:br>
              <a:rPr lang="cs-CZ" b="1" dirty="0" smtClean="0"/>
            </a:br>
            <a:r>
              <a:rPr lang="cs-CZ" dirty="0" smtClean="0"/>
              <a:t> </a:t>
            </a:r>
            <a:br>
              <a:rPr lang="cs-CZ" dirty="0" smtClean="0"/>
            </a:br>
            <a:endParaRPr lang="cs-C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obsah 4"/>
          <p:cNvSpPr>
            <a:spLocks noGrp="1"/>
          </p:cNvSpPr>
          <p:nvPr>
            <p:ph idx="1"/>
          </p:nvPr>
        </p:nvSpPr>
        <p:spPr>
          <a:xfrm>
            <a:off x="457200" y="1196752"/>
            <a:ext cx="8229600" cy="4929411"/>
          </a:xfrm>
        </p:spPr>
        <p:txBody>
          <a:bodyPr>
            <a:normAutofit fontScale="92500" lnSpcReduction="10000"/>
          </a:bodyPr>
          <a:lstStyle/>
          <a:p>
            <a:pPr>
              <a:buNone/>
            </a:pPr>
            <a:r>
              <a:rPr lang="cs-CZ" dirty="0" smtClean="0"/>
              <a:t>určitý počet lidí (minimálně dva</a:t>
            </a:r>
            <a:r>
              <a:rPr lang="cs-CZ" dirty="0" smtClean="0"/>
              <a:t>)</a:t>
            </a:r>
            <a:endParaRPr lang="cs-CZ" b="1" dirty="0" smtClean="0"/>
          </a:p>
          <a:p>
            <a:pPr lvl="0" hangingPunct="0"/>
            <a:r>
              <a:rPr lang="cs-CZ" b="1" dirty="0"/>
              <a:t>formální</a:t>
            </a:r>
            <a:r>
              <a:rPr lang="cs-CZ" dirty="0"/>
              <a:t> (ustavené, dané určitým organizačním řádem - školy, úřady, firmy apod. Mají pevně vymezené funkce a pravidla chování, povinnosti a práva.</a:t>
            </a:r>
          </a:p>
          <a:p>
            <a:r>
              <a:rPr lang="cs-CZ" b="1" dirty="0"/>
              <a:t>neformální</a:t>
            </a:r>
            <a:r>
              <a:rPr lang="cs-CZ" dirty="0"/>
              <a:t> - ustavují se spontánně na základě společných zájmů a sympatií (kluby, spolky, party</a:t>
            </a:r>
            <a:r>
              <a:rPr lang="cs-CZ" dirty="0" smtClean="0"/>
              <a:t>),</a:t>
            </a:r>
            <a:r>
              <a:rPr lang="cs-CZ" dirty="0"/>
              <a:t> vlastní nepsaná pravidla </a:t>
            </a:r>
            <a:r>
              <a:rPr lang="cs-CZ" dirty="0" smtClean="0"/>
              <a:t>chování, neformální </a:t>
            </a:r>
            <a:r>
              <a:rPr lang="cs-CZ" dirty="0" smtClean="0"/>
              <a:t>vůdce</a:t>
            </a:r>
          </a:p>
          <a:p>
            <a:r>
              <a:rPr lang="cs-CZ" b="1" dirty="0" smtClean="0"/>
              <a:t>malé, střední, velké</a:t>
            </a:r>
          </a:p>
          <a:p>
            <a:r>
              <a:rPr lang="cs-CZ" b="1" dirty="0" smtClean="0"/>
              <a:t>dočasná, stálá</a:t>
            </a:r>
          </a:p>
          <a:p>
            <a:r>
              <a:rPr lang="cs-CZ" b="1" dirty="0" smtClean="0"/>
              <a:t>dobrovolná, nedobrovolná, vynucená</a:t>
            </a:r>
          </a:p>
          <a:p>
            <a:r>
              <a:rPr lang="cs-CZ" b="1" dirty="0" smtClean="0"/>
              <a:t>otevřená, uzavřená…</a:t>
            </a:r>
          </a:p>
          <a:p>
            <a:endParaRPr lang="cs-CZ" b="1" dirty="0" smtClean="0"/>
          </a:p>
          <a:p>
            <a:endParaRPr lang="cs-CZ" dirty="0" smtClean="0"/>
          </a:p>
          <a:p>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normAutofit fontScale="90000"/>
          </a:bodyPr>
          <a:lstStyle/>
          <a:p>
            <a:pPr algn="ctr"/>
            <a:r>
              <a:rPr lang="cs-CZ" sz="4900" b="1" dirty="0" smtClean="0">
                <a:solidFill>
                  <a:schemeClr val="tx2">
                    <a:lumMod val="60000"/>
                    <a:lumOff val="40000"/>
                  </a:schemeClr>
                </a:solidFill>
                <a:effectLst>
                  <a:outerShdw blurRad="38100" dist="38100" dir="2700000" algn="tl">
                    <a:srgbClr val="000000">
                      <a:alpha val="43137"/>
                    </a:srgbClr>
                  </a:outerShdw>
                </a:effectLst>
              </a:rPr>
              <a:t>SKUPINA</a:t>
            </a:r>
            <a:r>
              <a:rPr lang="cs-CZ" b="1" dirty="0" smtClean="0"/>
              <a:t/>
            </a:r>
            <a:br>
              <a:rPr lang="cs-CZ" b="1" dirty="0" smtClean="0"/>
            </a:br>
            <a:endParaRPr lang="cs-C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r>
              <a:rPr lang="cs-CZ" dirty="0" smtClean="0"/>
              <a:t>Skupina lidí, </a:t>
            </a:r>
            <a:r>
              <a:rPr lang="cs-CZ" dirty="0" smtClean="0"/>
              <a:t>jejichž činnost po delší dobu směřuje ke </a:t>
            </a:r>
            <a:r>
              <a:rPr lang="cs-CZ" b="1" u="sng" dirty="0" smtClean="0"/>
              <a:t>společným cílům</a:t>
            </a:r>
            <a:r>
              <a:rPr lang="cs-CZ" dirty="0" smtClean="0"/>
              <a:t>, členové skupiny </a:t>
            </a:r>
            <a:r>
              <a:rPr lang="cs-CZ" b="1" dirty="0" smtClean="0"/>
              <a:t>uznávají podobné </a:t>
            </a:r>
            <a:r>
              <a:rPr lang="cs-CZ" b="1" u="sng" dirty="0" smtClean="0"/>
              <a:t>hodnoty</a:t>
            </a:r>
            <a:r>
              <a:rPr lang="cs-CZ" dirty="0" smtClean="0"/>
              <a:t> a řídí se </a:t>
            </a:r>
            <a:r>
              <a:rPr lang="cs-CZ" b="1" dirty="0" smtClean="0"/>
              <a:t>společnými </a:t>
            </a:r>
            <a:r>
              <a:rPr lang="cs-CZ" b="1" u="sng" dirty="0" smtClean="0"/>
              <a:t>normami</a:t>
            </a:r>
            <a:r>
              <a:rPr lang="cs-CZ" b="1" dirty="0" smtClean="0"/>
              <a:t>, mají vnitřní </a:t>
            </a:r>
            <a:r>
              <a:rPr lang="cs-CZ" b="1" u="sng" dirty="0" smtClean="0"/>
              <a:t>strukturu</a:t>
            </a:r>
          </a:p>
          <a:p>
            <a:pPr>
              <a:buNone/>
            </a:pPr>
            <a:endParaRPr lang="cs-CZ" b="1" u="sng" dirty="0" smtClean="0"/>
          </a:p>
          <a:p>
            <a:r>
              <a:rPr lang="cs-CZ" b="1" dirty="0" smtClean="0"/>
              <a:t>Tým – rozdělení týmových rolí</a:t>
            </a:r>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pPr algn="ctr"/>
            <a:r>
              <a:rPr lang="cs-CZ" dirty="0" smtClean="0"/>
              <a:t>TÝM</a:t>
            </a:r>
            <a:endParaRPr lang="cs-C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lstStyle/>
          <a:p>
            <a:r>
              <a:rPr lang="cs-CZ" dirty="0" smtClean="0"/>
              <a:t>Člověk </a:t>
            </a:r>
            <a:r>
              <a:rPr lang="cs-CZ" dirty="0" smtClean="0"/>
              <a:t>přijímá normy a hodnoty společnosti</a:t>
            </a:r>
          </a:p>
          <a:p>
            <a:endParaRPr lang="cs-CZ" dirty="0" smtClean="0"/>
          </a:p>
          <a:p>
            <a:pPr>
              <a:buNone/>
            </a:pPr>
            <a:r>
              <a:rPr lang="cs-CZ" sz="3600" b="1" dirty="0" smtClean="0">
                <a:solidFill>
                  <a:schemeClr val="tx2">
                    <a:lumMod val="60000"/>
                    <a:lumOff val="40000"/>
                  </a:schemeClr>
                </a:solidFill>
                <a:effectLst>
                  <a:outerShdw blurRad="38100" dist="38100" dir="2700000" algn="tl">
                    <a:srgbClr val="000000">
                      <a:alpha val="43137"/>
                    </a:srgbClr>
                  </a:outerShdw>
                </a:effectLst>
              </a:rPr>
              <a:t>SOCIÁLNÍ KLIMA </a:t>
            </a:r>
          </a:p>
          <a:p>
            <a:r>
              <a:rPr lang="cs-CZ" dirty="0" smtClean="0"/>
              <a:t>označuje atmosféru, prostředí, vztahy, způsob komunikace, chování členů skupiny, způsob vyjadřování emocí, atd.</a:t>
            </a:r>
            <a:endParaRPr lang="cs-CZ" dirty="0">
              <a:solidFill>
                <a:schemeClr val="tx2">
                  <a:lumMod val="60000"/>
                  <a:lumOff val="40000"/>
                </a:schemeClr>
              </a:solidFill>
              <a:effectLst>
                <a:outerShdw blurRad="38100" dist="38100" dir="2700000" algn="tl">
                  <a:srgbClr val="000000">
                    <a:alpha val="43137"/>
                  </a:srgbClr>
                </a:outerShdw>
              </a:effectLst>
            </a:endParaRPr>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r>
              <a:rPr lang="cs-CZ" dirty="0" smtClean="0">
                <a:solidFill>
                  <a:schemeClr val="tx2">
                    <a:lumMod val="60000"/>
                    <a:lumOff val="40000"/>
                  </a:schemeClr>
                </a:solidFill>
                <a:effectLst>
                  <a:outerShdw blurRad="38100" dist="38100" dir="2700000" algn="tl">
                    <a:srgbClr val="000000">
                      <a:alpha val="43137"/>
                    </a:srgbClr>
                  </a:outerShdw>
                </a:effectLst>
              </a:rPr>
              <a:t>SOCIALIZACE</a:t>
            </a:r>
            <a:endParaRPr lang="cs-CZ"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r>
              <a:rPr lang="cs-CZ" sz="4000" dirty="0" smtClean="0"/>
              <a:t/>
            </a:r>
            <a:br>
              <a:rPr lang="cs-CZ" sz="4000" dirty="0" smtClean="0"/>
            </a:br>
            <a:r>
              <a:rPr lang="cs-CZ" sz="4000" dirty="0" smtClean="0">
                <a:solidFill>
                  <a:schemeClr val="tx2">
                    <a:lumMod val="60000"/>
                    <a:lumOff val="40000"/>
                  </a:schemeClr>
                </a:solidFill>
                <a:effectLst>
                  <a:outerShdw blurRad="38100" dist="38100" dir="2700000" algn="tl">
                    <a:srgbClr val="000000">
                      <a:alpha val="43137"/>
                    </a:srgbClr>
                  </a:outerShdw>
                </a:effectLst>
              </a:rPr>
              <a:t>ZÁKLADNÍ PRINCIPY </a:t>
            </a:r>
            <a:br>
              <a:rPr lang="cs-CZ" sz="4000" dirty="0" smtClean="0">
                <a:solidFill>
                  <a:schemeClr val="tx2">
                    <a:lumMod val="60000"/>
                    <a:lumOff val="40000"/>
                  </a:schemeClr>
                </a:solidFill>
                <a:effectLst>
                  <a:outerShdw blurRad="38100" dist="38100" dir="2700000" algn="tl">
                    <a:srgbClr val="000000">
                      <a:alpha val="43137"/>
                    </a:srgbClr>
                  </a:outerShdw>
                </a:effectLst>
              </a:rPr>
            </a:br>
            <a:r>
              <a:rPr lang="cs-CZ" sz="4000" dirty="0" smtClean="0">
                <a:solidFill>
                  <a:schemeClr val="tx2">
                    <a:lumMod val="60000"/>
                    <a:lumOff val="40000"/>
                  </a:schemeClr>
                </a:solidFill>
                <a:effectLst>
                  <a:outerShdw blurRad="38100" dist="38100" dir="2700000" algn="tl">
                    <a:srgbClr val="000000">
                      <a:alpha val="43137"/>
                    </a:srgbClr>
                  </a:outerShdw>
                </a:effectLst>
              </a:rPr>
              <a:t>BEZPEČNÉHO SOCIÁLNÍHO KLIMATU</a:t>
            </a:r>
            <a:r>
              <a:rPr lang="cs-CZ" sz="5400" dirty="0" smtClean="0"/>
              <a:t/>
            </a:r>
            <a:br>
              <a:rPr lang="cs-CZ" sz="5400" dirty="0" smtClean="0"/>
            </a:br>
            <a:endParaRPr lang="cs-CZ" sz="5400" dirty="0"/>
          </a:p>
        </p:txBody>
      </p:sp>
      <p:sp>
        <p:nvSpPr>
          <p:cNvPr id="4" name="Zástupný symbol pro text 3"/>
          <p:cNvSpPr>
            <a:spLocks noGrp="1"/>
          </p:cNvSpPr>
          <p:nvPr>
            <p:ph type="body" idx="1"/>
          </p:nvPr>
        </p:nvSpPr>
        <p:spPr>
          <a:xfrm>
            <a:off x="457200" y="6021288"/>
            <a:ext cx="4040188" cy="150912"/>
          </a:xfrm>
        </p:spPr>
        <p:txBody>
          <a:bodyPr>
            <a:normAutofit fontScale="25000" lnSpcReduction="20000"/>
          </a:bodyPr>
          <a:lstStyle/>
          <a:p>
            <a:endParaRPr lang="cs-CZ" dirty="0"/>
          </a:p>
        </p:txBody>
      </p:sp>
      <p:sp>
        <p:nvSpPr>
          <p:cNvPr id="5" name="Zástupný symbol pro text 4"/>
          <p:cNvSpPr>
            <a:spLocks noGrp="1"/>
          </p:cNvSpPr>
          <p:nvPr>
            <p:ph type="body" sz="half" idx="3"/>
          </p:nvPr>
        </p:nvSpPr>
        <p:spPr>
          <a:xfrm>
            <a:off x="4645026" y="6021288"/>
            <a:ext cx="4041775" cy="150912"/>
          </a:xfrm>
        </p:spPr>
        <p:txBody>
          <a:bodyPr>
            <a:normAutofit fontScale="25000" lnSpcReduction="20000"/>
          </a:bodyPr>
          <a:lstStyle/>
          <a:p>
            <a:endParaRPr lang="cs-CZ" dirty="0"/>
          </a:p>
        </p:txBody>
      </p:sp>
      <p:sp>
        <p:nvSpPr>
          <p:cNvPr id="3" name="Zástupný symbol pro obsah 2"/>
          <p:cNvSpPr>
            <a:spLocks noGrp="1"/>
          </p:cNvSpPr>
          <p:nvPr>
            <p:ph sz="quarter" idx="2"/>
          </p:nvPr>
        </p:nvSpPr>
        <p:spPr/>
        <p:txBody>
          <a:bodyPr>
            <a:normAutofit/>
          </a:bodyPr>
          <a:lstStyle/>
          <a:p>
            <a:pPr algn="ctr"/>
            <a:r>
              <a:rPr lang="cs-CZ" sz="2800" dirty="0" smtClean="0"/>
              <a:t>vyjadřovat své názory</a:t>
            </a:r>
          </a:p>
          <a:p>
            <a:pPr algn="ctr"/>
            <a:r>
              <a:rPr lang="cs-CZ" sz="2800" dirty="0" smtClean="0"/>
              <a:t>přijímat kritiku</a:t>
            </a:r>
          </a:p>
          <a:p>
            <a:pPr algn="ctr"/>
            <a:r>
              <a:rPr lang="cs-CZ" sz="2800" dirty="0" smtClean="0"/>
              <a:t>hodnotit sami sebe</a:t>
            </a:r>
          </a:p>
          <a:p>
            <a:pPr algn="ctr"/>
            <a:r>
              <a:rPr lang="cs-CZ" sz="2800" dirty="0" smtClean="0"/>
              <a:t>přiznat selhání</a:t>
            </a:r>
          </a:p>
          <a:p>
            <a:pPr algn="ctr"/>
            <a:r>
              <a:rPr lang="cs-CZ" sz="2800" dirty="0" smtClean="0"/>
              <a:t>pochválit se za něco apod.</a:t>
            </a:r>
          </a:p>
          <a:p>
            <a:pPr algn="ctr">
              <a:buNone/>
            </a:pPr>
            <a:endParaRPr lang="cs-CZ" sz="4800" b="1" dirty="0">
              <a:effectLst>
                <a:outerShdw blurRad="38100" dist="38100" dir="2700000" algn="tl">
                  <a:srgbClr val="000000">
                    <a:alpha val="43137"/>
                  </a:srgbClr>
                </a:outerShdw>
              </a:effectLst>
            </a:endParaRPr>
          </a:p>
        </p:txBody>
      </p:sp>
      <p:sp>
        <p:nvSpPr>
          <p:cNvPr id="6" name="Zástupný symbol pro obsah 5"/>
          <p:cNvSpPr>
            <a:spLocks noGrp="1"/>
          </p:cNvSpPr>
          <p:nvPr>
            <p:ph sz="quarter" idx="4"/>
          </p:nvPr>
        </p:nvSpPr>
        <p:spPr>
          <a:xfrm>
            <a:off x="4645025" y="1444294"/>
            <a:ext cx="4041775" cy="4360970"/>
          </a:xfrm>
        </p:spPr>
        <p:txBody>
          <a:bodyPr>
            <a:normAutofit fontScale="92500"/>
          </a:bodyPr>
          <a:lstStyle/>
          <a:p>
            <a:pPr lvl="0" hangingPunct="0"/>
            <a:r>
              <a:rPr lang="cs-CZ" dirty="0" smtClean="0"/>
              <a:t>za svůj názor nebudou potrestáni,</a:t>
            </a:r>
          </a:p>
          <a:p>
            <a:pPr lvl="0" hangingPunct="0"/>
            <a:r>
              <a:rPr lang="cs-CZ" dirty="0" smtClean="0"/>
              <a:t>se jim nikdo nebude smát, když přiznají selhání,</a:t>
            </a:r>
          </a:p>
          <a:p>
            <a:pPr lvl="0" hangingPunct="0"/>
            <a:r>
              <a:rPr lang="cs-CZ" dirty="0" smtClean="0"/>
              <a:t>že jim nikdo nebude nepříjemné věci říkat útočně a jako obvinění,</a:t>
            </a:r>
          </a:p>
          <a:p>
            <a:pPr lvl="0" hangingPunct="0"/>
            <a:r>
              <a:rPr lang="cs-CZ" dirty="0" smtClean="0"/>
              <a:t>že můžou ukázat slabou stránku, nedokonalost, aniž by se jim někdo posmíval,…</a:t>
            </a:r>
          </a:p>
          <a:p>
            <a:pPr hangingPunct="0"/>
            <a:endParaRPr lang="cs-CZ" dirty="0" smtClean="0"/>
          </a:p>
          <a:p>
            <a:endParaRPr lang="cs-CZ" dirty="0"/>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idx="1"/>
          </p:nvPr>
        </p:nvSpPr>
        <p:spPr>
          <a:xfrm>
            <a:off x="457200" y="1772816"/>
            <a:ext cx="8229600" cy="4521621"/>
          </a:xfrm>
        </p:spPr>
        <p:txBody>
          <a:bodyPr>
            <a:normAutofit/>
          </a:bodyPr>
          <a:lstStyle/>
          <a:p>
            <a:pPr algn="ctr">
              <a:buNone/>
            </a:pPr>
            <a:endParaRPr lang="cs-CZ" sz="3400" dirty="0" smtClean="0">
              <a:effectLst>
                <a:outerShdw blurRad="38100" dist="38100" dir="2700000" algn="tl">
                  <a:srgbClr val="000000">
                    <a:alpha val="43137"/>
                  </a:srgbClr>
                </a:outerShdw>
              </a:effectLst>
            </a:endParaRPr>
          </a:p>
          <a:p>
            <a:pPr algn="ctr">
              <a:buNone/>
            </a:pPr>
            <a:r>
              <a:rPr lang="cs-CZ" sz="6000" dirty="0" smtClean="0">
                <a:effectLst>
                  <a:outerShdw blurRad="38100" dist="38100" dir="2700000" algn="tl">
                    <a:srgbClr val="000000">
                      <a:alpha val="43137"/>
                    </a:srgbClr>
                  </a:outerShdw>
                </a:effectLst>
              </a:rPr>
              <a:t> - KDY?</a:t>
            </a:r>
          </a:p>
          <a:p>
            <a:pPr algn="ctr">
              <a:buNone/>
            </a:pPr>
            <a:r>
              <a:rPr lang="cs-CZ" sz="6000" dirty="0" smtClean="0">
                <a:effectLst>
                  <a:outerShdw blurRad="38100" dist="38100" dir="2700000" algn="tl">
                    <a:srgbClr val="000000">
                      <a:alpha val="43137"/>
                    </a:srgbClr>
                  </a:outerShdw>
                </a:effectLst>
              </a:rPr>
              <a:t>-JAK?</a:t>
            </a:r>
            <a:endParaRPr lang="cs-CZ" sz="6000" dirty="0">
              <a:effectLst>
                <a:outerShdw blurRad="38100" dist="38100" dir="2700000" algn="tl">
                  <a:srgbClr val="000000">
                    <a:alpha val="43137"/>
                  </a:srgbClr>
                </a:outerShdw>
              </a:effectLst>
            </a:endParaRPr>
          </a:p>
        </p:txBody>
      </p:sp>
      <p:sp>
        <p:nvSpPr>
          <p:cNvPr id="2" name="Nadpis 1"/>
          <p:cNvSpPr>
            <a:spLocks noGrp="1"/>
          </p:cNvSpPr>
          <p:nvPr>
            <p:ph type="title"/>
          </p:nvPr>
        </p:nvSpPr>
        <p:spPr>
          <a:xfrm>
            <a:off x="467544" y="476672"/>
            <a:ext cx="8229600" cy="932656"/>
          </a:xfrm>
        </p:spPr>
        <p:txBody>
          <a:bodyPr>
            <a:normAutofit fontScale="90000"/>
          </a:bodyPr>
          <a:lstStyle/>
          <a:p>
            <a:pPr algn="ctr"/>
            <a:r>
              <a:rPr lang="cs-CZ" sz="5400" dirty="0" smtClean="0">
                <a:solidFill>
                  <a:schemeClr val="tx2">
                    <a:lumMod val="60000"/>
                    <a:lumOff val="40000"/>
                  </a:schemeClr>
                </a:solidFill>
              </a:rPr>
              <a:t>JAK VYTVOŘIT BEZPEČNÉ PROSTŘEDÍ</a:t>
            </a:r>
            <a:endParaRPr lang="cs-CZ" dirty="0">
              <a:solidFill>
                <a:schemeClr val="tx2">
                  <a:lumMod val="60000"/>
                  <a:lumOff val="40000"/>
                </a:schemeClr>
              </a:solidFill>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p:cNvSpPr>
            <a:spLocks noGrp="1"/>
          </p:cNvSpPr>
          <p:nvPr>
            <p:ph idx="1"/>
          </p:nvPr>
        </p:nvSpPr>
        <p:spPr/>
        <p:txBody>
          <a:bodyPr>
            <a:normAutofit lnSpcReduction="10000"/>
          </a:bodyPr>
          <a:lstStyle/>
          <a:p>
            <a:pPr>
              <a:buNone/>
            </a:pPr>
            <a:r>
              <a:rPr lang="cs-CZ" b="1" u="sng" dirty="0" smtClean="0"/>
              <a:t>KDY: </a:t>
            </a:r>
            <a:r>
              <a:rPr lang="cs-CZ" dirty="0" smtClean="0"/>
              <a:t>při vzniku skupiny</a:t>
            </a:r>
          </a:p>
          <a:p>
            <a:pPr>
              <a:buNone/>
            </a:pPr>
            <a:r>
              <a:rPr lang="cs-CZ" b="1" u="sng" dirty="0" smtClean="0"/>
              <a:t>JAK: </a:t>
            </a:r>
          </a:p>
          <a:p>
            <a:r>
              <a:rPr lang="cs-CZ" sz="2800" dirty="0" smtClean="0"/>
              <a:t>seznamovací aktivity</a:t>
            </a:r>
          </a:p>
          <a:p>
            <a:r>
              <a:rPr lang="cs-CZ" sz="2800" dirty="0" smtClean="0"/>
              <a:t>čas na seznámení pro nové členy i skupinu</a:t>
            </a:r>
          </a:p>
          <a:p>
            <a:r>
              <a:rPr lang="cs-CZ" sz="2800" dirty="0" smtClean="0"/>
              <a:t>maximální míra možnosti volby</a:t>
            </a:r>
          </a:p>
          <a:p>
            <a:r>
              <a:rPr lang="cs-CZ" sz="2800" dirty="0" smtClean="0"/>
              <a:t>brainstormingové aktivity – každý může říci návrh, nápad, názor</a:t>
            </a:r>
          </a:p>
          <a:p>
            <a:r>
              <a:rPr lang="cs-CZ" sz="2800" dirty="0" smtClean="0"/>
              <a:t>přiznání chyby</a:t>
            </a:r>
          </a:p>
          <a:p>
            <a:r>
              <a:rPr lang="cs-CZ" sz="2800" dirty="0" err="1" smtClean="0"/>
              <a:t>Icebrakery</a:t>
            </a:r>
            <a:r>
              <a:rPr lang="cs-CZ" sz="2800" dirty="0" smtClean="0"/>
              <a:t> (</a:t>
            </a:r>
            <a:r>
              <a:rPr lang="cs-CZ" sz="2800" dirty="0" err="1" smtClean="0"/>
              <a:t>ledolamky</a:t>
            </a:r>
            <a:r>
              <a:rPr lang="cs-CZ" sz="2800" dirty="0" smtClean="0"/>
              <a:t> – hry na odstranění bariér)</a:t>
            </a:r>
          </a:p>
          <a:p>
            <a:endParaRPr lang="cs-CZ" sz="2800" dirty="0" smtClean="0"/>
          </a:p>
          <a:p>
            <a:pPr>
              <a:buNone/>
            </a:pPr>
            <a:endParaRPr lang="cs-CZ" dirty="0"/>
          </a:p>
        </p:txBody>
      </p:sp>
      <p:sp>
        <p:nvSpPr>
          <p:cNvPr id="3" name="Zástupný symbol pro zápatí 2"/>
          <p:cNvSpPr>
            <a:spLocks noGrp="1"/>
          </p:cNvSpPr>
          <p:nvPr>
            <p:ph type="ftr" sz="quarter" idx="11"/>
          </p:nvPr>
        </p:nvSpPr>
        <p:spPr/>
        <p:txBody>
          <a:bodyPr/>
          <a:lstStyle/>
          <a:p>
            <a:endParaRPr lang="cs-CZ"/>
          </a:p>
        </p:txBody>
      </p:sp>
      <p:sp>
        <p:nvSpPr>
          <p:cNvPr id="4" name="Nadpis 3"/>
          <p:cNvSpPr>
            <a:spLocks noGrp="1"/>
          </p:cNvSpPr>
          <p:nvPr>
            <p:ph type="title"/>
          </p:nvPr>
        </p:nvSpPr>
        <p:spPr/>
        <p:txBody>
          <a:bodyPr/>
          <a:lstStyle/>
          <a:p>
            <a:r>
              <a:rPr lang="cs-CZ" dirty="0" smtClean="0">
                <a:solidFill>
                  <a:schemeClr val="tx2">
                    <a:lumMod val="60000"/>
                    <a:lumOff val="40000"/>
                  </a:schemeClr>
                </a:solidFill>
              </a:rPr>
              <a:t>INSPIRACE A NÁMĚTY:</a:t>
            </a:r>
            <a:endParaRPr lang="cs-CZ" dirty="0">
              <a:solidFill>
                <a:schemeClr val="tx2">
                  <a:lumMod val="60000"/>
                  <a:lumOff val="40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luk">
  <a:themeElements>
    <a:clrScheme name="Shluk">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hluk">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Shlu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844</TotalTime>
  <Words>1378</Words>
  <Application>Microsoft Office PowerPoint</Application>
  <PresentationFormat>Předvádění na obrazovce (4:3)</PresentationFormat>
  <Paragraphs>241</Paragraphs>
  <Slides>20</Slides>
  <Notes>9</Notes>
  <HiddenSlides>0</HiddenSlides>
  <MMClips>0</MMClips>
  <ScaleCrop>false</ScaleCrop>
  <HeadingPairs>
    <vt:vector size="4" baseType="variant">
      <vt:variant>
        <vt:lpstr>Motiv</vt:lpstr>
      </vt:variant>
      <vt:variant>
        <vt:i4>1</vt:i4>
      </vt:variant>
      <vt:variant>
        <vt:lpstr>Nadpisy snímků</vt:lpstr>
      </vt:variant>
      <vt:variant>
        <vt:i4>20</vt:i4>
      </vt:variant>
    </vt:vector>
  </HeadingPairs>
  <TitlesOfParts>
    <vt:vector size="21" baseType="lpstr">
      <vt:lpstr>Shluk</vt:lpstr>
      <vt:lpstr>           PRÁCE  SE SKUPINOU     TÝMOVÁ SPOLUPRÁCE   </vt:lpstr>
      <vt:lpstr>ZÁKLADNÍ POJMY</vt:lpstr>
      <vt:lpstr> SOCIÁLNÍ PSYCHOLOGIE   </vt:lpstr>
      <vt:lpstr>SKUPINA </vt:lpstr>
      <vt:lpstr>TÝM</vt:lpstr>
      <vt:lpstr>SOCIALIZACE</vt:lpstr>
      <vt:lpstr> ZÁKLADNÍ PRINCIPY  BEZPEČNÉHO SOCIÁLNÍHO KLIMATU </vt:lpstr>
      <vt:lpstr>JAK VYTVOŘIT BEZPEČNÉ PROSTŘEDÍ</vt:lpstr>
      <vt:lpstr>INSPIRACE A NÁMĚTY:</vt:lpstr>
      <vt:lpstr>Snímek 10</vt:lpstr>
      <vt:lpstr>DYNAMIKA SKUPINY (SKUPINOVÁ DYNAMIKA)</vt:lpstr>
      <vt:lpstr>SKUPINOVÉ ROLE – TEST MBTI</vt:lpstr>
      <vt:lpstr>Snímek 13</vt:lpstr>
      <vt:lpstr>DYNAMIKA SKUPINY</vt:lpstr>
      <vt:lpstr> ROLE  PEDAGOGA  </vt:lpstr>
      <vt:lpstr>Snímek 16</vt:lpstr>
      <vt:lpstr>Snímek 17</vt:lpstr>
      <vt:lpstr>Snímek 18</vt:lpstr>
      <vt:lpstr>Snímek 19</vt:lpstr>
      <vt:lpstr>OTÁZKY K ZAMYŠLENÍ</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 ZÁMĚRU K EALIZACI PROJEKTU</dc:title>
  <dc:creator>simankova</dc:creator>
  <cp:lastModifiedBy>klamovka</cp:lastModifiedBy>
  <cp:revision>99</cp:revision>
  <dcterms:created xsi:type="dcterms:W3CDTF">2010-04-18T12:58:09Z</dcterms:created>
  <dcterms:modified xsi:type="dcterms:W3CDTF">2014-03-21T11:49:59Z</dcterms:modified>
</cp:coreProperties>
</file>